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Lst>
  <p:notesMasterIdLst>
    <p:notesMasterId r:id="rId34"/>
  </p:notesMasterIdLst>
  <p:handoutMasterIdLst>
    <p:handoutMasterId r:id="rId35"/>
  </p:handoutMasterIdLst>
  <p:sldIdLst>
    <p:sldId id="283" r:id="rId2"/>
    <p:sldId id="284" r:id="rId3"/>
    <p:sldId id="285" r:id="rId4"/>
    <p:sldId id="286" r:id="rId5"/>
    <p:sldId id="287" r:id="rId6"/>
    <p:sldId id="314" r:id="rId7"/>
    <p:sldId id="288" r:id="rId8"/>
    <p:sldId id="289" r:id="rId9"/>
    <p:sldId id="290" r:id="rId10"/>
    <p:sldId id="291" r:id="rId11"/>
    <p:sldId id="292" r:id="rId12"/>
    <p:sldId id="293" r:id="rId13"/>
    <p:sldId id="294" r:id="rId14"/>
    <p:sldId id="295" r:id="rId15"/>
    <p:sldId id="296" r:id="rId16"/>
    <p:sldId id="297" r:id="rId17"/>
    <p:sldId id="298" r:id="rId18"/>
    <p:sldId id="299" r:id="rId19"/>
    <p:sldId id="300" r:id="rId20"/>
    <p:sldId id="301" r:id="rId21"/>
    <p:sldId id="315" r:id="rId22"/>
    <p:sldId id="302" r:id="rId23"/>
    <p:sldId id="303" r:id="rId24"/>
    <p:sldId id="304" r:id="rId25"/>
    <p:sldId id="305" r:id="rId26"/>
    <p:sldId id="306" r:id="rId27"/>
    <p:sldId id="307" r:id="rId28"/>
    <p:sldId id="308" r:id="rId29"/>
    <p:sldId id="309" r:id="rId30"/>
    <p:sldId id="310" r:id="rId31"/>
    <p:sldId id="311" r:id="rId32"/>
    <p:sldId id="316" r:id="rId33"/>
  </p:sldIdLst>
  <p:sldSz cx="9144000" cy="6858000" type="screen4x3"/>
  <p:notesSz cx="6669088" cy="9926638"/>
  <p:defaultTextStyle>
    <a:defPPr>
      <a:defRPr lang="en-US"/>
    </a:defPPr>
    <a:lvl1pPr algn="l" rtl="0" eaLnBrk="0" fontAlgn="base" hangingPunct="0">
      <a:spcBef>
        <a:spcPct val="50000"/>
      </a:spcBef>
      <a:spcAft>
        <a:spcPct val="0"/>
      </a:spcAft>
      <a:defRPr sz="2000" kern="1200">
        <a:solidFill>
          <a:schemeClr val="tx1"/>
        </a:solidFill>
        <a:latin typeface="Arial" pitchFamily="34" charset="0"/>
        <a:ea typeface="+mn-ea"/>
        <a:cs typeface="+mn-cs"/>
      </a:defRPr>
    </a:lvl1pPr>
    <a:lvl2pPr marL="457200" algn="l" rtl="0" eaLnBrk="0" fontAlgn="base" hangingPunct="0">
      <a:spcBef>
        <a:spcPct val="50000"/>
      </a:spcBef>
      <a:spcAft>
        <a:spcPct val="0"/>
      </a:spcAft>
      <a:defRPr sz="2000" kern="1200">
        <a:solidFill>
          <a:schemeClr val="tx1"/>
        </a:solidFill>
        <a:latin typeface="Arial" pitchFamily="34" charset="0"/>
        <a:ea typeface="+mn-ea"/>
        <a:cs typeface="+mn-cs"/>
      </a:defRPr>
    </a:lvl2pPr>
    <a:lvl3pPr marL="914400" algn="l" rtl="0" eaLnBrk="0" fontAlgn="base" hangingPunct="0">
      <a:spcBef>
        <a:spcPct val="50000"/>
      </a:spcBef>
      <a:spcAft>
        <a:spcPct val="0"/>
      </a:spcAft>
      <a:defRPr sz="2000" kern="1200">
        <a:solidFill>
          <a:schemeClr val="tx1"/>
        </a:solidFill>
        <a:latin typeface="Arial" pitchFamily="34" charset="0"/>
        <a:ea typeface="+mn-ea"/>
        <a:cs typeface="+mn-cs"/>
      </a:defRPr>
    </a:lvl3pPr>
    <a:lvl4pPr marL="1371600" algn="l" rtl="0" eaLnBrk="0" fontAlgn="base" hangingPunct="0">
      <a:spcBef>
        <a:spcPct val="50000"/>
      </a:spcBef>
      <a:spcAft>
        <a:spcPct val="0"/>
      </a:spcAft>
      <a:defRPr sz="2000" kern="1200">
        <a:solidFill>
          <a:schemeClr val="tx1"/>
        </a:solidFill>
        <a:latin typeface="Arial" pitchFamily="34" charset="0"/>
        <a:ea typeface="+mn-ea"/>
        <a:cs typeface="+mn-cs"/>
      </a:defRPr>
    </a:lvl4pPr>
    <a:lvl5pPr marL="1828800" algn="l" rtl="0" eaLnBrk="0" fontAlgn="base" hangingPunct="0">
      <a:spcBef>
        <a:spcPct val="50000"/>
      </a:spcBef>
      <a:spcAft>
        <a:spcPct val="0"/>
      </a:spcAft>
      <a:defRPr sz="2000" kern="1200">
        <a:solidFill>
          <a:schemeClr val="tx1"/>
        </a:solidFill>
        <a:latin typeface="Arial" pitchFamily="34" charset="0"/>
        <a:ea typeface="+mn-ea"/>
        <a:cs typeface="+mn-cs"/>
      </a:defRPr>
    </a:lvl5pPr>
    <a:lvl6pPr marL="2286000" algn="l" defTabSz="914400" rtl="0" eaLnBrk="1" latinLnBrk="0" hangingPunct="1">
      <a:defRPr sz="2000" kern="1200">
        <a:solidFill>
          <a:schemeClr val="tx1"/>
        </a:solidFill>
        <a:latin typeface="Arial" pitchFamily="34" charset="0"/>
        <a:ea typeface="+mn-ea"/>
        <a:cs typeface="+mn-cs"/>
      </a:defRPr>
    </a:lvl6pPr>
    <a:lvl7pPr marL="2743200" algn="l" defTabSz="914400" rtl="0" eaLnBrk="1" latinLnBrk="0" hangingPunct="1">
      <a:defRPr sz="2000" kern="1200">
        <a:solidFill>
          <a:schemeClr val="tx1"/>
        </a:solidFill>
        <a:latin typeface="Arial" pitchFamily="34" charset="0"/>
        <a:ea typeface="+mn-ea"/>
        <a:cs typeface="+mn-cs"/>
      </a:defRPr>
    </a:lvl7pPr>
    <a:lvl8pPr marL="3200400" algn="l" defTabSz="914400" rtl="0" eaLnBrk="1" latinLnBrk="0" hangingPunct="1">
      <a:defRPr sz="2000" kern="1200">
        <a:solidFill>
          <a:schemeClr val="tx1"/>
        </a:solidFill>
        <a:latin typeface="Arial" pitchFamily="34" charset="0"/>
        <a:ea typeface="+mn-ea"/>
        <a:cs typeface="+mn-cs"/>
      </a:defRPr>
    </a:lvl8pPr>
    <a:lvl9pPr marL="3657600" algn="l" defTabSz="914400" rtl="0" eaLnBrk="1" latinLnBrk="0" hangingPunct="1">
      <a:defRPr sz="2000"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66FF"/>
    <a:srgbClr val="CC00CC"/>
    <a:srgbClr val="CC6600"/>
    <a:srgbClr val="FF3300"/>
    <a:srgbClr val="339933"/>
    <a:srgbClr val="99FF99"/>
    <a:srgbClr val="FFFF00"/>
    <a:srgbClr val="582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908" autoAdjust="0"/>
    <p:restoredTop sz="86643" autoAdjust="0"/>
  </p:normalViewPr>
  <p:slideViewPr>
    <p:cSldViewPr snapToGrid="0">
      <p:cViewPr varScale="1">
        <p:scale>
          <a:sx n="82" d="100"/>
          <a:sy n="82" d="100"/>
        </p:scale>
        <p:origin x="67" y="115"/>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2262"/>
    </p:cViewPr>
  </p:sorter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image" Target="../media/image17.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image" Target="../media/image23.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889250" cy="496888"/>
          </a:xfrm>
          <a:prstGeom prst="rect">
            <a:avLst/>
          </a:prstGeom>
          <a:noFill/>
          <a:ln w="9525">
            <a:noFill/>
            <a:miter lim="800000"/>
            <a:headEnd/>
            <a:tailEnd/>
          </a:ln>
          <a:effectLst/>
        </p:spPr>
        <p:txBody>
          <a:bodyPr vert="horz" wrap="square" lIns="95939" tIns="47969" rIns="95939" bIns="47969" numCol="1" anchor="t" anchorCtr="0" compatLnSpc="1">
            <a:prstTxWarp prst="textNoShape">
              <a:avLst/>
            </a:prstTxWarp>
          </a:bodyPr>
          <a:lstStyle>
            <a:lvl1pPr defTabSz="958850">
              <a:spcBef>
                <a:spcPct val="0"/>
              </a:spcBef>
              <a:defRPr sz="1300">
                <a:latin typeface="TIMES" charset="0"/>
              </a:defRPr>
            </a:lvl1pPr>
          </a:lstStyle>
          <a:p>
            <a:pPr>
              <a:defRPr/>
            </a:pPr>
            <a:endParaRPr lang="de-DE"/>
          </a:p>
        </p:txBody>
      </p:sp>
      <p:sp>
        <p:nvSpPr>
          <p:cNvPr id="6147" name="Rectangle 3"/>
          <p:cNvSpPr>
            <a:spLocks noGrp="1" noChangeArrowheads="1"/>
          </p:cNvSpPr>
          <p:nvPr>
            <p:ph type="dt" sz="quarter" idx="1"/>
          </p:nvPr>
        </p:nvSpPr>
        <p:spPr bwMode="auto">
          <a:xfrm>
            <a:off x="3779838" y="0"/>
            <a:ext cx="2889250" cy="496888"/>
          </a:xfrm>
          <a:prstGeom prst="rect">
            <a:avLst/>
          </a:prstGeom>
          <a:noFill/>
          <a:ln w="9525">
            <a:noFill/>
            <a:miter lim="800000"/>
            <a:headEnd/>
            <a:tailEnd/>
          </a:ln>
          <a:effectLst/>
        </p:spPr>
        <p:txBody>
          <a:bodyPr vert="horz" wrap="square" lIns="95939" tIns="47969" rIns="95939" bIns="47969" numCol="1" anchor="t" anchorCtr="0" compatLnSpc="1">
            <a:prstTxWarp prst="textNoShape">
              <a:avLst/>
            </a:prstTxWarp>
          </a:bodyPr>
          <a:lstStyle>
            <a:lvl1pPr algn="r" defTabSz="958850">
              <a:spcBef>
                <a:spcPct val="0"/>
              </a:spcBef>
              <a:defRPr sz="1300">
                <a:latin typeface="TIMES" charset="0"/>
              </a:defRPr>
            </a:lvl1pPr>
          </a:lstStyle>
          <a:p>
            <a:pPr>
              <a:defRPr/>
            </a:pPr>
            <a:endParaRPr lang="de-DE"/>
          </a:p>
        </p:txBody>
      </p:sp>
      <p:sp>
        <p:nvSpPr>
          <p:cNvPr id="6148" name="Rectangle 4"/>
          <p:cNvSpPr>
            <a:spLocks noGrp="1" noChangeArrowheads="1"/>
          </p:cNvSpPr>
          <p:nvPr>
            <p:ph type="ftr" sz="quarter" idx="2"/>
          </p:nvPr>
        </p:nvSpPr>
        <p:spPr bwMode="auto">
          <a:xfrm>
            <a:off x="0" y="9429750"/>
            <a:ext cx="2889250" cy="496888"/>
          </a:xfrm>
          <a:prstGeom prst="rect">
            <a:avLst/>
          </a:prstGeom>
          <a:noFill/>
          <a:ln w="9525">
            <a:noFill/>
            <a:miter lim="800000"/>
            <a:headEnd/>
            <a:tailEnd/>
          </a:ln>
          <a:effectLst/>
        </p:spPr>
        <p:txBody>
          <a:bodyPr vert="horz" wrap="square" lIns="95939" tIns="47969" rIns="95939" bIns="47969" numCol="1" anchor="b" anchorCtr="0" compatLnSpc="1">
            <a:prstTxWarp prst="textNoShape">
              <a:avLst/>
            </a:prstTxWarp>
          </a:bodyPr>
          <a:lstStyle>
            <a:lvl1pPr defTabSz="958850">
              <a:spcBef>
                <a:spcPct val="0"/>
              </a:spcBef>
              <a:defRPr sz="1300">
                <a:latin typeface="TIMES" charset="0"/>
              </a:defRPr>
            </a:lvl1pPr>
          </a:lstStyle>
          <a:p>
            <a:pPr>
              <a:defRPr/>
            </a:pPr>
            <a:endParaRPr lang="de-DE"/>
          </a:p>
        </p:txBody>
      </p:sp>
      <p:sp>
        <p:nvSpPr>
          <p:cNvPr id="6149" name="Rectangle 5"/>
          <p:cNvSpPr>
            <a:spLocks noGrp="1" noChangeArrowheads="1"/>
          </p:cNvSpPr>
          <p:nvPr>
            <p:ph type="sldNum" sz="quarter" idx="3"/>
          </p:nvPr>
        </p:nvSpPr>
        <p:spPr bwMode="auto">
          <a:xfrm>
            <a:off x="3779838" y="9429750"/>
            <a:ext cx="2889250" cy="496888"/>
          </a:xfrm>
          <a:prstGeom prst="rect">
            <a:avLst/>
          </a:prstGeom>
          <a:noFill/>
          <a:ln w="9525">
            <a:noFill/>
            <a:miter lim="800000"/>
            <a:headEnd/>
            <a:tailEnd/>
          </a:ln>
          <a:effectLst/>
        </p:spPr>
        <p:txBody>
          <a:bodyPr vert="horz" wrap="square" lIns="95939" tIns="47969" rIns="95939" bIns="47969" numCol="1" anchor="b" anchorCtr="0" compatLnSpc="1">
            <a:prstTxWarp prst="textNoShape">
              <a:avLst/>
            </a:prstTxWarp>
          </a:bodyPr>
          <a:lstStyle>
            <a:lvl1pPr algn="r" defTabSz="958850">
              <a:spcBef>
                <a:spcPct val="0"/>
              </a:spcBef>
              <a:defRPr sz="1300">
                <a:latin typeface="TIMES" charset="0"/>
              </a:defRPr>
            </a:lvl1pPr>
          </a:lstStyle>
          <a:p>
            <a:pPr>
              <a:defRPr/>
            </a:pPr>
            <a:fld id="{317FE69B-5B74-4C83-9087-142B5240234A}" type="slidenum">
              <a:rPr lang="de-DE"/>
              <a:pPr>
                <a:defRPr/>
              </a:pPr>
              <a:t>‹Nr.›</a:t>
            </a:fld>
            <a:endParaRPr lang="de-DE"/>
          </a:p>
        </p:txBody>
      </p:sp>
    </p:spTree>
    <p:extLst>
      <p:ext uri="{BB962C8B-B14F-4D97-AF65-F5344CB8AC3E}">
        <p14:creationId xmlns:p14="http://schemas.microsoft.com/office/powerpoint/2010/main" val="15169369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889250" cy="496888"/>
          </a:xfrm>
          <a:prstGeom prst="rect">
            <a:avLst/>
          </a:prstGeom>
          <a:noFill/>
          <a:ln w="9525">
            <a:noFill/>
            <a:miter lim="800000"/>
            <a:headEnd/>
            <a:tailEnd/>
          </a:ln>
          <a:effectLst/>
        </p:spPr>
        <p:txBody>
          <a:bodyPr vert="horz" wrap="square" lIns="95939" tIns="47969" rIns="95939" bIns="47969" numCol="1" anchor="t" anchorCtr="0" compatLnSpc="1">
            <a:prstTxWarp prst="textNoShape">
              <a:avLst/>
            </a:prstTxWarp>
          </a:bodyPr>
          <a:lstStyle>
            <a:lvl1pPr defTabSz="958850">
              <a:spcBef>
                <a:spcPct val="0"/>
              </a:spcBef>
              <a:defRPr sz="1300">
                <a:latin typeface="TIMES" charset="0"/>
              </a:defRPr>
            </a:lvl1pPr>
          </a:lstStyle>
          <a:p>
            <a:pPr>
              <a:defRPr/>
            </a:pPr>
            <a:endParaRPr lang="de-DE"/>
          </a:p>
        </p:txBody>
      </p:sp>
      <p:sp>
        <p:nvSpPr>
          <p:cNvPr id="8195" name="Rectangle 3"/>
          <p:cNvSpPr>
            <a:spLocks noGrp="1" noChangeArrowheads="1"/>
          </p:cNvSpPr>
          <p:nvPr>
            <p:ph type="dt" idx="1"/>
          </p:nvPr>
        </p:nvSpPr>
        <p:spPr bwMode="auto">
          <a:xfrm>
            <a:off x="3779838" y="0"/>
            <a:ext cx="2889250" cy="496888"/>
          </a:xfrm>
          <a:prstGeom prst="rect">
            <a:avLst/>
          </a:prstGeom>
          <a:noFill/>
          <a:ln w="9525">
            <a:noFill/>
            <a:miter lim="800000"/>
            <a:headEnd/>
            <a:tailEnd/>
          </a:ln>
          <a:effectLst/>
        </p:spPr>
        <p:txBody>
          <a:bodyPr vert="horz" wrap="square" lIns="95939" tIns="47969" rIns="95939" bIns="47969" numCol="1" anchor="t" anchorCtr="0" compatLnSpc="1">
            <a:prstTxWarp prst="textNoShape">
              <a:avLst/>
            </a:prstTxWarp>
          </a:bodyPr>
          <a:lstStyle>
            <a:lvl1pPr algn="r" defTabSz="958850">
              <a:spcBef>
                <a:spcPct val="0"/>
              </a:spcBef>
              <a:defRPr sz="1300">
                <a:latin typeface="TIMES" charset="0"/>
              </a:defRPr>
            </a:lvl1pPr>
          </a:lstStyle>
          <a:p>
            <a:pPr>
              <a:defRPr/>
            </a:pPr>
            <a:endParaRPr lang="de-DE"/>
          </a:p>
        </p:txBody>
      </p:sp>
      <p:sp>
        <p:nvSpPr>
          <p:cNvPr id="35844" name="Rectangle 4"/>
          <p:cNvSpPr>
            <a:spLocks noGrp="1" noRot="1" noChangeAspect="1" noChangeArrowheads="1" noTextEdit="1"/>
          </p:cNvSpPr>
          <p:nvPr>
            <p:ph type="sldImg" idx="2"/>
          </p:nvPr>
        </p:nvSpPr>
        <p:spPr bwMode="auto">
          <a:xfrm>
            <a:off x="852488" y="744538"/>
            <a:ext cx="4964112"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7" name="Rectangle 5"/>
          <p:cNvSpPr>
            <a:spLocks noGrp="1" noChangeArrowheads="1"/>
          </p:cNvSpPr>
          <p:nvPr>
            <p:ph type="body" sz="quarter" idx="3"/>
          </p:nvPr>
        </p:nvSpPr>
        <p:spPr bwMode="auto">
          <a:xfrm>
            <a:off x="889000" y="4714875"/>
            <a:ext cx="4965700" cy="4467225"/>
          </a:xfrm>
          <a:prstGeom prst="rect">
            <a:avLst/>
          </a:prstGeom>
          <a:noFill/>
          <a:ln w="9525">
            <a:noFill/>
            <a:miter lim="800000"/>
            <a:headEnd/>
            <a:tailEnd/>
          </a:ln>
          <a:effectLst/>
        </p:spPr>
        <p:txBody>
          <a:bodyPr vert="horz" wrap="square" lIns="95939" tIns="47969" rIns="95939" bIns="47969" numCol="1" anchor="t" anchorCtr="0" compatLnSpc="1">
            <a:prstTxWarp prst="textNoShape">
              <a:avLst/>
            </a:prstTxWarp>
          </a:bodyPr>
          <a:lstStyle/>
          <a:p>
            <a:pPr lvl="0"/>
            <a:r>
              <a:rPr lang="de-DE" noProof="0" smtClean="0"/>
              <a:t>Klicken Sie, um die Textformatierung des Masters zu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p>
        </p:txBody>
      </p:sp>
      <p:sp>
        <p:nvSpPr>
          <p:cNvPr id="8198" name="Rectangle 6"/>
          <p:cNvSpPr>
            <a:spLocks noGrp="1" noChangeArrowheads="1"/>
          </p:cNvSpPr>
          <p:nvPr>
            <p:ph type="ftr" sz="quarter" idx="4"/>
          </p:nvPr>
        </p:nvSpPr>
        <p:spPr bwMode="auto">
          <a:xfrm>
            <a:off x="0" y="9429750"/>
            <a:ext cx="2889250" cy="496888"/>
          </a:xfrm>
          <a:prstGeom prst="rect">
            <a:avLst/>
          </a:prstGeom>
          <a:noFill/>
          <a:ln w="9525">
            <a:noFill/>
            <a:miter lim="800000"/>
            <a:headEnd/>
            <a:tailEnd/>
          </a:ln>
          <a:effectLst/>
        </p:spPr>
        <p:txBody>
          <a:bodyPr vert="horz" wrap="square" lIns="95939" tIns="47969" rIns="95939" bIns="47969" numCol="1" anchor="b" anchorCtr="0" compatLnSpc="1">
            <a:prstTxWarp prst="textNoShape">
              <a:avLst/>
            </a:prstTxWarp>
          </a:bodyPr>
          <a:lstStyle>
            <a:lvl1pPr defTabSz="958850">
              <a:spcBef>
                <a:spcPct val="0"/>
              </a:spcBef>
              <a:defRPr sz="1300">
                <a:latin typeface="TIMES" charset="0"/>
              </a:defRPr>
            </a:lvl1pPr>
          </a:lstStyle>
          <a:p>
            <a:pPr>
              <a:defRPr/>
            </a:pPr>
            <a:endParaRPr lang="de-DE"/>
          </a:p>
        </p:txBody>
      </p:sp>
      <p:sp>
        <p:nvSpPr>
          <p:cNvPr id="8199" name="Rectangle 7"/>
          <p:cNvSpPr>
            <a:spLocks noGrp="1" noChangeArrowheads="1"/>
          </p:cNvSpPr>
          <p:nvPr>
            <p:ph type="sldNum" sz="quarter" idx="5"/>
          </p:nvPr>
        </p:nvSpPr>
        <p:spPr bwMode="auto">
          <a:xfrm>
            <a:off x="3779838" y="9429750"/>
            <a:ext cx="2889250" cy="496888"/>
          </a:xfrm>
          <a:prstGeom prst="rect">
            <a:avLst/>
          </a:prstGeom>
          <a:noFill/>
          <a:ln w="9525">
            <a:noFill/>
            <a:miter lim="800000"/>
            <a:headEnd/>
            <a:tailEnd/>
          </a:ln>
          <a:effectLst/>
        </p:spPr>
        <p:txBody>
          <a:bodyPr vert="horz" wrap="square" lIns="95939" tIns="47969" rIns="95939" bIns="47969" numCol="1" anchor="b" anchorCtr="0" compatLnSpc="1">
            <a:prstTxWarp prst="textNoShape">
              <a:avLst/>
            </a:prstTxWarp>
          </a:bodyPr>
          <a:lstStyle>
            <a:lvl1pPr algn="r" defTabSz="958850">
              <a:spcBef>
                <a:spcPct val="0"/>
              </a:spcBef>
              <a:defRPr sz="1300">
                <a:latin typeface="TIMES" charset="0"/>
              </a:defRPr>
            </a:lvl1pPr>
          </a:lstStyle>
          <a:p>
            <a:pPr>
              <a:defRPr/>
            </a:pPr>
            <a:fld id="{1C3B6DED-D71D-4E1C-A958-DD30C7FAE996}" type="slidenum">
              <a:rPr lang="de-DE"/>
              <a:pPr>
                <a:defRPr/>
              </a:pPr>
              <a:t>‹Nr.›</a:t>
            </a:fld>
            <a:endParaRPr lang="de-DE"/>
          </a:p>
        </p:txBody>
      </p:sp>
    </p:spTree>
    <p:extLst>
      <p:ext uri="{BB962C8B-B14F-4D97-AF65-F5344CB8AC3E}">
        <p14:creationId xmlns:p14="http://schemas.microsoft.com/office/powerpoint/2010/main" val="267299035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mn-ea"/>
        <a:cs typeface="+mn-cs"/>
      </a:defRPr>
    </a:lvl1pPr>
    <a:lvl2pPr marL="457200" algn="l" rtl="0" eaLnBrk="0" fontAlgn="base" hangingPunct="0">
      <a:spcBef>
        <a:spcPct val="30000"/>
      </a:spcBef>
      <a:spcAft>
        <a:spcPct val="0"/>
      </a:spcAft>
      <a:defRPr sz="1200" kern="1200">
        <a:solidFill>
          <a:schemeClr val="tx1"/>
        </a:solidFill>
        <a:latin typeface="TIMES" charset="0"/>
        <a:ea typeface="+mn-ea"/>
        <a:cs typeface="+mn-cs"/>
      </a:defRPr>
    </a:lvl2pPr>
    <a:lvl3pPr marL="914400" algn="l" rtl="0" eaLnBrk="0" fontAlgn="base" hangingPunct="0">
      <a:spcBef>
        <a:spcPct val="30000"/>
      </a:spcBef>
      <a:spcAft>
        <a:spcPct val="0"/>
      </a:spcAft>
      <a:defRPr sz="1200" kern="1200">
        <a:solidFill>
          <a:schemeClr val="tx1"/>
        </a:solidFill>
        <a:latin typeface="TIMES" charset="0"/>
        <a:ea typeface="+mn-ea"/>
        <a:cs typeface="+mn-cs"/>
      </a:defRPr>
    </a:lvl3pPr>
    <a:lvl4pPr marL="1371600" algn="l" rtl="0" eaLnBrk="0" fontAlgn="base" hangingPunct="0">
      <a:spcBef>
        <a:spcPct val="30000"/>
      </a:spcBef>
      <a:spcAft>
        <a:spcPct val="0"/>
      </a:spcAft>
      <a:defRPr sz="1200" kern="1200">
        <a:solidFill>
          <a:schemeClr val="tx1"/>
        </a:solidFill>
        <a:latin typeface="TIMES" charset="0"/>
        <a:ea typeface="+mn-ea"/>
        <a:cs typeface="+mn-cs"/>
      </a:defRPr>
    </a:lvl4pPr>
    <a:lvl5pPr marL="1828800" algn="l" rtl="0" eaLnBrk="0" fontAlgn="base" hangingPunct="0">
      <a:spcBef>
        <a:spcPct val="30000"/>
      </a:spcBef>
      <a:spcAft>
        <a:spcPct val="0"/>
      </a:spcAft>
      <a:defRPr sz="1200" kern="1200">
        <a:solidFill>
          <a:schemeClr val="tx1"/>
        </a:solidFill>
        <a:latin typeface="TIMES"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850">
              <a:defRPr sz="2000">
                <a:solidFill>
                  <a:schemeClr val="tx1"/>
                </a:solidFill>
                <a:latin typeface="Arial" pitchFamily="34" charset="0"/>
              </a:defRPr>
            </a:lvl1pPr>
            <a:lvl2pPr marL="742950" indent="-285750" defTabSz="958850">
              <a:defRPr sz="2000">
                <a:solidFill>
                  <a:schemeClr val="tx1"/>
                </a:solidFill>
                <a:latin typeface="Arial" pitchFamily="34" charset="0"/>
              </a:defRPr>
            </a:lvl2pPr>
            <a:lvl3pPr marL="1143000" indent="-228600" defTabSz="958850">
              <a:defRPr sz="2000">
                <a:solidFill>
                  <a:schemeClr val="tx1"/>
                </a:solidFill>
                <a:latin typeface="Arial" pitchFamily="34" charset="0"/>
              </a:defRPr>
            </a:lvl3pPr>
            <a:lvl4pPr marL="1600200" indent="-228600" defTabSz="958850">
              <a:defRPr sz="2000">
                <a:solidFill>
                  <a:schemeClr val="tx1"/>
                </a:solidFill>
                <a:latin typeface="Arial" pitchFamily="34" charset="0"/>
              </a:defRPr>
            </a:lvl4pPr>
            <a:lvl5pPr marL="2057400" indent="-228600" defTabSz="958850">
              <a:defRPr sz="2000">
                <a:solidFill>
                  <a:schemeClr val="tx1"/>
                </a:solidFill>
                <a:latin typeface="Arial" pitchFamily="34" charset="0"/>
              </a:defRPr>
            </a:lvl5pPr>
            <a:lvl6pPr marL="2514600" indent="-228600" defTabSz="958850" eaLnBrk="0" fontAlgn="base" hangingPunct="0">
              <a:spcBef>
                <a:spcPct val="50000"/>
              </a:spcBef>
              <a:spcAft>
                <a:spcPct val="0"/>
              </a:spcAft>
              <a:defRPr sz="2000">
                <a:solidFill>
                  <a:schemeClr val="tx1"/>
                </a:solidFill>
                <a:latin typeface="Arial" pitchFamily="34" charset="0"/>
              </a:defRPr>
            </a:lvl6pPr>
            <a:lvl7pPr marL="2971800" indent="-228600" defTabSz="958850" eaLnBrk="0" fontAlgn="base" hangingPunct="0">
              <a:spcBef>
                <a:spcPct val="50000"/>
              </a:spcBef>
              <a:spcAft>
                <a:spcPct val="0"/>
              </a:spcAft>
              <a:defRPr sz="2000">
                <a:solidFill>
                  <a:schemeClr val="tx1"/>
                </a:solidFill>
                <a:latin typeface="Arial" pitchFamily="34" charset="0"/>
              </a:defRPr>
            </a:lvl7pPr>
            <a:lvl8pPr marL="3429000" indent="-228600" defTabSz="958850" eaLnBrk="0" fontAlgn="base" hangingPunct="0">
              <a:spcBef>
                <a:spcPct val="50000"/>
              </a:spcBef>
              <a:spcAft>
                <a:spcPct val="0"/>
              </a:spcAft>
              <a:defRPr sz="2000">
                <a:solidFill>
                  <a:schemeClr val="tx1"/>
                </a:solidFill>
                <a:latin typeface="Arial" pitchFamily="34" charset="0"/>
              </a:defRPr>
            </a:lvl8pPr>
            <a:lvl9pPr marL="3886200" indent="-228600" defTabSz="958850" eaLnBrk="0" fontAlgn="base" hangingPunct="0">
              <a:spcBef>
                <a:spcPct val="50000"/>
              </a:spcBef>
              <a:spcAft>
                <a:spcPct val="0"/>
              </a:spcAft>
              <a:defRPr sz="2000">
                <a:solidFill>
                  <a:schemeClr val="tx1"/>
                </a:solidFill>
                <a:latin typeface="Arial" pitchFamily="34" charset="0"/>
              </a:defRPr>
            </a:lvl9pPr>
          </a:lstStyle>
          <a:p>
            <a:fld id="{9256EF94-01C7-4250-BECB-AE38F4717260}" type="slidenum">
              <a:rPr lang="de-DE" sz="1300" smtClean="0">
                <a:latin typeface="TIMES" charset="0"/>
              </a:rPr>
              <a:pPr/>
              <a:t>2</a:t>
            </a:fld>
            <a:endParaRPr lang="de-DE" sz="1300" smtClean="0">
              <a:latin typeface="TIMES" charset="0"/>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xfrm>
            <a:off x="889000" y="4714875"/>
            <a:ext cx="4891088"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smtClean="0"/>
              <a:t>Diese Idee einer Schwarmintelligenz ist im Genre des Science Fiction ein bekanntes Motiv. Schon um 1930 beschrieb etwa der englische Autor Olaf Stapledon eine insektenartige Lebensform auf dem Mars, die sich in Schwärmen ebenfalls zu großen Überintelligenzen verbinden konnte und letztendlich sogar versuchte, die Erde zu erobern.</a:t>
            </a:r>
          </a:p>
          <a:p>
            <a:r>
              <a:rPr lang="de-DE" smtClean="0"/>
              <a:t>Stanislaw Lem beschreibt in seinem Buch „Der Unbesiegbare“ aus den 1960er Jahren eine seltsame Erscheinung, die das Leben einer Raumschiffbesatzung auf einem fremden Planeten bedroht. Kleine Metallgebilde, die an Insekten erinnern, bevölkern in loser Form den Planeten. Bei Gefahr jedoch können sich die an sich harmlosen und einfältigen Gebilde zu bedrohlichen und scheinbar intelligent handelnden, 'schwarzen Wolken' zusammenfinden. </a:t>
            </a:r>
          </a:p>
          <a:p>
            <a:endParaRPr lang="en-GB" smtClean="0"/>
          </a:p>
        </p:txBody>
      </p:sp>
    </p:spTree>
    <p:extLst>
      <p:ext uri="{BB962C8B-B14F-4D97-AF65-F5344CB8AC3E}">
        <p14:creationId xmlns:p14="http://schemas.microsoft.com/office/powerpoint/2010/main" val="13037230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850">
              <a:defRPr sz="2000">
                <a:solidFill>
                  <a:schemeClr val="tx1"/>
                </a:solidFill>
                <a:latin typeface="Arial" pitchFamily="34" charset="0"/>
              </a:defRPr>
            </a:lvl1pPr>
            <a:lvl2pPr marL="742950" indent="-285750" defTabSz="958850">
              <a:defRPr sz="2000">
                <a:solidFill>
                  <a:schemeClr val="tx1"/>
                </a:solidFill>
                <a:latin typeface="Arial" pitchFamily="34" charset="0"/>
              </a:defRPr>
            </a:lvl2pPr>
            <a:lvl3pPr marL="1143000" indent="-228600" defTabSz="958850">
              <a:defRPr sz="2000">
                <a:solidFill>
                  <a:schemeClr val="tx1"/>
                </a:solidFill>
                <a:latin typeface="Arial" pitchFamily="34" charset="0"/>
              </a:defRPr>
            </a:lvl3pPr>
            <a:lvl4pPr marL="1600200" indent="-228600" defTabSz="958850">
              <a:defRPr sz="2000">
                <a:solidFill>
                  <a:schemeClr val="tx1"/>
                </a:solidFill>
                <a:latin typeface="Arial" pitchFamily="34" charset="0"/>
              </a:defRPr>
            </a:lvl4pPr>
            <a:lvl5pPr marL="2057400" indent="-228600" defTabSz="958850">
              <a:defRPr sz="2000">
                <a:solidFill>
                  <a:schemeClr val="tx1"/>
                </a:solidFill>
                <a:latin typeface="Arial" pitchFamily="34" charset="0"/>
              </a:defRPr>
            </a:lvl5pPr>
            <a:lvl6pPr marL="2514600" indent="-228600" defTabSz="958850" eaLnBrk="0" fontAlgn="base" hangingPunct="0">
              <a:spcBef>
                <a:spcPct val="50000"/>
              </a:spcBef>
              <a:spcAft>
                <a:spcPct val="0"/>
              </a:spcAft>
              <a:defRPr sz="2000">
                <a:solidFill>
                  <a:schemeClr val="tx1"/>
                </a:solidFill>
                <a:latin typeface="Arial" pitchFamily="34" charset="0"/>
              </a:defRPr>
            </a:lvl6pPr>
            <a:lvl7pPr marL="2971800" indent="-228600" defTabSz="958850" eaLnBrk="0" fontAlgn="base" hangingPunct="0">
              <a:spcBef>
                <a:spcPct val="50000"/>
              </a:spcBef>
              <a:spcAft>
                <a:spcPct val="0"/>
              </a:spcAft>
              <a:defRPr sz="2000">
                <a:solidFill>
                  <a:schemeClr val="tx1"/>
                </a:solidFill>
                <a:latin typeface="Arial" pitchFamily="34" charset="0"/>
              </a:defRPr>
            </a:lvl7pPr>
            <a:lvl8pPr marL="3429000" indent="-228600" defTabSz="958850" eaLnBrk="0" fontAlgn="base" hangingPunct="0">
              <a:spcBef>
                <a:spcPct val="50000"/>
              </a:spcBef>
              <a:spcAft>
                <a:spcPct val="0"/>
              </a:spcAft>
              <a:defRPr sz="2000">
                <a:solidFill>
                  <a:schemeClr val="tx1"/>
                </a:solidFill>
                <a:latin typeface="Arial" pitchFamily="34" charset="0"/>
              </a:defRPr>
            </a:lvl8pPr>
            <a:lvl9pPr marL="3886200" indent="-228600" defTabSz="958850" eaLnBrk="0" fontAlgn="base" hangingPunct="0">
              <a:spcBef>
                <a:spcPct val="50000"/>
              </a:spcBef>
              <a:spcAft>
                <a:spcPct val="0"/>
              </a:spcAft>
              <a:defRPr sz="2000">
                <a:solidFill>
                  <a:schemeClr val="tx1"/>
                </a:solidFill>
                <a:latin typeface="Arial" pitchFamily="34" charset="0"/>
              </a:defRPr>
            </a:lvl9pPr>
          </a:lstStyle>
          <a:p>
            <a:fld id="{7DAFAF8F-5200-4C9A-9C44-7DEFBA074401}" type="slidenum">
              <a:rPr lang="de-DE" sz="1300" smtClean="0">
                <a:latin typeface="TIMES" charset="0"/>
              </a:rPr>
              <a:pPr/>
              <a:t>12</a:t>
            </a:fld>
            <a:endParaRPr lang="de-DE" sz="1300" smtClean="0">
              <a:latin typeface="TIMES" charset="0"/>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xfrm>
            <a:off x="889000" y="4714875"/>
            <a:ext cx="4891088"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sz="1000" smtClean="0">
              <a:solidFill>
                <a:srgbClr val="009900"/>
              </a:solidFill>
            </a:endParaRPr>
          </a:p>
        </p:txBody>
      </p:sp>
    </p:spTree>
    <p:extLst>
      <p:ext uri="{BB962C8B-B14F-4D97-AF65-F5344CB8AC3E}">
        <p14:creationId xmlns:p14="http://schemas.microsoft.com/office/powerpoint/2010/main" val="24523876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850">
              <a:defRPr sz="2000">
                <a:solidFill>
                  <a:schemeClr val="tx1"/>
                </a:solidFill>
                <a:latin typeface="Arial" pitchFamily="34" charset="0"/>
              </a:defRPr>
            </a:lvl1pPr>
            <a:lvl2pPr marL="742950" indent="-285750" defTabSz="958850">
              <a:defRPr sz="2000">
                <a:solidFill>
                  <a:schemeClr val="tx1"/>
                </a:solidFill>
                <a:latin typeface="Arial" pitchFamily="34" charset="0"/>
              </a:defRPr>
            </a:lvl2pPr>
            <a:lvl3pPr marL="1143000" indent="-228600" defTabSz="958850">
              <a:defRPr sz="2000">
                <a:solidFill>
                  <a:schemeClr val="tx1"/>
                </a:solidFill>
                <a:latin typeface="Arial" pitchFamily="34" charset="0"/>
              </a:defRPr>
            </a:lvl3pPr>
            <a:lvl4pPr marL="1600200" indent="-228600" defTabSz="958850">
              <a:defRPr sz="2000">
                <a:solidFill>
                  <a:schemeClr val="tx1"/>
                </a:solidFill>
                <a:latin typeface="Arial" pitchFamily="34" charset="0"/>
              </a:defRPr>
            </a:lvl4pPr>
            <a:lvl5pPr marL="2057400" indent="-228600" defTabSz="958850">
              <a:defRPr sz="2000">
                <a:solidFill>
                  <a:schemeClr val="tx1"/>
                </a:solidFill>
                <a:latin typeface="Arial" pitchFamily="34" charset="0"/>
              </a:defRPr>
            </a:lvl5pPr>
            <a:lvl6pPr marL="2514600" indent="-228600" defTabSz="958850" eaLnBrk="0" fontAlgn="base" hangingPunct="0">
              <a:spcBef>
                <a:spcPct val="50000"/>
              </a:spcBef>
              <a:spcAft>
                <a:spcPct val="0"/>
              </a:spcAft>
              <a:defRPr sz="2000">
                <a:solidFill>
                  <a:schemeClr val="tx1"/>
                </a:solidFill>
                <a:latin typeface="Arial" pitchFamily="34" charset="0"/>
              </a:defRPr>
            </a:lvl6pPr>
            <a:lvl7pPr marL="2971800" indent="-228600" defTabSz="958850" eaLnBrk="0" fontAlgn="base" hangingPunct="0">
              <a:spcBef>
                <a:spcPct val="50000"/>
              </a:spcBef>
              <a:spcAft>
                <a:spcPct val="0"/>
              </a:spcAft>
              <a:defRPr sz="2000">
                <a:solidFill>
                  <a:schemeClr val="tx1"/>
                </a:solidFill>
                <a:latin typeface="Arial" pitchFamily="34" charset="0"/>
              </a:defRPr>
            </a:lvl7pPr>
            <a:lvl8pPr marL="3429000" indent="-228600" defTabSz="958850" eaLnBrk="0" fontAlgn="base" hangingPunct="0">
              <a:spcBef>
                <a:spcPct val="50000"/>
              </a:spcBef>
              <a:spcAft>
                <a:spcPct val="0"/>
              </a:spcAft>
              <a:defRPr sz="2000">
                <a:solidFill>
                  <a:schemeClr val="tx1"/>
                </a:solidFill>
                <a:latin typeface="Arial" pitchFamily="34" charset="0"/>
              </a:defRPr>
            </a:lvl8pPr>
            <a:lvl9pPr marL="3886200" indent="-228600" defTabSz="958850" eaLnBrk="0" fontAlgn="base" hangingPunct="0">
              <a:spcBef>
                <a:spcPct val="50000"/>
              </a:spcBef>
              <a:spcAft>
                <a:spcPct val="0"/>
              </a:spcAft>
              <a:defRPr sz="2000">
                <a:solidFill>
                  <a:schemeClr val="tx1"/>
                </a:solidFill>
                <a:latin typeface="Arial" pitchFamily="34" charset="0"/>
              </a:defRPr>
            </a:lvl9pPr>
          </a:lstStyle>
          <a:p>
            <a:fld id="{1E0FF856-B18D-48DC-98CE-976DDD8FAA65}" type="slidenum">
              <a:rPr lang="de-DE" sz="1300" smtClean="0">
                <a:latin typeface="TIMES" charset="0"/>
              </a:rPr>
              <a:pPr/>
              <a:t>13</a:t>
            </a:fld>
            <a:endParaRPr lang="de-DE" sz="1300" smtClean="0">
              <a:latin typeface="TIMES" charset="0"/>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xfrm>
            <a:off x="889000" y="4714875"/>
            <a:ext cx="4891088"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sz="1000" dirty="0" smtClean="0">
                <a:solidFill>
                  <a:srgbClr val="000000"/>
                </a:solidFill>
                <a:cs typeface="Times New Roman" pitchFamily="18" charset="0"/>
              </a:rPr>
              <a:t>Beim </a:t>
            </a:r>
            <a:r>
              <a:rPr lang="de-DE" sz="1000" u="sng" dirty="0" smtClean="0">
                <a:solidFill>
                  <a:srgbClr val="000000"/>
                </a:solidFill>
                <a:cs typeface="Times New Roman" pitchFamily="18" charset="0"/>
              </a:rPr>
              <a:t>TSP-Problem</a:t>
            </a:r>
            <a:r>
              <a:rPr lang="de-DE" sz="1000" dirty="0" smtClean="0">
                <a:solidFill>
                  <a:srgbClr val="000000"/>
                </a:solidFill>
                <a:cs typeface="Times New Roman" pitchFamily="18" charset="0"/>
              </a:rPr>
              <a:t> geht es darum, eine Tour minimaler Länge zu finden, in der ein Handlungsreisender alle Städte genau einmal besucht und am Ende wieder an seinem Startpunkt ankommt. Insbesondere betrachten wir hier das Problem des Handlungsreisenden in der Ebene auf einem vollständigen Graphen, d.h. die Knoten des Graphen repräsentieren die zu besuchenden Städte und alle Städte sind über Kanten miteinander verbunden. Bekanntermaßen ist das TSP-Problem NP-vollständig und schon ab 15 Städten steigt die Zahl der möglichen Touren auf ca. 1 Billion, deshalb ist das Problem mit heutigen Rechnern nicht zu bewältigen. </a:t>
            </a:r>
          </a:p>
          <a:p>
            <a:r>
              <a:rPr lang="de-DE" sz="1000" u="sng" dirty="0" smtClean="0"/>
              <a:t>Wie in echt:</a:t>
            </a:r>
            <a:r>
              <a:rPr lang="de-DE" sz="1000" dirty="0" smtClean="0"/>
              <a:t> jede Ameise bewegt sich pro Zeiteinheit zu einer neuen Stadt und modifiziert dabei den </a:t>
            </a:r>
            <a:r>
              <a:rPr lang="de-DE" sz="1000" dirty="0" err="1" smtClean="0"/>
              <a:t>Pheromongehalt</a:t>
            </a:r>
            <a:r>
              <a:rPr lang="de-DE" sz="1000" dirty="0" smtClean="0"/>
              <a:t> der Kante, Weg mit höchstem </a:t>
            </a:r>
            <a:r>
              <a:rPr lang="de-DE" sz="1000" dirty="0" err="1" smtClean="0"/>
              <a:t>Pheromonspiegel</a:t>
            </a:r>
            <a:endParaRPr lang="de-DE" sz="1000" dirty="0" smtClean="0"/>
          </a:p>
          <a:p>
            <a:r>
              <a:rPr lang="de-DE" sz="1000" u="sng" dirty="0" smtClean="0"/>
              <a:t>Zusätzlich:</a:t>
            </a:r>
            <a:r>
              <a:rPr lang="de-DE" sz="1000" dirty="0" smtClean="0"/>
              <a:t> Städteentfernungen, Gedächtnis (welche Stadt hab ich schon besucht?). Diese Fähigkeiten haben sich im ACO als nützlich erwiesen</a:t>
            </a:r>
          </a:p>
          <a:p>
            <a:r>
              <a:rPr lang="de-DE" sz="1000" u="sng" dirty="0" err="1" smtClean="0"/>
              <a:t>Local</a:t>
            </a:r>
            <a:r>
              <a:rPr lang="de-DE" sz="1000" u="sng" dirty="0" smtClean="0"/>
              <a:t> </a:t>
            </a:r>
            <a:r>
              <a:rPr lang="de-DE" sz="1000" u="sng" dirty="0" err="1" smtClean="0"/>
              <a:t>trail</a:t>
            </a:r>
            <a:r>
              <a:rPr lang="de-DE" sz="1000" u="sng" dirty="0" smtClean="0"/>
              <a:t> </a:t>
            </a:r>
            <a:r>
              <a:rPr lang="de-DE" sz="1000" u="sng" dirty="0" err="1" smtClean="0"/>
              <a:t>updating</a:t>
            </a:r>
            <a:r>
              <a:rPr lang="de-DE" sz="1000" u="sng" dirty="0" smtClean="0"/>
              <a:t>:</a:t>
            </a:r>
            <a:r>
              <a:rPr lang="de-DE" sz="1000" dirty="0" smtClean="0"/>
              <a:t> bildet die Verdunstung von Pheromonen nach wie in der Natur -&gt; schützt davor, dass eine sehr </a:t>
            </a:r>
            <a:r>
              <a:rPr lang="de-DE" sz="1000" dirty="0" err="1" smtClean="0"/>
              <a:t>pheromonbeladene</a:t>
            </a:r>
            <a:r>
              <a:rPr lang="de-DE" sz="1000" dirty="0" smtClean="0"/>
              <a:t> Kante von allen Ameisen gewählt wird</a:t>
            </a:r>
          </a:p>
          <a:p>
            <a:r>
              <a:rPr lang="de-DE" sz="1000" dirty="0" smtClean="0"/>
              <a:t>Global </a:t>
            </a:r>
            <a:r>
              <a:rPr lang="de-DE" sz="1000" dirty="0" err="1" smtClean="0"/>
              <a:t>trail</a:t>
            </a:r>
            <a:r>
              <a:rPr lang="de-DE" sz="1000" dirty="0" smtClean="0"/>
              <a:t> </a:t>
            </a:r>
            <a:r>
              <a:rPr lang="de-DE" sz="1000" dirty="0" err="1" smtClean="0"/>
              <a:t>updating</a:t>
            </a:r>
            <a:r>
              <a:rPr lang="de-DE" sz="1000" dirty="0" smtClean="0"/>
              <a:t>: Benutzung kürzerer Wege wird dadurch belohnt -&gt; </a:t>
            </a:r>
            <a:r>
              <a:rPr lang="de-DE" sz="1000" dirty="0" smtClean="0">
                <a:solidFill>
                  <a:srgbClr val="000000"/>
                </a:solidFill>
                <a:cs typeface="Times New Roman" pitchFamily="18" charset="0"/>
              </a:rPr>
              <a:t>Nachdem alle künstlichen Ameisen ihre Tour beendet haben, modifiziert die Ameise mit der kürzesten Tour die von ihr verwendeten Kanten, indem sie eine Menge von Pheromonen auf ihrem Pfad hinzufügt, die umgekehrt proportional zur Länge der Tour ist: Je kürzer die gefundene Tour ist, desto größer die Menge an Pheromonen, die die Ameise auf den verwendeten Kanten deponieren darf. Diese Deponierung von Pheromonen soll die </a:t>
            </a:r>
            <a:r>
              <a:rPr lang="de-DE" sz="1000" dirty="0" err="1" smtClean="0">
                <a:solidFill>
                  <a:srgbClr val="000000"/>
                </a:solidFill>
                <a:cs typeface="Times New Roman" pitchFamily="18" charset="0"/>
              </a:rPr>
              <a:t>Pheromonanhäufung</a:t>
            </a:r>
            <a:r>
              <a:rPr lang="de-DE" sz="1000" dirty="0" smtClean="0">
                <a:solidFill>
                  <a:srgbClr val="000000"/>
                </a:solidFill>
                <a:cs typeface="Times New Roman" pitchFamily="18" charset="0"/>
              </a:rPr>
              <a:t> auf den verschiedenen Wegen simulieren, wie sie im Fall der echten Ameisen durch das Zusammenspiel zwischen Länge des Weges und benötigter Zeit erreicht wird.</a:t>
            </a:r>
          </a:p>
          <a:p>
            <a:endParaRPr lang="de-DE" sz="1000" dirty="0" smtClean="0">
              <a:solidFill>
                <a:srgbClr val="009900"/>
              </a:solidFill>
            </a:endParaRPr>
          </a:p>
        </p:txBody>
      </p:sp>
    </p:spTree>
    <p:extLst>
      <p:ext uri="{BB962C8B-B14F-4D97-AF65-F5344CB8AC3E}">
        <p14:creationId xmlns:p14="http://schemas.microsoft.com/office/powerpoint/2010/main" val="12583427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850">
              <a:defRPr sz="2000">
                <a:solidFill>
                  <a:schemeClr val="tx1"/>
                </a:solidFill>
                <a:latin typeface="Arial" pitchFamily="34" charset="0"/>
              </a:defRPr>
            </a:lvl1pPr>
            <a:lvl2pPr marL="742950" indent="-285750" defTabSz="958850">
              <a:defRPr sz="2000">
                <a:solidFill>
                  <a:schemeClr val="tx1"/>
                </a:solidFill>
                <a:latin typeface="Arial" pitchFamily="34" charset="0"/>
              </a:defRPr>
            </a:lvl2pPr>
            <a:lvl3pPr marL="1143000" indent="-228600" defTabSz="958850">
              <a:defRPr sz="2000">
                <a:solidFill>
                  <a:schemeClr val="tx1"/>
                </a:solidFill>
                <a:latin typeface="Arial" pitchFamily="34" charset="0"/>
              </a:defRPr>
            </a:lvl3pPr>
            <a:lvl4pPr marL="1600200" indent="-228600" defTabSz="958850">
              <a:defRPr sz="2000">
                <a:solidFill>
                  <a:schemeClr val="tx1"/>
                </a:solidFill>
                <a:latin typeface="Arial" pitchFamily="34" charset="0"/>
              </a:defRPr>
            </a:lvl4pPr>
            <a:lvl5pPr marL="2057400" indent="-228600" defTabSz="958850">
              <a:defRPr sz="2000">
                <a:solidFill>
                  <a:schemeClr val="tx1"/>
                </a:solidFill>
                <a:latin typeface="Arial" pitchFamily="34" charset="0"/>
              </a:defRPr>
            </a:lvl5pPr>
            <a:lvl6pPr marL="2514600" indent="-228600" defTabSz="958850" eaLnBrk="0" fontAlgn="base" hangingPunct="0">
              <a:spcBef>
                <a:spcPct val="50000"/>
              </a:spcBef>
              <a:spcAft>
                <a:spcPct val="0"/>
              </a:spcAft>
              <a:defRPr sz="2000">
                <a:solidFill>
                  <a:schemeClr val="tx1"/>
                </a:solidFill>
                <a:latin typeface="Arial" pitchFamily="34" charset="0"/>
              </a:defRPr>
            </a:lvl6pPr>
            <a:lvl7pPr marL="2971800" indent="-228600" defTabSz="958850" eaLnBrk="0" fontAlgn="base" hangingPunct="0">
              <a:spcBef>
                <a:spcPct val="50000"/>
              </a:spcBef>
              <a:spcAft>
                <a:spcPct val="0"/>
              </a:spcAft>
              <a:defRPr sz="2000">
                <a:solidFill>
                  <a:schemeClr val="tx1"/>
                </a:solidFill>
                <a:latin typeface="Arial" pitchFamily="34" charset="0"/>
              </a:defRPr>
            </a:lvl7pPr>
            <a:lvl8pPr marL="3429000" indent="-228600" defTabSz="958850" eaLnBrk="0" fontAlgn="base" hangingPunct="0">
              <a:spcBef>
                <a:spcPct val="50000"/>
              </a:spcBef>
              <a:spcAft>
                <a:spcPct val="0"/>
              </a:spcAft>
              <a:defRPr sz="2000">
                <a:solidFill>
                  <a:schemeClr val="tx1"/>
                </a:solidFill>
                <a:latin typeface="Arial" pitchFamily="34" charset="0"/>
              </a:defRPr>
            </a:lvl8pPr>
            <a:lvl9pPr marL="3886200" indent="-228600" defTabSz="958850" eaLnBrk="0" fontAlgn="base" hangingPunct="0">
              <a:spcBef>
                <a:spcPct val="50000"/>
              </a:spcBef>
              <a:spcAft>
                <a:spcPct val="0"/>
              </a:spcAft>
              <a:defRPr sz="2000">
                <a:solidFill>
                  <a:schemeClr val="tx1"/>
                </a:solidFill>
                <a:latin typeface="Arial" pitchFamily="34" charset="0"/>
              </a:defRPr>
            </a:lvl9pPr>
          </a:lstStyle>
          <a:p>
            <a:fld id="{3736C8C7-A9A5-42DE-A6AF-2A9D90F802CA}" type="slidenum">
              <a:rPr lang="de-DE" sz="1300" smtClean="0">
                <a:latin typeface="TIMES" charset="0"/>
              </a:rPr>
              <a:pPr/>
              <a:t>14</a:t>
            </a:fld>
            <a:endParaRPr lang="de-DE" sz="1300" smtClean="0">
              <a:latin typeface="TIMES" charset="0"/>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xfrm>
            <a:off x="889000" y="4714875"/>
            <a:ext cx="4891088"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sz="1000" smtClean="0">
              <a:solidFill>
                <a:srgbClr val="009900"/>
              </a:solidFill>
            </a:endParaRPr>
          </a:p>
        </p:txBody>
      </p:sp>
    </p:spTree>
    <p:extLst>
      <p:ext uri="{BB962C8B-B14F-4D97-AF65-F5344CB8AC3E}">
        <p14:creationId xmlns:p14="http://schemas.microsoft.com/office/powerpoint/2010/main" val="25484097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850">
              <a:defRPr sz="2000">
                <a:solidFill>
                  <a:schemeClr val="tx1"/>
                </a:solidFill>
                <a:latin typeface="Arial" pitchFamily="34" charset="0"/>
              </a:defRPr>
            </a:lvl1pPr>
            <a:lvl2pPr marL="742950" indent="-285750" defTabSz="958850">
              <a:defRPr sz="2000">
                <a:solidFill>
                  <a:schemeClr val="tx1"/>
                </a:solidFill>
                <a:latin typeface="Arial" pitchFamily="34" charset="0"/>
              </a:defRPr>
            </a:lvl2pPr>
            <a:lvl3pPr marL="1143000" indent="-228600" defTabSz="958850">
              <a:defRPr sz="2000">
                <a:solidFill>
                  <a:schemeClr val="tx1"/>
                </a:solidFill>
                <a:latin typeface="Arial" pitchFamily="34" charset="0"/>
              </a:defRPr>
            </a:lvl3pPr>
            <a:lvl4pPr marL="1600200" indent="-228600" defTabSz="958850">
              <a:defRPr sz="2000">
                <a:solidFill>
                  <a:schemeClr val="tx1"/>
                </a:solidFill>
                <a:latin typeface="Arial" pitchFamily="34" charset="0"/>
              </a:defRPr>
            </a:lvl4pPr>
            <a:lvl5pPr marL="2057400" indent="-228600" defTabSz="958850">
              <a:defRPr sz="2000">
                <a:solidFill>
                  <a:schemeClr val="tx1"/>
                </a:solidFill>
                <a:latin typeface="Arial" pitchFamily="34" charset="0"/>
              </a:defRPr>
            </a:lvl5pPr>
            <a:lvl6pPr marL="2514600" indent="-228600" defTabSz="958850" eaLnBrk="0" fontAlgn="base" hangingPunct="0">
              <a:spcBef>
                <a:spcPct val="50000"/>
              </a:spcBef>
              <a:spcAft>
                <a:spcPct val="0"/>
              </a:spcAft>
              <a:defRPr sz="2000">
                <a:solidFill>
                  <a:schemeClr val="tx1"/>
                </a:solidFill>
                <a:latin typeface="Arial" pitchFamily="34" charset="0"/>
              </a:defRPr>
            </a:lvl6pPr>
            <a:lvl7pPr marL="2971800" indent="-228600" defTabSz="958850" eaLnBrk="0" fontAlgn="base" hangingPunct="0">
              <a:spcBef>
                <a:spcPct val="50000"/>
              </a:spcBef>
              <a:spcAft>
                <a:spcPct val="0"/>
              </a:spcAft>
              <a:defRPr sz="2000">
                <a:solidFill>
                  <a:schemeClr val="tx1"/>
                </a:solidFill>
                <a:latin typeface="Arial" pitchFamily="34" charset="0"/>
              </a:defRPr>
            </a:lvl7pPr>
            <a:lvl8pPr marL="3429000" indent="-228600" defTabSz="958850" eaLnBrk="0" fontAlgn="base" hangingPunct="0">
              <a:spcBef>
                <a:spcPct val="50000"/>
              </a:spcBef>
              <a:spcAft>
                <a:spcPct val="0"/>
              </a:spcAft>
              <a:defRPr sz="2000">
                <a:solidFill>
                  <a:schemeClr val="tx1"/>
                </a:solidFill>
                <a:latin typeface="Arial" pitchFamily="34" charset="0"/>
              </a:defRPr>
            </a:lvl8pPr>
            <a:lvl9pPr marL="3886200" indent="-228600" defTabSz="958850" eaLnBrk="0" fontAlgn="base" hangingPunct="0">
              <a:spcBef>
                <a:spcPct val="50000"/>
              </a:spcBef>
              <a:spcAft>
                <a:spcPct val="0"/>
              </a:spcAft>
              <a:defRPr sz="2000">
                <a:solidFill>
                  <a:schemeClr val="tx1"/>
                </a:solidFill>
                <a:latin typeface="Arial" pitchFamily="34" charset="0"/>
              </a:defRPr>
            </a:lvl9pPr>
          </a:lstStyle>
          <a:p>
            <a:fld id="{FC63B979-7792-4AEC-88A6-F5D731715AA0}" type="slidenum">
              <a:rPr lang="de-DE" sz="1300" smtClean="0">
                <a:latin typeface="TIMES" charset="0"/>
              </a:rPr>
              <a:pPr/>
              <a:t>15</a:t>
            </a:fld>
            <a:endParaRPr lang="de-DE" sz="1300" smtClean="0">
              <a:latin typeface="TIMES" charset="0"/>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xfrm>
            <a:off x="889000" y="4714875"/>
            <a:ext cx="4891088"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000" smtClean="0">
                <a:solidFill>
                  <a:srgbClr val="009900"/>
                </a:solidFill>
              </a:rPr>
              <a:t>In der einen Version ist die Pheromonablagerung WÄHREND der Tour. Dies ist aber etwas zufällig.</a:t>
            </a:r>
          </a:p>
          <a:p>
            <a:r>
              <a:rPr lang="en-US" sz="1000" smtClean="0">
                <a:solidFill>
                  <a:srgbClr val="009900"/>
                </a:solidFill>
              </a:rPr>
              <a:t>Besser wirkt sich die andere Version aus, </a:t>
            </a:r>
          </a:p>
          <a:p>
            <a:r>
              <a:rPr lang="en-US" sz="1000" smtClean="0">
                <a:solidFill>
                  <a:srgbClr val="009900"/>
                </a:solidFill>
              </a:rPr>
              <a:t>bei der erst NACH der Tour alle Strecken der Tour mit dem Ergebnis (Tourlänge) gewichtet werden</a:t>
            </a:r>
          </a:p>
          <a:p>
            <a:r>
              <a:rPr lang="en-US" sz="1000" smtClean="0">
                <a:solidFill>
                  <a:srgbClr val="009900"/>
                </a:solidFill>
              </a:rPr>
              <a:t>und damit sich zielgerichteter auswirkt.</a:t>
            </a:r>
          </a:p>
        </p:txBody>
      </p:sp>
    </p:spTree>
    <p:extLst>
      <p:ext uri="{BB962C8B-B14F-4D97-AF65-F5344CB8AC3E}">
        <p14:creationId xmlns:p14="http://schemas.microsoft.com/office/powerpoint/2010/main" val="12710208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850">
              <a:defRPr sz="2000">
                <a:solidFill>
                  <a:schemeClr val="tx1"/>
                </a:solidFill>
                <a:latin typeface="Arial" pitchFamily="34" charset="0"/>
              </a:defRPr>
            </a:lvl1pPr>
            <a:lvl2pPr marL="742950" indent="-285750" defTabSz="958850">
              <a:defRPr sz="2000">
                <a:solidFill>
                  <a:schemeClr val="tx1"/>
                </a:solidFill>
                <a:latin typeface="Arial" pitchFamily="34" charset="0"/>
              </a:defRPr>
            </a:lvl2pPr>
            <a:lvl3pPr marL="1143000" indent="-228600" defTabSz="958850">
              <a:defRPr sz="2000">
                <a:solidFill>
                  <a:schemeClr val="tx1"/>
                </a:solidFill>
                <a:latin typeface="Arial" pitchFamily="34" charset="0"/>
              </a:defRPr>
            </a:lvl3pPr>
            <a:lvl4pPr marL="1600200" indent="-228600" defTabSz="958850">
              <a:defRPr sz="2000">
                <a:solidFill>
                  <a:schemeClr val="tx1"/>
                </a:solidFill>
                <a:latin typeface="Arial" pitchFamily="34" charset="0"/>
              </a:defRPr>
            </a:lvl4pPr>
            <a:lvl5pPr marL="2057400" indent="-228600" defTabSz="958850">
              <a:defRPr sz="2000">
                <a:solidFill>
                  <a:schemeClr val="tx1"/>
                </a:solidFill>
                <a:latin typeface="Arial" pitchFamily="34" charset="0"/>
              </a:defRPr>
            </a:lvl5pPr>
            <a:lvl6pPr marL="2514600" indent="-228600" defTabSz="958850" eaLnBrk="0" fontAlgn="base" hangingPunct="0">
              <a:spcBef>
                <a:spcPct val="50000"/>
              </a:spcBef>
              <a:spcAft>
                <a:spcPct val="0"/>
              </a:spcAft>
              <a:defRPr sz="2000">
                <a:solidFill>
                  <a:schemeClr val="tx1"/>
                </a:solidFill>
                <a:latin typeface="Arial" pitchFamily="34" charset="0"/>
              </a:defRPr>
            </a:lvl6pPr>
            <a:lvl7pPr marL="2971800" indent="-228600" defTabSz="958850" eaLnBrk="0" fontAlgn="base" hangingPunct="0">
              <a:spcBef>
                <a:spcPct val="50000"/>
              </a:spcBef>
              <a:spcAft>
                <a:spcPct val="0"/>
              </a:spcAft>
              <a:defRPr sz="2000">
                <a:solidFill>
                  <a:schemeClr val="tx1"/>
                </a:solidFill>
                <a:latin typeface="Arial" pitchFamily="34" charset="0"/>
              </a:defRPr>
            </a:lvl7pPr>
            <a:lvl8pPr marL="3429000" indent="-228600" defTabSz="958850" eaLnBrk="0" fontAlgn="base" hangingPunct="0">
              <a:spcBef>
                <a:spcPct val="50000"/>
              </a:spcBef>
              <a:spcAft>
                <a:spcPct val="0"/>
              </a:spcAft>
              <a:defRPr sz="2000">
                <a:solidFill>
                  <a:schemeClr val="tx1"/>
                </a:solidFill>
                <a:latin typeface="Arial" pitchFamily="34" charset="0"/>
              </a:defRPr>
            </a:lvl8pPr>
            <a:lvl9pPr marL="3886200" indent="-228600" defTabSz="958850" eaLnBrk="0" fontAlgn="base" hangingPunct="0">
              <a:spcBef>
                <a:spcPct val="50000"/>
              </a:spcBef>
              <a:spcAft>
                <a:spcPct val="0"/>
              </a:spcAft>
              <a:defRPr sz="2000">
                <a:solidFill>
                  <a:schemeClr val="tx1"/>
                </a:solidFill>
                <a:latin typeface="Arial" pitchFamily="34" charset="0"/>
              </a:defRPr>
            </a:lvl9pPr>
          </a:lstStyle>
          <a:p>
            <a:fld id="{EBEBA051-F5F0-432A-8AB1-B9BC5F987700}" type="slidenum">
              <a:rPr lang="de-DE" sz="1300" smtClean="0">
                <a:latin typeface="TIMES" charset="0"/>
              </a:rPr>
              <a:pPr/>
              <a:t>16</a:t>
            </a:fld>
            <a:endParaRPr lang="de-DE" sz="1300" smtClean="0">
              <a:latin typeface="TIMES" charset="0"/>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xfrm>
            <a:off x="889000" y="4714875"/>
            <a:ext cx="4891088"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sz="800" smtClean="0"/>
          </a:p>
        </p:txBody>
      </p:sp>
    </p:spTree>
    <p:extLst>
      <p:ext uri="{BB962C8B-B14F-4D97-AF65-F5344CB8AC3E}">
        <p14:creationId xmlns:p14="http://schemas.microsoft.com/office/powerpoint/2010/main" val="27119176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850">
              <a:defRPr sz="2000">
                <a:solidFill>
                  <a:schemeClr val="tx1"/>
                </a:solidFill>
                <a:latin typeface="Arial" pitchFamily="34" charset="0"/>
              </a:defRPr>
            </a:lvl1pPr>
            <a:lvl2pPr marL="742950" indent="-285750" defTabSz="958850">
              <a:defRPr sz="2000">
                <a:solidFill>
                  <a:schemeClr val="tx1"/>
                </a:solidFill>
                <a:latin typeface="Arial" pitchFamily="34" charset="0"/>
              </a:defRPr>
            </a:lvl2pPr>
            <a:lvl3pPr marL="1143000" indent="-228600" defTabSz="958850">
              <a:defRPr sz="2000">
                <a:solidFill>
                  <a:schemeClr val="tx1"/>
                </a:solidFill>
                <a:latin typeface="Arial" pitchFamily="34" charset="0"/>
              </a:defRPr>
            </a:lvl3pPr>
            <a:lvl4pPr marL="1600200" indent="-228600" defTabSz="958850">
              <a:defRPr sz="2000">
                <a:solidFill>
                  <a:schemeClr val="tx1"/>
                </a:solidFill>
                <a:latin typeface="Arial" pitchFamily="34" charset="0"/>
              </a:defRPr>
            </a:lvl4pPr>
            <a:lvl5pPr marL="2057400" indent="-228600" defTabSz="958850">
              <a:defRPr sz="2000">
                <a:solidFill>
                  <a:schemeClr val="tx1"/>
                </a:solidFill>
                <a:latin typeface="Arial" pitchFamily="34" charset="0"/>
              </a:defRPr>
            </a:lvl5pPr>
            <a:lvl6pPr marL="2514600" indent="-228600" defTabSz="958850" eaLnBrk="0" fontAlgn="base" hangingPunct="0">
              <a:spcBef>
                <a:spcPct val="50000"/>
              </a:spcBef>
              <a:spcAft>
                <a:spcPct val="0"/>
              </a:spcAft>
              <a:defRPr sz="2000">
                <a:solidFill>
                  <a:schemeClr val="tx1"/>
                </a:solidFill>
                <a:latin typeface="Arial" pitchFamily="34" charset="0"/>
              </a:defRPr>
            </a:lvl6pPr>
            <a:lvl7pPr marL="2971800" indent="-228600" defTabSz="958850" eaLnBrk="0" fontAlgn="base" hangingPunct="0">
              <a:spcBef>
                <a:spcPct val="50000"/>
              </a:spcBef>
              <a:spcAft>
                <a:spcPct val="0"/>
              </a:spcAft>
              <a:defRPr sz="2000">
                <a:solidFill>
                  <a:schemeClr val="tx1"/>
                </a:solidFill>
                <a:latin typeface="Arial" pitchFamily="34" charset="0"/>
              </a:defRPr>
            </a:lvl7pPr>
            <a:lvl8pPr marL="3429000" indent="-228600" defTabSz="958850" eaLnBrk="0" fontAlgn="base" hangingPunct="0">
              <a:spcBef>
                <a:spcPct val="50000"/>
              </a:spcBef>
              <a:spcAft>
                <a:spcPct val="0"/>
              </a:spcAft>
              <a:defRPr sz="2000">
                <a:solidFill>
                  <a:schemeClr val="tx1"/>
                </a:solidFill>
                <a:latin typeface="Arial" pitchFamily="34" charset="0"/>
              </a:defRPr>
            </a:lvl8pPr>
            <a:lvl9pPr marL="3886200" indent="-228600" defTabSz="958850" eaLnBrk="0" fontAlgn="base" hangingPunct="0">
              <a:spcBef>
                <a:spcPct val="50000"/>
              </a:spcBef>
              <a:spcAft>
                <a:spcPct val="0"/>
              </a:spcAft>
              <a:defRPr sz="2000">
                <a:solidFill>
                  <a:schemeClr val="tx1"/>
                </a:solidFill>
                <a:latin typeface="Arial" pitchFamily="34" charset="0"/>
              </a:defRPr>
            </a:lvl9pPr>
          </a:lstStyle>
          <a:p>
            <a:fld id="{CA1924B8-BF01-405A-B326-40618D915EC0}" type="slidenum">
              <a:rPr lang="de-DE" sz="1300" smtClean="0">
                <a:latin typeface="TIMES" charset="0"/>
              </a:rPr>
              <a:pPr/>
              <a:t>17</a:t>
            </a:fld>
            <a:endParaRPr lang="de-DE" sz="1300" smtClean="0">
              <a:latin typeface="TIMES" charset="0"/>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xfrm>
            <a:off x="889000" y="4714875"/>
            <a:ext cx="4891088"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sz="800" b="1" smtClean="0">
                <a:solidFill>
                  <a:srgbClr val="000000"/>
                </a:solidFill>
                <a:cs typeface="Times New Roman" pitchFamily="18" charset="0"/>
              </a:rPr>
              <a:t>q</a:t>
            </a:r>
            <a:r>
              <a:rPr lang="de-DE" sz="800" smtClean="0">
                <a:solidFill>
                  <a:srgbClr val="000000"/>
                </a:solidFill>
                <a:cs typeface="Times New Roman" pitchFamily="18" charset="0"/>
              </a:rPr>
              <a:t>: zufällig gewählter, statischer Wert im Intervall von [0..1];</a:t>
            </a:r>
          </a:p>
          <a:p>
            <a:r>
              <a:rPr lang="de-DE" sz="800" b="1" smtClean="0">
                <a:solidFill>
                  <a:srgbClr val="000000"/>
                </a:solidFill>
                <a:cs typeface="Times New Roman" pitchFamily="18" charset="0"/>
              </a:rPr>
              <a:t>q</a:t>
            </a:r>
            <a:r>
              <a:rPr lang="de-DE" sz="800" b="1" baseline="-30000" smtClean="0">
                <a:solidFill>
                  <a:srgbClr val="000000"/>
                </a:solidFill>
                <a:cs typeface="Times New Roman" pitchFamily="18" charset="0"/>
              </a:rPr>
              <a:t>0</a:t>
            </a:r>
            <a:r>
              <a:rPr lang="de-DE" sz="800" smtClean="0">
                <a:solidFill>
                  <a:srgbClr val="000000"/>
                </a:solidFill>
                <a:cs typeface="Times New Roman" pitchFamily="18" charset="0"/>
              </a:rPr>
              <a:t>: einstellbarer Parameter (0 &lt;= </a:t>
            </a:r>
            <a:r>
              <a:rPr lang="de-DE" sz="800" b="1" smtClean="0">
                <a:solidFill>
                  <a:srgbClr val="000000"/>
                </a:solidFill>
                <a:cs typeface="Times New Roman" pitchFamily="18" charset="0"/>
              </a:rPr>
              <a:t>q</a:t>
            </a:r>
            <a:r>
              <a:rPr lang="de-DE" sz="800" b="1" baseline="-30000" smtClean="0">
                <a:solidFill>
                  <a:srgbClr val="000000"/>
                </a:solidFill>
                <a:cs typeface="Times New Roman" pitchFamily="18" charset="0"/>
              </a:rPr>
              <a:t>0 </a:t>
            </a:r>
            <a:r>
              <a:rPr lang="de-DE" sz="800" smtClean="0">
                <a:solidFill>
                  <a:srgbClr val="000000"/>
                </a:solidFill>
                <a:cs typeface="Times New Roman" pitchFamily="18" charset="0"/>
              </a:rPr>
              <a:t>&lt;= 1). Liegt der Wert von </a:t>
            </a:r>
            <a:r>
              <a:rPr lang="de-DE" sz="800" b="1" smtClean="0">
                <a:solidFill>
                  <a:srgbClr val="000000"/>
                </a:solidFill>
                <a:cs typeface="Times New Roman" pitchFamily="18" charset="0"/>
              </a:rPr>
              <a:t>q</a:t>
            </a:r>
            <a:r>
              <a:rPr lang="de-DE" sz="800" b="1" baseline="-30000" smtClean="0">
                <a:solidFill>
                  <a:srgbClr val="000000"/>
                </a:solidFill>
                <a:cs typeface="Times New Roman" pitchFamily="18" charset="0"/>
              </a:rPr>
              <a:t>0 </a:t>
            </a:r>
            <a:r>
              <a:rPr lang="de-DE" sz="800" smtClean="0">
                <a:solidFill>
                  <a:srgbClr val="000000"/>
                </a:solidFill>
                <a:cs typeface="Times New Roman" pitchFamily="18" charset="0"/>
              </a:rPr>
              <a:t>nahe bei 1, wird das lokale </a:t>
            </a:r>
          </a:p>
          <a:p>
            <a:r>
              <a:rPr lang="de-DE" sz="800" smtClean="0">
                <a:solidFill>
                  <a:srgbClr val="000000"/>
                </a:solidFill>
                <a:cs typeface="Times New Roman" pitchFamily="18" charset="0"/>
              </a:rPr>
              <a:t>     Optimum gesucht. Liegt der Wert von </a:t>
            </a:r>
            <a:r>
              <a:rPr lang="de-DE" sz="800" b="1" smtClean="0">
                <a:solidFill>
                  <a:srgbClr val="000000"/>
                </a:solidFill>
                <a:cs typeface="Times New Roman" pitchFamily="18" charset="0"/>
              </a:rPr>
              <a:t>q</a:t>
            </a:r>
            <a:r>
              <a:rPr lang="de-DE" sz="800" b="1" baseline="-30000" smtClean="0">
                <a:solidFill>
                  <a:srgbClr val="000000"/>
                </a:solidFill>
                <a:cs typeface="Times New Roman" pitchFamily="18" charset="0"/>
              </a:rPr>
              <a:t>0 </a:t>
            </a:r>
            <a:r>
              <a:rPr lang="de-DE" sz="800" smtClean="0">
                <a:solidFill>
                  <a:srgbClr val="000000"/>
                </a:solidFill>
                <a:cs typeface="Times New Roman" pitchFamily="18" charset="0"/>
              </a:rPr>
              <a:t>nahe bei 0, werden alle lokalen Lösungen    </a:t>
            </a:r>
          </a:p>
          <a:p>
            <a:r>
              <a:rPr lang="de-DE" sz="800" smtClean="0">
                <a:solidFill>
                  <a:srgbClr val="000000"/>
                </a:solidFill>
                <a:cs typeface="Times New Roman" pitchFamily="18" charset="0"/>
              </a:rPr>
              <a:t>     untersucht. Dieser Parameter ermöglicht es dem System, sich auf eine Lösung zu </a:t>
            </a:r>
          </a:p>
          <a:p>
            <a:r>
              <a:rPr lang="de-DE" sz="800" smtClean="0">
                <a:solidFill>
                  <a:srgbClr val="000000"/>
                </a:solidFill>
                <a:cs typeface="Times New Roman" pitchFamily="18" charset="0"/>
              </a:rPr>
              <a:t>     konzentrieren anstatt weitere Erkundungen zu durchzuführen; </a:t>
            </a:r>
          </a:p>
          <a:p>
            <a:r>
              <a:rPr lang="de-DE" sz="800" b="1" smtClean="0">
                <a:solidFill>
                  <a:srgbClr val="000000"/>
                </a:solidFill>
                <a:cs typeface="Times New Roman" pitchFamily="18" charset="0"/>
              </a:rPr>
              <a:t>S</a:t>
            </a:r>
            <a:r>
              <a:rPr lang="de-DE" sz="800" smtClean="0">
                <a:solidFill>
                  <a:srgbClr val="000000"/>
                </a:solidFill>
                <a:cs typeface="Times New Roman" pitchFamily="18" charset="0"/>
              </a:rPr>
              <a:t>: zufällig gewählte Stadt, die gemäß folgender Wahrscheinlichkeit (kurze Kanten </a:t>
            </a:r>
          </a:p>
          <a:p>
            <a:r>
              <a:rPr lang="de-DE" sz="800" smtClean="0">
                <a:solidFill>
                  <a:srgbClr val="000000"/>
                </a:solidFill>
                <a:cs typeface="Times New Roman" pitchFamily="18" charset="0"/>
              </a:rPr>
              <a:t>    mit hohem Pheromongehalt werden bevorzugt) ausgesucht wird:</a:t>
            </a:r>
          </a:p>
          <a:p>
            <a:r>
              <a:rPr lang="de-DE" sz="800" b="1" smtClean="0">
                <a:solidFill>
                  <a:srgbClr val="000000"/>
                </a:solidFill>
                <a:cs typeface="Times New Roman" pitchFamily="18" charset="0"/>
              </a:rPr>
              <a:t>p</a:t>
            </a:r>
            <a:r>
              <a:rPr lang="de-DE" sz="800" b="1" baseline="-30000" smtClean="0">
                <a:solidFill>
                  <a:srgbClr val="000000"/>
                </a:solidFill>
                <a:cs typeface="Times New Roman" pitchFamily="18" charset="0"/>
              </a:rPr>
              <a:t>k</a:t>
            </a:r>
            <a:r>
              <a:rPr lang="de-DE" sz="800" smtClean="0">
                <a:solidFill>
                  <a:srgbClr val="000000"/>
                </a:solidFill>
                <a:cs typeface="Times New Roman" pitchFamily="18" charset="0"/>
              </a:rPr>
              <a:t> (</a:t>
            </a:r>
            <a:r>
              <a:rPr lang="de-DE" sz="800" b="1" smtClean="0">
                <a:solidFill>
                  <a:srgbClr val="000000"/>
                </a:solidFill>
                <a:cs typeface="Times New Roman" pitchFamily="18" charset="0"/>
              </a:rPr>
              <a:t>r</a:t>
            </a:r>
            <a:r>
              <a:rPr lang="de-DE" sz="800" smtClean="0">
                <a:solidFill>
                  <a:srgbClr val="000000"/>
                </a:solidFill>
                <a:cs typeface="Times New Roman" pitchFamily="18" charset="0"/>
              </a:rPr>
              <a:t>,</a:t>
            </a:r>
            <a:r>
              <a:rPr lang="de-DE" sz="800" b="1" smtClean="0">
                <a:solidFill>
                  <a:srgbClr val="000000"/>
                </a:solidFill>
                <a:cs typeface="Times New Roman" pitchFamily="18" charset="0"/>
              </a:rPr>
              <a:t>s</a:t>
            </a:r>
            <a:r>
              <a:rPr lang="de-DE" sz="800" smtClean="0">
                <a:solidFill>
                  <a:srgbClr val="000000"/>
                </a:solidFill>
                <a:cs typeface="Times New Roman" pitchFamily="18" charset="0"/>
              </a:rPr>
              <a:t>): Wahrscheinlichkeit, mit der Ameise k sich entscheidet, von Stadt </a:t>
            </a:r>
            <a:r>
              <a:rPr lang="de-DE" sz="800" b="1" smtClean="0">
                <a:solidFill>
                  <a:srgbClr val="000000"/>
                </a:solidFill>
                <a:cs typeface="Times New Roman" pitchFamily="18" charset="0"/>
              </a:rPr>
              <a:t>r</a:t>
            </a:r>
            <a:r>
              <a:rPr lang="de-DE" sz="800" smtClean="0">
                <a:solidFill>
                  <a:srgbClr val="000000"/>
                </a:solidFill>
                <a:cs typeface="Times New Roman" pitchFamily="18" charset="0"/>
              </a:rPr>
              <a:t> nach Stadt </a:t>
            </a:r>
            <a:r>
              <a:rPr lang="de-DE" sz="800" b="1" smtClean="0">
                <a:solidFill>
                  <a:srgbClr val="000000"/>
                </a:solidFill>
                <a:cs typeface="Times New Roman" pitchFamily="18" charset="0"/>
              </a:rPr>
              <a:t>s</a:t>
            </a:r>
            <a:r>
              <a:rPr lang="de-DE" sz="800" smtClean="0">
                <a:solidFill>
                  <a:srgbClr val="000000"/>
                </a:solidFill>
                <a:cs typeface="Times New Roman" pitchFamily="18" charset="0"/>
              </a:rPr>
              <a:t> zu </a:t>
            </a:r>
          </a:p>
          <a:p>
            <a:r>
              <a:rPr lang="de-DE" sz="800" smtClean="0">
                <a:solidFill>
                  <a:srgbClr val="000000"/>
                </a:solidFill>
                <a:cs typeface="Times New Roman" pitchFamily="18" charset="0"/>
              </a:rPr>
              <a:t>              gehen </a:t>
            </a:r>
          </a:p>
          <a:p>
            <a:r>
              <a:rPr lang="de-DE" sz="800" smtClean="0"/>
              <a:t>Diese Formeln sollen ausdrücken, dass eine künstliche Ameise k in einer Stadt r startet und eine Stadt s als die nächste zu besuchende Stadt auswählt, falls s von dieser Ameise k vorher noch nicht besucht wurde.</a:t>
            </a:r>
          </a:p>
          <a:p>
            <a:r>
              <a:rPr lang="de-DE" sz="800" u="sng" smtClean="0"/>
              <a:t>1: falls q&lt;= q0</a:t>
            </a:r>
            <a:r>
              <a:rPr lang="de-DE" sz="800" smtClean="0"/>
              <a:t> wird von der Erfahrung der Kolonie Gebrauch gemacht und die Ameise </a:t>
            </a:r>
            <a:r>
              <a:rPr lang="de-DE" sz="800" smtClean="0">
                <a:solidFill>
                  <a:srgbClr val="000000"/>
                </a:solidFill>
                <a:cs typeface="Times New Roman" pitchFamily="18" charset="0"/>
              </a:rPr>
              <a:t>benutzt das heuristische Wissen über die Distanzen zwischen Städten und das gelernte Wissen, das in Form der Pheromone auf den Kanten gespeichert ist, denn die Pheromonmenge wird auf den zur Tour gehörenden Kanten ansteigen und damit diese Kanten für die Ameise anziehender machen. </a:t>
            </a:r>
          </a:p>
          <a:p>
            <a:r>
              <a:rPr lang="de-DE" sz="800" u="sng" smtClean="0">
                <a:solidFill>
                  <a:srgbClr val="000000"/>
                </a:solidFill>
                <a:cs typeface="Times New Roman" pitchFamily="18" charset="0"/>
              </a:rPr>
              <a:t>1: Sonst</a:t>
            </a:r>
            <a:r>
              <a:rPr lang="de-DE" sz="800" smtClean="0">
                <a:solidFill>
                  <a:srgbClr val="000000"/>
                </a:solidFill>
                <a:cs typeface="Times New Roman" pitchFamily="18" charset="0"/>
              </a:rPr>
              <a:t> bevorzugt Ameise k die Erkundung neuer Wege und wählt zufällig eine neue Stadt aus</a:t>
            </a:r>
          </a:p>
          <a:p>
            <a:r>
              <a:rPr lang="de-DE" sz="800" u="sng" smtClean="0">
                <a:solidFill>
                  <a:srgbClr val="000000"/>
                </a:solidFill>
                <a:cs typeface="Times New Roman" pitchFamily="18" charset="0"/>
              </a:rPr>
              <a:t>2: falls</a:t>
            </a:r>
            <a:r>
              <a:rPr lang="de-DE" sz="800" smtClean="0">
                <a:solidFill>
                  <a:srgbClr val="000000"/>
                </a:solidFill>
                <a:cs typeface="Times New Roman" pitchFamily="18" charset="0"/>
              </a:rPr>
              <a:t> Stadt s von Ameise k noch nicht besucht wurde, berechne die Wahrscheinlichkeit, s zu wählen durch: (Pheromonmenge auf Kante (r,s) * Distanz zwischen Städten r und s) / (Summe aller noch nicht besuchten Städte u auch Pheromonmenge auf Kante (r,u) * Distanz zwischen Städten r und u)</a:t>
            </a:r>
          </a:p>
          <a:p>
            <a:r>
              <a:rPr lang="de-DE" sz="800" u="sng" smtClean="0">
                <a:solidFill>
                  <a:srgbClr val="000000"/>
                </a:solidFill>
                <a:cs typeface="Times New Roman" pitchFamily="18" charset="0"/>
              </a:rPr>
              <a:t>2: sonst</a:t>
            </a:r>
            <a:r>
              <a:rPr lang="de-DE" sz="800" smtClean="0">
                <a:solidFill>
                  <a:srgbClr val="000000"/>
                </a:solidFill>
                <a:cs typeface="Times New Roman" pitchFamily="18" charset="0"/>
              </a:rPr>
              <a:t> ist die Stadt s schon besucht worden und die Wahrscheinlichkeit, sie wieder zu besuchen = 0.</a:t>
            </a:r>
          </a:p>
          <a:p>
            <a:endParaRPr lang="de-DE" sz="800" smtClean="0"/>
          </a:p>
        </p:txBody>
      </p:sp>
    </p:spTree>
    <p:extLst>
      <p:ext uri="{BB962C8B-B14F-4D97-AF65-F5344CB8AC3E}">
        <p14:creationId xmlns:p14="http://schemas.microsoft.com/office/powerpoint/2010/main" val="31773019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850">
              <a:defRPr sz="2000">
                <a:solidFill>
                  <a:schemeClr val="tx1"/>
                </a:solidFill>
                <a:latin typeface="Arial" pitchFamily="34" charset="0"/>
              </a:defRPr>
            </a:lvl1pPr>
            <a:lvl2pPr marL="742950" indent="-285750" defTabSz="958850">
              <a:defRPr sz="2000">
                <a:solidFill>
                  <a:schemeClr val="tx1"/>
                </a:solidFill>
                <a:latin typeface="Arial" pitchFamily="34" charset="0"/>
              </a:defRPr>
            </a:lvl2pPr>
            <a:lvl3pPr marL="1143000" indent="-228600" defTabSz="958850">
              <a:defRPr sz="2000">
                <a:solidFill>
                  <a:schemeClr val="tx1"/>
                </a:solidFill>
                <a:latin typeface="Arial" pitchFamily="34" charset="0"/>
              </a:defRPr>
            </a:lvl3pPr>
            <a:lvl4pPr marL="1600200" indent="-228600" defTabSz="958850">
              <a:defRPr sz="2000">
                <a:solidFill>
                  <a:schemeClr val="tx1"/>
                </a:solidFill>
                <a:latin typeface="Arial" pitchFamily="34" charset="0"/>
              </a:defRPr>
            </a:lvl4pPr>
            <a:lvl5pPr marL="2057400" indent="-228600" defTabSz="958850">
              <a:defRPr sz="2000">
                <a:solidFill>
                  <a:schemeClr val="tx1"/>
                </a:solidFill>
                <a:latin typeface="Arial" pitchFamily="34" charset="0"/>
              </a:defRPr>
            </a:lvl5pPr>
            <a:lvl6pPr marL="2514600" indent="-228600" defTabSz="958850" eaLnBrk="0" fontAlgn="base" hangingPunct="0">
              <a:spcBef>
                <a:spcPct val="50000"/>
              </a:spcBef>
              <a:spcAft>
                <a:spcPct val="0"/>
              </a:spcAft>
              <a:defRPr sz="2000">
                <a:solidFill>
                  <a:schemeClr val="tx1"/>
                </a:solidFill>
                <a:latin typeface="Arial" pitchFamily="34" charset="0"/>
              </a:defRPr>
            </a:lvl6pPr>
            <a:lvl7pPr marL="2971800" indent="-228600" defTabSz="958850" eaLnBrk="0" fontAlgn="base" hangingPunct="0">
              <a:spcBef>
                <a:spcPct val="50000"/>
              </a:spcBef>
              <a:spcAft>
                <a:spcPct val="0"/>
              </a:spcAft>
              <a:defRPr sz="2000">
                <a:solidFill>
                  <a:schemeClr val="tx1"/>
                </a:solidFill>
                <a:latin typeface="Arial" pitchFamily="34" charset="0"/>
              </a:defRPr>
            </a:lvl7pPr>
            <a:lvl8pPr marL="3429000" indent="-228600" defTabSz="958850" eaLnBrk="0" fontAlgn="base" hangingPunct="0">
              <a:spcBef>
                <a:spcPct val="50000"/>
              </a:spcBef>
              <a:spcAft>
                <a:spcPct val="0"/>
              </a:spcAft>
              <a:defRPr sz="2000">
                <a:solidFill>
                  <a:schemeClr val="tx1"/>
                </a:solidFill>
                <a:latin typeface="Arial" pitchFamily="34" charset="0"/>
              </a:defRPr>
            </a:lvl8pPr>
            <a:lvl9pPr marL="3886200" indent="-228600" defTabSz="958850" eaLnBrk="0" fontAlgn="base" hangingPunct="0">
              <a:spcBef>
                <a:spcPct val="50000"/>
              </a:spcBef>
              <a:spcAft>
                <a:spcPct val="0"/>
              </a:spcAft>
              <a:defRPr sz="2000">
                <a:solidFill>
                  <a:schemeClr val="tx1"/>
                </a:solidFill>
                <a:latin typeface="Arial" pitchFamily="34" charset="0"/>
              </a:defRPr>
            </a:lvl9pPr>
          </a:lstStyle>
          <a:p>
            <a:fld id="{F0B5D346-A163-4390-AAE1-BB59B87D33E3}" type="slidenum">
              <a:rPr lang="de-DE" sz="1300" smtClean="0">
                <a:latin typeface="TIMES" charset="0"/>
              </a:rPr>
              <a:pPr/>
              <a:t>18</a:t>
            </a:fld>
            <a:endParaRPr lang="de-DE" sz="1300" smtClean="0">
              <a:latin typeface="TIMES" charset="0"/>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xfrm>
            <a:off x="889000" y="4714875"/>
            <a:ext cx="4891088"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sz="800" smtClean="0"/>
          </a:p>
        </p:txBody>
      </p:sp>
    </p:spTree>
    <p:extLst>
      <p:ext uri="{BB962C8B-B14F-4D97-AF65-F5344CB8AC3E}">
        <p14:creationId xmlns:p14="http://schemas.microsoft.com/office/powerpoint/2010/main" val="34879732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850">
              <a:defRPr sz="2000">
                <a:solidFill>
                  <a:schemeClr val="tx1"/>
                </a:solidFill>
                <a:latin typeface="Arial" pitchFamily="34" charset="0"/>
              </a:defRPr>
            </a:lvl1pPr>
            <a:lvl2pPr marL="742950" indent="-285750" defTabSz="958850">
              <a:defRPr sz="2000">
                <a:solidFill>
                  <a:schemeClr val="tx1"/>
                </a:solidFill>
                <a:latin typeface="Arial" pitchFamily="34" charset="0"/>
              </a:defRPr>
            </a:lvl2pPr>
            <a:lvl3pPr marL="1143000" indent="-228600" defTabSz="958850">
              <a:defRPr sz="2000">
                <a:solidFill>
                  <a:schemeClr val="tx1"/>
                </a:solidFill>
                <a:latin typeface="Arial" pitchFamily="34" charset="0"/>
              </a:defRPr>
            </a:lvl3pPr>
            <a:lvl4pPr marL="1600200" indent="-228600" defTabSz="958850">
              <a:defRPr sz="2000">
                <a:solidFill>
                  <a:schemeClr val="tx1"/>
                </a:solidFill>
                <a:latin typeface="Arial" pitchFamily="34" charset="0"/>
              </a:defRPr>
            </a:lvl4pPr>
            <a:lvl5pPr marL="2057400" indent="-228600" defTabSz="958850">
              <a:defRPr sz="2000">
                <a:solidFill>
                  <a:schemeClr val="tx1"/>
                </a:solidFill>
                <a:latin typeface="Arial" pitchFamily="34" charset="0"/>
              </a:defRPr>
            </a:lvl5pPr>
            <a:lvl6pPr marL="2514600" indent="-228600" defTabSz="958850" eaLnBrk="0" fontAlgn="base" hangingPunct="0">
              <a:spcBef>
                <a:spcPct val="50000"/>
              </a:spcBef>
              <a:spcAft>
                <a:spcPct val="0"/>
              </a:spcAft>
              <a:defRPr sz="2000">
                <a:solidFill>
                  <a:schemeClr val="tx1"/>
                </a:solidFill>
                <a:latin typeface="Arial" pitchFamily="34" charset="0"/>
              </a:defRPr>
            </a:lvl6pPr>
            <a:lvl7pPr marL="2971800" indent="-228600" defTabSz="958850" eaLnBrk="0" fontAlgn="base" hangingPunct="0">
              <a:spcBef>
                <a:spcPct val="50000"/>
              </a:spcBef>
              <a:spcAft>
                <a:spcPct val="0"/>
              </a:spcAft>
              <a:defRPr sz="2000">
                <a:solidFill>
                  <a:schemeClr val="tx1"/>
                </a:solidFill>
                <a:latin typeface="Arial" pitchFamily="34" charset="0"/>
              </a:defRPr>
            </a:lvl7pPr>
            <a:lvl8pPr marL="3429000" indent="-228600" defTabSz="958850" eaLnBrk="0" fontAlgn="base" hangingPunct="0">
              <a:spcBef>
                <a:spcPct val="50000"/>
              </a:spcBef>
              <a:spcAft>
                <a:spcPct val="0"/>
              </a:spcAft>
              <a:defRPr sz="2000">
                <a:solidFill>
                  <a:schemeClr val="tx1"/>
                </a:solidFill>
                <a:latin typeface="Arial" pitchFamily="34" charset="0"/>
              </a:defRPr>
            </a:lvl8pPr>
            <a:lvl9pPr marL="3886200" indent="-228600" defTabSz="958850" eaLnBrk="0" fontAlgn="base" hangingPunct="0">
              <a:spcBef>
                <a:spcPct val="50000"/>
              </a:spcBef>
              <a:spcAft>
                <a:spcPct val="0"/>
              </a:spcAft>
              <a:defRPr sz="2000">
                <a:solidFill>
                  <a:schemeClr val="tx1"/>
                </a:solidFill>
                <a:latin typeface="Arial" pitchFamily="34" charset="0"/>
              </a:defRPr>
            </a:lvl9pPr>
          </a:lstStyle>
          <a:p>
            <a:fld id="{33626540-602F-4EAF-B167-5494DDF42226}" type="slidenum">
              <a:rPr lang="de-DE" sz="1300" smtClean="0">
                <a:latin typeface="TIMES" charset="0"/>
              </a:rPr>
              <a:pPr/>
              <a:t>19</a:t>
            </a:fld>
            <a:endParaRPr lang="de-DE" sz="1300" smtClean="0">
              <a:latin typeface="TIMES" charset="0"/>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xfrm>
            <a:off x="889000" y="4714875"/>
            <a:ext cx="4891088"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sz="1000" smtClean="0">
                <a:cs typeface="Times New Roman" pitchFamily="18" charset="0"/>
              </a:rPr>
              <a:t>Die Methode der ACO-Algorithmen ist als ein weiteres Beispiel für Optimierungsalgorithmen zu verstehen, wie sie vom Simulated Annealing, neuronalen Netzen und evolutionärer Programmierung schon lange bekannt sind. </a:t>
            </a:r>
          </a:p>
          <a:p>
            <a:r>
              <a:rPr lang="de-DE" sz="1000" smtClean="0">
                <a:cs typeface="Times New Roman" pitchFamily="18" charset="0"/>
              </a:rPr>
              <a:t>Im Vergleich zu traditionellen Optimierungsmethoden wie Simulated Annealing, neurale Netze oder evolutionäres Programmieren, findet der ACS Ergebnisse, die mindestens genauso gut sind wie die herkömmlichen Verfahren. </a:t>
            </a:r>
          </a:p>
          <a:p>
            <a:r>
              <a:rPr lang="de-DE" sz="1000" smtClean="0">
                <a:cs typeface="Times New Roman" pitchFamily="18" charset="0"/>
              </a:rPr>
              <a:t>Modifizierte ACS-Algorithmen, die zusätzlich eine eingebaute lokale Suchroutine enthalten, zeigten außerordentliche Ergebnisse. </a:t>
            </a:r>
          </a:p>
        </p:txBody>
      </p:sp>
    </p:spTree>
    <p:extLst>
      <p:ext uri="{BB962C8B-B14F-4D97-AF65-F5344CB8AC3E}">
        <p14:creationId xmlns:p14="http://schemas.microsoft.com/office/powerpoint/2010/main" val="24949932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850">
              <a:defRPr sz="2000">
                <a:solidFill>
                  <a:schemeClr val="tx1"/>
                </a:solidFill>
                <a:latin typeface="Arial" pitchFamily="34" charset="0"/>
              </a:defRPr>
            </a:lvl1pPr>
            <a:lvl2pPr marL="742950" indent="-285750" defTabSz="958850">
              <a:defRPr sz="2000">
                <a:solidFill>
                  <a:schemeClr val="tx1"/>
                </a:solidFill>
                <a:latin typeface="Arial" pitchFamily="34" charset="0"/>
              </a:defRPr>
            </a:lvl2pPr>
            <a:lvl3pPr marL="1143000" indent="-228600" defTabSz="958850">
              <a:defRPr sz="2000">
                <a:solidFill>
                  <a:schemeClr val="tx1"/>
                </a:solidFill>
                <a:latin typeface="Arial" pitchFamily="34" charset="0"/>
              </a:defRPr>
            </a:lvl3pPr>
            <a:lvl4pPr marL="1600200" indent="-228600" defTabSz="958850">
              <a:defRPr sz="2000">
                <a:solidFill>
                  <a:schemeClr val="tx1"/>
                </a:solidFill>
                <a:latin typeface="Arial" pitchFamily="34" charset="0"/>
              </a:defRPr>
            </a:lvl4pPr>
            <a:lvl5pPr marL="2057400" indent="-228600" defTabSz="958850">
              <a:defRPr sz="2000">
                <a:solidFill>
                  <a:schemeClr val="tx1"/>
                </a:solidFill>
                <a:latin typeface="Arial" pitchFamily="34" charset="0"/>
              </a:defRPr>
            </a:lvl5pPr>
            <a:lvl6pPr marL="2514600" indent="-228600" defTabSz="958850" eaLnBrk="0" fontAlgn="base" hangingPunct="0">
              <a:spcBef>
                <a:spcPct val="50000"/>
              </a:spcBef>
              <a:spcAft>
                <a:spcPct val="0"/>
              </a:spcAft>
              <a:defRPr sz="2000">
                <a:solidFill>
                  <a:schemeClr val="tx1"/>
                </a:solidFill>
                <a:latin typeface="Arial" pitchFamily="34" charset="0"/>
              </a:defRPr>
            </a:lvl6pPr>
            <a:lvl7pPr marL="2971800" indent="-228600" defTabSz="958850" eaLnBrk="0" fontAlgn="base" hangingPunct="0">
              <a:spcBef>
                <a:spcPct val="50000"/>
              </a:spcBef>
              <a:spcAft>
                <a:spcPct val="0"/>
              </a:spcAft>
              <a:defRPr sz="2000">
                <a:solidFill>
                  <a:schemeClr val="tx1"/>
                </a:solidFill>
                <a:latin typeface="Arial" pitchFamily="34" charset="0"/>
              </a:defRPr>
            </a:lvl7pPr>
            <a:lvl8pPr marL="3429000" indent="-228600" defTabSz="958850" eaLnBrk="0" fontAlgn="base" hangingPunct="0">
              <a:spcBef>
                <a:spcPct val="50000"/>
              </a:spcBef>
              <a:spcAft>
                <a:spcPct val="0"/>
              </a:spcAft>
              <a:defRPr sz="2000">
                <a:solidFill>
                  <a:schemeClr val="tx1"/>
                </a:solidFill>
                <a:latin typeface="Arial" pitchFamily="34" charset="0"/>
              </a:defRPr>
            </a:lvl8pPr>
            <a:lvl9pPr marL="3886200" indent="-228600" defTabSz="958850" eaLnBrk="0" fontAlgn="base" hangingPunct="0">
              <a:spcBef>
                <a:spcPct val="50000"/>
              </a:spcBef>
              <a:spcAft>
                <a:spcPct val="0"/>
              </a:spcAft>
              <a:defRPr sz="2000">
                <a:solidFill>
                  <a:schemeClr val="tx1"/>
                </a:solidFill>
                <a:latin typeface="Arial" pitchFamily="34" charset="0"/>
              </a:defRPr>
            </a:lvl9pPr>
          </a:lstStyle>
          <a:p>
            <a:fld id="{A232A530-8102-40E6-A480-ED3E04E3EEAC}" type="slidenum">
              <a:rPr lang="de-DE" sz="1300" smtClean="0">
                <a:latin typeface="TIMES" charset="0"/>
              </a:rPr>
              <a:pPr/>
              <a:t>20</a:t>
            </a:fld>
            <a:endParaRPr lang="de-DE" sz="1300" smtClean="0">
              <a:latin typeface="TIMES" charset="0"/>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xfrm>
            <a:off x="889000" y="4714875"/>
            <a:ext cx="4891088"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sz="1000" dirty="0" smtClean="0">
                <a:cs typeface="Times New Roman" pitchFamily="18" charset="0"/>
              </a:rPr>
              <a:t>Die Ergebnisse müssen sehr vorsichtig interpretiert werden: Es fragt sich, ob immer optimierte Versionen der Algorithmen verwendet wurden.</a:t>
            </a:r>
          </a:p>
          <a:p>
            <a:r>
              <a:rPr lang="de-DE" sz="1000" dirty="0" smtClean="0">
                <a:cs typeface="Times New Roman" pitchFamily="18" charset="0"/>
              </a:rPr>
              <a:t>Auch die Zahl der Iterationen </a:t>
            </a:r>
            <a:r>
              <a:rPr lang="de-DE" sz="1000" dirty="0" err="1" smtClean="0">
                <a:cs typeface="Times New Roman" pitchFamily="18" charset="0"/>
              </a:rPr>
              <a:t>läßt</a:t>
            </a:r>
            <a:r>
              <a:rPr lang="de-DE" sz="1000" dirty="0" smtClean="0">
                <a:cs typeface="Times New Roman" pitchFamily="18" charset="0"/>
              </a:rPr>
              <a:t> sich nicht vergleichen: </a:t>
            </a:r>
            <a:r>
              <a:rPr lang="de-DE" sz="1000" dirty="0" err="1" smtClean="0">
                <a:cs typeface="Times New Roman" pitchFamily="18" charset="0"/>
              </a:rPr>
              <a:t>Wieviel</a:t>
            </a:r>
            <a:r>
              <a:rPr lang="de-DE" sz="1000" dirty="0" smtClean="0">
                <a:cs typeface="Times New Roman" pitchFamily="18" charset="0"/>
              </a:rPr>
              <a:t> Operationen sind für eine Iteration nötig? </a:t>
            </a:r>
          </a:p>
          <a:p>
            <a:r>
              <a:rPr lang="de-DE" sz="1000" dirty="0" smtClean="0">
                <a:cs typeface="Times New Roman" pitchFamily="18" charset="0"/>
              </a:rPr>
              <a:t>Eine Iteration bei ACS beinhaltet das Errechnen von </a:t>
            </a:r>
            <a:r>
              <a:rPr lang="de-DE" sz="1000" i="1" dirty="0" smtClean="0">
                <a:cs typeface="Times New Roman" pitchFamily="18" charset="0"/>
              </a:rPr>
              <a:t>m</a:t>
            </a:r>
            <a:r>
              <a:rPr lang="de-DE" sz="1000" dirty="0" smtClean="0">
                <a:cs typeface="Times New Roman" pitchFamily="18" charset="0"/>
              </a:rPr>
              <a:t> Ameisenwegen - dies ist ungleich mehr als eine Evolutionsiteration, bei der nur wenige Parameter geändert werden.</a:t>
            </a:r>
          </a:p>
        </p:txBody>
      </p:sp>
    </p:spTree>
    <p:extLst>
      <p:ext uri="{BB962C8B-B14F-4D97-AF65-F5344CB8AC3E}">
        <p14:creationId xmlns:p14="http://schemas.microsoft.com/office/powerpoint/2010/main" val="15925263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Folienbildplatzhalter 1"/>
          <p:cNvSpPr>
            <a:spLocks noGrp="1" noRot="1" noChangeAspect="1" noTextEdit="1"/>
          </p:cNvSpPr>
          <p:nvPr>
            <p:ph type="sldImg"/>
          </p:nvPr>
        </p:nvSpPr>
        <p:spPr>
          <a:ln/>
        </p:spPr>
      </p:sp>
      <p:sp>
        <p:nvSpPr>
          <p:cNvPr id="55299"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smtClean="0"/>
          </a:p>
        </p:txBody>
      </p:sp>
      <p:sp>
        <p:nvSpPr>
          <p:cNvPr id="55300"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850">
              <a:defRPr sz="2000">
                <a:solidFill>
                  <a:schemeClr val="tx1"/>
                </a:solidFill>
                <a:latin typeface="Arial" pitchFamily="34" charset="0"/>
              </a:defRPr>
            </a:lvl1pPr>
            <a:lvl2pPr marL="742950" indent="-285750" defTabSz="958850">
              <a:defRPr sz="2000">
                <a:solidFill>
                  <a:schemeClr val="tx1"/>
                </a:solidFill>
                <a:latin typeface="Arial" pitchFamily="34" charset="0"/>
              </a:defRPr>
            </a:lvl2pPr>
            <a:lvl3pPr marL="1143000" indent="-228600" defTabSz="958850">
              <a:defRPr sz="2000">
                <a:solidFill>
                  <a:schemeClr val="tx1"/>
                </a:solidFill>
                <a:latin typeface="Arial" pitchFamily="34" charset="0"/>
              </a:defRPr>
            </a:lvl3pPr>
            <a:lvl4pPr marL="1600200" indent="-228600" defTabSz="958850">
              <a:defRPr sz="2000">
                <a:solidFill>
                  <a:schemeClr val="tx1"/>
                </a:solidFill>
                <a:latin typeface="Arial" pitchFamily="34" charset="0"/>
              </a:defRPr>
            </a:lvl4pPr>
            <a:lvl5pPr marL="2057400" indent="-228600" defTabSz="958850">
              <a:defRPr sz="2000">
                <a:solidFill>
                  <a:schemeClr val="tx1"/>
                </a:solidFill>
                <a:latin typeface="Arial" pitchFamily="34" charset="0"/>
              </a:defRPr>
            </a:lvl5pPr>
            <a:lvl6pPr marL="2514600" indent="-228600" defTabSz="958850" eaLnBrk="0" fontAlgn="base" hangingPunct="0">
              <a:spcBef>
                <a:spcPct val="50000"/>
              </a:spcBef>
              <a:spcAft>
                <a:spcPct val="0"/>
              </a:spcAft>
              <a:defRPr sz="2000">
                <a:solidFill>
                  <a:schemeClr val="tx1"/>
                </a:solidFill>
                <a:latin typeface="Arial" pitchFamily="34" charset="0"/>
              </a:defRPr>
            </a:lvl6pPr>
            <a:lvl7pPr marL="2971800" indent="-228600" defTabSz="958850" eaLnBrk="0" fontAlgn="base" hangingPunct="0">
              <a:spcBef>
                <a:spcPct val="50000"/>
              </a:spcBef>
              <a:spcAft>
                <a:spcPct val="0"/>
              </a:spcAft>
              <a:defRPr sz="2000">
                <a:solidFill>
                  <a:schemeClr val="tx1"/>
                </a:solidFill>
                <a:latin typeface="Arial" pitchFamily="34" charset="0"/>
              </a:defRPr>
            </a:lvl7pPr>
            <a:lvl8pPr marL="3429000" indent="-228600" defTabSz="958850" eaLnBrk="0" fontAlgn="base" hangingPunct="0">
              <a:spcBef>
                <a:spcPct val="50000"/>
              </a:spcBef>
              <a:spcAft>
                <a:spcPct val="0"/>
              </a:spcAft>
              <a:defRPr sz="2000">
                <a:solidFill>
                  <a:schemeClr val="tx1"/>
                </a:solidFill>
                <a:latin typeface="Arial" pitchFamily="34" charset="0"/>
              </a:defRPr>
            </a:lvl8pPr>
            <a:lvl9pPr marL="3886200" indent="-228600" defTabSz="958850" eaLnBrk="0" fontAlgn="base" hangingPunct="0">
              <a:spcBef>
                <a:spcPct val="50000"/>
              </a:spcBef>
              <a:spcAft>
                <a:spcPct val="0"/>
              </a:spcAft>
              <a:defRPr sz="2000">
                <a:solidFill>
                  <a:schemeClr val="tx1"/>
                </a:solidFill>
                <a:latin typeface="Arial" pitchFamily="34" charset="0"/>
              </a:defRPr>
            </a:lvl9pPr>
          </a:lstStyle>
          <a:p>
            <a:fld id="{92CB7446-81A2-4DE2-A7CC-5321D51D6E32}" type="slidenum">
              <a:rPr lang="de-DE" sz="1300" smtClean="0">
                <a:latin typeface="TIMES" charset="0"/>
              </a:rPr>
              <a:pPr/>
              <a:t>21</a:t>
            </a:fld>
            <a:endParaRPr lang="de-DE" sz="1300" smtClean="0">
              <a:latin typeface="TIMES" charset="0"/>
            </a:endParaRPr>
          </a:p>
        </p:txBody>
      </p:sp>
    </p:spTree>
    <p:extLst>
      <p:ext uri="{BB962C8B-B14F-4D97-AF65-F5344CB8AC3E}">
        <p14:creationId xmlns:p14="http://schemas.microsoft.com/office/powerpoint/2010/main" val="42046216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850">
              <a:defRPr sz="2000">
                <a:solidFill>
                  <a:schemeClr val="tx1"/>
                </a:solidFill>
                <a:latin typeface="Arial" pitchFamily="34" charset="0"/>
              </a:defRPr>
            </a:lvl1pPr>
            <a:lvl2pPr marL="742950" indent="-285750" defTabSz="958850">
              <a:defRPr sz="2000">
                <a:solidFill>
                  <a:schemeClr val="tx1"/>
                </a:solidFill>
                <a:latin typeface="Arial" pitchFamily="34" charset="0"/>
              </a:defRPr>
            </a:lvl2pPr>
            <a:lvl3pPr marL="1143000" indent="-228600" defTabSz="958850">
              <a:defRPr sz="2000">
                <a:solidFill>
                  <a:schemeClr val="tx1"/>
                </a:solidFill>
                <a:latin typeface="Arial" pitchFamily="34" charset="0"/>
              </a:defRPr>
            </a:lvl3pPr>
            <a:lvl4pPr marL="1600200" indent="-228600" defTabSz="958850">
              <a:defRPr sz="2000">
                <a:solidFill>
                  <a:schemeClr val="tx1"/>
                </a:solidFill>
                <a:latin typeface="Arial" pitchFamily="34" charset="0"/>
              </a:defRPr>
            </a:lvl4pPr>
            <a:lvl5pPr marL="2057400" indent="-228600" defTabSz="958850">
              <a:defRPr sz="2000">
                <a:solidFill>
                  <a:schemeClr val="tx1"/>
                </a:solidFill>
                <a:latin typeface="Arial" pitchFamily="34" charset="0"/>
              </a:defRPr>
            </a:lvl5pPr>
            <a:lvl6pPr marL="2514600" indent="-228600" defTabSz="958850" eaLnBrk="0" fontAlgn="base" hangingPunct="0">
              <a:spcBef>
                <a:spcPct val="50000"/>
              </a:spcBef>
              <a:spcAft>
                <a:spcPct val="0"/>
              </a:spcAft>
              <a:defRPr sz="2000">
                <a:solidFill>
                  <a:schemeClr val="tx1"/>
                </a:solidFill>
                <a:latin typeface="Arial" pitchFamily="34" charset="0"/>
              </a:defRPr>
            </a:lvl6pPr>
            <a:lvl7pPr marL="2971800" indent="-228600" defTabSz="958850" eaLnBrk="0" fontAlgn="base" hangingPunct="0">
              <a:spcBef>
                <a:spcPct val="50000"/>
              </a:spcBef>
              <a:spcAft>
                <a:spcPct val="0"/>
              </a:spcAft>
              <a:defRPr sz="2000">
                <a:solidFill>
                  <a:schemeClr val="tx1"/>
                </a:solidFill>
                <a:latin typeface="Arial" pitchFamily="34" charset="0"/>
              </a:defRPr>
            </a:lvl7pPr>
            <a:lvl8pPr marL="3429000" indent="-228600" defTabSz="958850" eaLnBrk="0" fontAlgn="base" hangingPunct="0">
              <a:spcBef>
                <a:spcPct val="50000"/>
              </a:spcBef>
              <a:spcAft>
                <a:spcPct val="0"/>
              </a:spcAft>
              <a:defRPr sz="2000">
                <a:solidFill>
                  <a:schemeClr val="tx1"/>
                </a:solidFill>
                <a:latin typeface="Arial" pitchFamily="34" charset="0"/>
              </a:defRPr>
            </a:lvl8pPr>
            <a:lvl9pPr marL="3886200" indent="-228600" defTabSz="958850" eaLnBrk="0" fontAlgn="base" hangingPunct="0">
              <a:spcBef>
                <a:spcPct val="50000"/>
              </a:spcBef>
              <a:spcAft>
                <a:spcPct val="0"/>
              </a:spcAft>
              <a:defRPr sz="2000">
                <a:solidFill>
                  <a:schemeClr val="tx1"/>
                </a:solidFill>
                <a:latin typeface="Arial" pitchFamily="34" charset="0"/>
              </a:defRPr>
            </a:lvl9pPr>
          </a:lstStyle>
          <a:p>
            <a:fld id="{A63742E2-B575-4BAF-BD95-7FB389B08A6C}" type="slidenum">
              <a:rPr lang="de-DE" sz="1300" smtClean="0">
                <a:latin typeface="TIMES" charset="0"/>
              </a:rPr>
              <a:pPr/>
              <a:t>3</a:t>
            </a:fld>
            <a:endParaRPr lang="de-DE" sz="1300" smtClean="0">
              <a:latin typeface="TIMES" charset="0"/>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xfrm>
            <a:off x="889000" y="4714875"/>
            <a:ext cx="4891088"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smtClean="0"/>
          </a:p>
        </p:txBody>
      </p:sp>
    </p:spTree>
    <p:extLst>
      <p:ext uri="{BB962C8B-B14F-4D97-AF65-F5344CB8AC3E}">
        <p14:creationId xmlns:p14="http://schemas.microsoft.com/office/powerpoint/2010/main" val="41049799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1C3B6DED-D71D-4E1C-A958-DD30C7FAE996}" type="slidenum">
              <a:rPr lang="de-DE" smtClean="0"/>
              <a:pPr>
                <a:defRPr/>
              </a:pPr>
              <a:t>27</a:t>
            </a:fld>
            <a:endParaRPr lang="de-DE"/>
          </a:p>
        </p:txBody>
      </p:sp>
    </p:spTree>
    <p:extLst>
      <p:ext uri="{BB962C8B-B14F-4D97-AF65-F5344CB8AC3E}">
        <p14:creationId xmlns:p14="http://schemas.microsoft.com/office/powerpoint/2010/main" val="42154183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850">
              <a:defRPr sz="2000">
                <a:solidFill>
                  <a:schemeClr val="tx1"/>
                </a:solidFill>
                <a:latin typeface="Arial" pitchFamily="34" charset="0"/>
              </a:defRPr>
            </a:lvl1pPr>
            <a:lvl2pPr marL="742950" indent="-285750" defTabSz="958850">
              <a:defRPr sz="2000">
                <a:solidFill>
                  <a:schemeClr val="tx1"/>
                </a:solidFill>
                <a:latin typeface="Arial" pitchFamily="34" charset="0"/>
              </a:defRPr>
            </a:lvl2pPr>
            <a:lvl3pPr marL="1143000" indent="-228600" defTabSz="958850">
              <a:defRPr sz="2000">
                <a:solidFill>
                  <a:schemeClr val="tx1"/>
                </a:solidFill>
                <a:latin typeface="Arial" pitchFamily="34" charset="0"/>
              </a:defRPr>
            </a:lvl3pPr>
            <a:lvl4pPr marL="1600200" indent="-228600" defTabSz="958850">
              <a:defRPr sz="2000">
                <a:solidFill>
                  <a:schemeClr val="tx1"/>
                </a:solidFill>
                <a:latin typeface="Arial" pitchFamily="34" charset="0"/>
              </a:defRPr>
            </a:lvl4pPr>
            <a:lvl5pPr marL="2057400" indent="-228600" defTabSz="958850">
              <a:defRPr sz="2000">
                <a:solidFill>
                  <a:schemeClr val="tx1"/>
                </a:solidFill>
                <a:latin typeface="Arial" pitchFamily="34" charset="0"/>
              </a:defRPr>
            </a:lvl5pPr>
            <a:lvl6pPr marL="2514600" indent="-228600" defTabSz="958850" eaLnBrk="0" fontAlgn="base" hangingPunct="0">
              <a:spcBef>
                <a:spcPct val="50000"/>
              </a:spcBef>
              <a:spcAft>
                <a:spcPct val="0"/>
              </a:spcAft>
              <a:defRPr sz="2000">
                <a:solidFill>
                  <a:schemeClr val="tx1"/>
                </a:solidFill>
                <a:latin typeface="Arial" pitchFamily="34" charset="0"/>
              </a:defRPr>
            </a:lvl6pPr>
            <a:lvl7pPr marL="2971800" indent="-228600" defTabSz="958850" eaLnBrk="0" fontAlgn="base" hangingPunct="0">
              <a:spcBef>
                <a:spcPct val="50000"/>
              </a:spcBef>
              <a:spcAft>
                <a:spcPct val="0"/>
              </a:spcAft>
              <a:defRPr sz="2000">
                <a:solidFill>
                  <a:schemeClr val="tx1"/>
                </a:solidFill>
                <a:latin typeface="Arial" pitchFamily="34" charset="0"/>
              </a:defRPr>
            </a:lvl7pPr>
            <a:lvl8pPr marL="3429000" indent="-228600" defTabSz="958850" eaLnBrk="0" fontAlgn="base" hangingPunct="0">
              <a:spcBef>
                <a:spcPct val="50000"/>
              </a:spcBef>
              <a:spcAft>
                <a:spcPct val="0"/>
              </a:spcAft>
              <a:defRPr sz="2000">
                <a:solidFill>
                  <a:schemeClr val="tx1"/>
                </a:solidFill>
                <a:latin typeface="Arial" pitchFamily="34" charset="0"/>
              </a:defRPr>
            </a:lvl8pPr>
            <a:lvl9pPr marL="3886200" indent="-228600" defTabSz="958850" eaLnBrk="0" fontAlgn="base" hangingPunct="0">
              <a:spcBef>
                <a:spcPct val="50000"/>
              </a:spcBef>
              <a:spcAft>
                <a:spcPct val="0"/>
              </a:spcAft>
              <a:defRPr sz="2000">
                <a:solidFill>
                  <a:schemeClr val="tx1"/>
                </a:solidFill>
                <a:latin typeface="Arial" pitchFamily="34" charset="0"/>
              </a:defRPr>
            </a:lvl9pPr>
          </a:lstStyle>
          <a:p>
            <a:fld id="{6FA334B1-2026-4CF0-8631-5CE3EB299A84}" type="slidenum">
              <a:rPr lang="de-DE" sz="1300" smtClean="0">
                <a:latin typeface="TIMES" charset="0"/>
              </a:rPr>
              <a:pPr/>
              <a:t>28</a:t>
            </a:fld>
            <a:endParaRPr lang="de-DE" sz="1300" smtClean="0">
              <a:latin typeface="TIMES" charset="0"/>
            </a:endParaRP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xfrm>
            <a:off x="889000" y="4714875"/>
            <a:ext cx="4891088"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endParaRPr lang="de-DE" sz="800" smtClean="0">
              <a:cs typeface="Times New Roman" pitchFamily="18" charset="0"/>
            </a:endParaRPr>
          </a:p>
        </p:txBody>
      </p:sp>
    </p:spTree>
    <p:extLst>
      <p:ext uri="{BB962C8B-B14F-4D97-AF65-F5344CB8AC3E}">
        <p14:creationId xmlns:p14="http://schemas.microsoft.com/office/powerpoint/2010/main" val="24377017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850">
              <a:defRPr sz="2000">
                <a:solidFill>
                  <a:schemeClr val="tx1"/>
                </a:solidFill>
                <a:latin typeface="Arial" pitchFamily="34" charset="0"/>
              </a:defRPr>
            </a:lvl1pPr>
            <a:lvl2pPr marL="742950" indent="-285750" defTabSz="958850">
              <a:defRPr sz="2000">
                <a:solidFill>
                  <a:schemeClr val="tx1"/>
                </a:solidFill>
                <a:latin typeface="Arial" pitchFamily="34" charset="0"/>
              </a:defRPr>
            </a:lvl2pPr>
            <a:lvl3pPr marL="1143000" indent="-228600" defTabSz="958850">
              <a:defRPr sz="2000">
                <a:solidFill>
                  <a:schemeClr val="tx1"/>
                </a:solidFill>
                <a:latin typeface="Arial" pitchFamily="34" charset="0"/>
              </a:defRPr>
            </a:lvl3pPr>
            <a:lvl4pPr marL="1600200" indent="-228600" defTabSz="958850">
              <a:defRPr sz="2000">
                <a:solidFill>
                  <a:schemeClr val="tx1"/>
                </a:solidFill>
                <a:latin typeface="Arial" pitchFamily="34" charset="0"/>
              </a:defRPr>
            </a:lvl4pPr>
            <a:lvl5pPr marL="2057400" indent="-228600" defTabSz="958850">
              <a:defRPr sz="2000">
                <a:solidFill>
                  <a:schemeClr val="tx1"/>
                </a:solidFill>
                <a:latin typeface="Arial" pitchFamily="34" charset="0"/>
              </a:defRPr>
            </a:lvl5pPr>
            <a:lvl6pPr marL="2514600" indent="-228600" defTabSz="958850" eaLnBrk="0" fontAlgn="base" hangingPunct="0">
              <a:spcBef>
                <a:spcPct val="50000"/>
              </a:spcBef>
              <a:spcAft>
                <a:spcPct val="0"/>
              </a:spcAft>
              <a:defRPr sz="2000">
                <a:solidFill>
                  <a:schemeClr val="tx1"/>
                </a:solidFill>
                <a:latin typeface="Arial" pitchFamily="34" charset="0"/>
              </a:defRPr>
            </a:lvl6pPr>
            <a:lvl7pPr marL="2971800" indent="-228600" defTabSz="958850" eaLnBrk="0" fontAlgn="base" hangingPunct="0">
              <a:spcBef>
                <a:spcPct val="50000"/>
              </a:spcBef>
              <a:spcAft>
                <a:spcPct val="0"/>
              </a:spcAft>
              <a:defRPr sz="2000">
                <a:solidFill>
                  <a:schemeClr val="tx1"/>
                </a:solidFill>
                <a:latin typeface="Arial" pitchFamily="34" charset="0"/>
              </a:defRPr>
            </a:lvl7pPr>
            <a:lvl8pPr marL="3429000" indent="-228600" defTabSz="958850" eaLnBrk="0" fontAlgn="base" hangingPunct="0">
              <a:spcBef>
                <a:spcPct val="50000"/>
              </a:spcBef>
              <a:spcAft>
                <a:spcPct val="0"/>
              </a:spcAft>
              <a:defRPr sz="2000">
                <a:solidFill>
                  <a:schemeClr val="tx1"/>
                </a:solidFill>
                <a:latin typeface="Arial" pitchFamily="34" charset="0"/>
              </a:defRPr>
            </a:lvl8pPr>
            <a:lvl9pPr marL="3886200" indent="-228600" defTabSz="958850" eaLnBrk="0" fontAlgn="base" hangingPunct="0">
              <a:spcBef>
                <a:spcPct val="50000"/>
              </a:spcBef>
              <a:spcAft>
                <a:spcPct val="0"/>
              </a:spcAft>
              <a:defRPr sz="2000">
                <a:solidFill>
                  <a:schemeClr val="tx1"/>
                </a:solidFill>
                <a:latin typeface="Arial" pitchFamily="34" charset="0"/>
              </a:defRPr>
            </a:lvl9pPr>
          </a:lstStyle>
          <a:p>
            <a:fld id="{360233C7-F95F-4D94-97A7-70065EA0A7EE}" type="slidenum">
              <a:rPr lang="de-DE" sz="1300" smtClean="0">
                <a:latin typeface="TIMES" charset="0"/>
              </a:rPr>
              <a:pPr/>
              <a:t>29</a:t>
            </a:fld>
            <a:endParaRPr lang="de-DE" sz="1300" smtClean="0">
              <a:latin typeface="TIMES" charset="0"/>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xfrm>
            <a:off x="889000" y="4714875"/>
            <a:ext cx="4891088"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endParaRPr lang="de-DE" sz="800" dirty="0" smtClean="0">
              <a:cs typeface="Times New Roman" pitchFamily="18" charset="0"/>
            </a:endParaRPr>
          </a:p>
        </p:txBody>
      </p:sp>
    </p:spTree>
    <p:extLst>
      <p:ext uri="{BB962C8B-B14F-4D97-AF65-F5344CB8AC3E}">
        <p14:creationId xmlns:p14="http://schemas.microsoft.com/office/powerpoint/2010/main" val="5815779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850">
              <a:defRPr sz="2000">
                <a:solidFill>
                  <a:schemeClr val="tx1"/>
                </a:solidFill>
                <a:latin typeface="Arial" pitchFamily="34" charset="0"/>
              </a:defRPr>
            </a:lvl1pPr>
            <a:lvl2pPr marL="742950" indent="-285750" defTabSz="958850">
              <a:defRPr sz="2000">
                <a:solidFill>
                  <a:schemeClr val="tx1"/>
                </a:solidFill>
                <a:latin typeface="Arial" pitchFamily="34" charset="0"/>
              </a:defRPr>
            </a:lvl2pPr>
            <a:lvl3pPr marL="1143000" indent="-228600" defTabSz="958850">
              <a:defRPr sz="2000">
                <a:solidFill>
                  <a:schemeClr val="tx1"/>
                </a:solidFill>
                <a:latin typeface="Arial" pitchFamily="34" charset="0"/>
              </a:defRPr>
            </a:lvl3pPr>
            <a:lvl4pPr marL="1600200" indent="-228600" defTabSz="958850">
              <a:defRPr sz="2000">
                <a:solidFill>
                  <a:schemeClr val="tx1"/>
                </a:solidFill>
                <a:latin typeface="Arial" pitchFamily="34" charset="0"/>
              </a:defRPr>
            </a:lvl4pPr>
            <a:lvl5pPr marL="2057400" indent="-228600" defTabSz="958850">
              <a:defRPr sz="2000">
                <a:solidFill>
                  <a:schemeClr val="tx1"/>
                </a:solidFill>
                <a:latin typeface="Arial" pitchFamily="34" charset="0"/>
              </a:defRPr>
            </a:lvl5pPr>
            <a:lvl6pPr marL="2514600" indent="-228600" defTabSz="958850" eaLnBrk="0" fontAlgn="base" hangingPunct="0">
              <a:spcBef>
                <a:spcPct val="50000"/>
              </a:spcBef>
              <a:spcAft>
                <a:spcPct val="0"/>
              </a:spcAft>
              <a:defRPr sz="2000">
                <a:solidFill>
                  <a:schemeClr val="tx1"/>
                </a:solidFill>
                <a:latin typeface="Arial" pitchFamily="34" charset="0"/>
              </a:defRPr>
            </a:lvl6pPr>
            <a:lvl7pPr marL="2971800" indent="-228600" defTabSz="958850" eaLnBrk="0" fontAlgn="base" hangingPunct="0">
              <a:spcBef>
                <a:spcPct val="50000"/>
              </a:spcBef>
              <a:spcAft>
                <a:spcPct val="0"/>
              </a:spcAft>
              <a:defRPr sz="2000">
                <a:solidFill>
                  <a:schemeClr val="tx1"/>
                </a:solidFill>
                <a:latin typeface="Arial" pitchFamily="34" charset="0"/>
              </a:defRPr>
            </a:lvl7pPr>
            <a:lvl8pPr marL="3429000" indent="-228600" defTabSz="958850" eaLnBrk="0" fontAlgn="base" hangingPunct="0">
              <a:spcBef>
                <a:spcPct val="50000"/>
              </a:spcBef>
              <a:spcAft>
                <a:spcPct val="0"/>
              </a:spcAft>
              <a:defRPr sz="2000">
                <a:solidFill>
                  <a:schemeClr val="tx1"/>
                </a:solidFill>
                <a:latin typeface="Arial" pitchFamily="34" charset="0"/>
              </a:defRPr>
            </a:lvl8pPr>
            <a:lvl9pPr marL="3886200" indent="-228600" defTabSz="958850" eaLnBrk="0" fontAlgn="base" hangingPunct="0">
              <a:spcBef>
                <a:spcPct val="50000"/>
              </a:spcBef>
              <a:spcAft>
                <a:spcPct val="0"/>
              </a:spcAft>
              <a:defRPr sz="2000">
                <a:solidFill>
                  <a:schemeClr val="tx1"/>
                </a:solidFill>
                <a:latin typeface="Arial" pitchFamily="34" charset="0"/>
              </a:defRPr>
            </a:lvl9pPr>
          </a:lstStyle>
          <a:p>
            <a:fld id="{E5F3E9A9-8479-4558-B627-B6186EF1D30D}" type="slidenum">
              <a:rPr lang="de-DE" sz="1300" smtClean="0">
                <a:latin typeface="TIMES" charset="0"/>
              </a:rPr>
              <a:pPr/>
              <a:t>30</a:t>
            </a:fld>
            <a:endParaRPr lang="de-DE" sz="1300" smtClean="0">
              <a:latin typeface="TIMES" charset="0"/>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xfrm>
            <a:off x="889000" y="4714875"/>
            <a:ext cx="4891088"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de-DE" sz="800" dirty="0" smtClean="0">
                <a:cs typeface="Times New Roman" pitchFamily="18" charset="0"/>
              </a:rPr>
              <a:t>Optimierung der Migrationskosten (Lastverteilung):</a:t>
            </a:r>
          </a:p>
          <a:p>
            <a:pPr algn="just"/>
            <a:r>
              <a:rPr lang="de-DE" sz="800" dirty="0" err="1" smtClean="0">
                <a:cs typeface="Times New Roman" pitchFamily="18" charset="0"/>
              </a:rPr>
              <a:t>Omniscient</a:t>
            </a:r>
            <a:r>
              <a:rPr lang="de-DE" sz="800" dirty="0" smtClean="0">
                <a:cs typeface="Times New Roman" pitchFamily="18" charset="0"/>
              </a:rPr>
              <a:t> = Allwissend, basierend auf dynamischer Programmierung. Sehr aufwändig, nicht real time.</a:t>
            </a:r>
          </a:p>
          <a:p>
            <a:pPr algn="just"/>
            <a:r>
              <a:rPr lang="de-DE" sz="800" dirty="0" err="1" smtClean="0">
                <a:cs typeface="Times New Roman" pitchFamily="18" charset="0"/>
              </a:rPr>
              <a:t>Greedy</a:t>
            </a:r>
            <a:r>
              <a:rPr lang="de-DE" sz="800" dirty="0" smtClean="0">
                <a:cs typeface="Times New Roman" pitchFamily="18" charset="0"/>
              </a:rPr>
              <a:t> = Wähle die</a:t>
            </a:r>
            <a:r>
              <a:rPr lang="de-DE" sz="800" baseline="0" dirty="0" smtClean="0">
                <a:cs typeface="Times New Roman" pitchFamily="18" charset="0"/>
              </a:rPr>
              <a:t> </a:t>
            </a:r>
            <a:r>
              <a:rPr lang="de-DE" sz="800" baseline="0" dirty="0" err="1" smtClean="0">
                <a:cs typeface="Times New Roman" pitchFamily="18" charset="0"/>
              </a:rPr>
              <a:t>Lstzuordnung</a:t>
            </a:r>
            <a:r>
              <a:rPr lang="de-DE" sz="800" baseline="0" dirty="0" smtClean="0">
                <a:cs typeface="Times New Roman" pitchFamily="18" charset="0"/>
              </a:rPr>
              <a:t>, die im letzten Intervall am meisten Profit gebracht hat. Problem: lokales Optimum!</a:t>
            </a:r>
          </a:p>
          <a:p>
            <a:pPr algn="just"/>
            <a:r>
              <a:rPr lang="de-DE" sz="800" baseline="0" dirty="0" smtClean="0">
                <a:cs typeface="Times New Roman" pitchFamily="18" charset="0"/>
              </a:rPr>
              <a:t>Honey-Bee: Stochastik führt aus dem lokalen </a:t>
            </a:r>
            <a:r>
              <a:rPr lang="de-DE" sz="800" baseline="0" dirty="0" err="1" smtClean="0">
                <a:cs typeface="Times New Roman" pitchFamily="18" charset="0"/>
              </a:rPr>
              <a:t>Opt</a:t>
            </a:r>
            <a:r>
              <a:rPr lang="de-DE" sz="800" baseline="0" dirty="0" smtClean="0">
                <a:cs typeface="Times New Roman" pitchFamily="18" charset="0"/>
              </a:rPr>
              <a:t>. Heraus</a:t>
            </a:r>
          </a:p>
          <a:p>
            <a:pPr algn="just"/>
            <a:r>
              <a:rPr lang="de-DE" sz="800" baseline="0" dirty="0" smtClean="0">
                <a:cs typeface="Times New Roman" pitchFamily="18" charset="0"/>
              </a:rPr>
              <a:t>Optimal-</a:t>
            </a:r>
            <a:r>
              <a:rPr lang="de-DE" sz="800" baseline="0" dirty="0" err="1" smtClean="0">
                <a:cs typeface="Times New Roman" pitchFamily="18" charset="0"/>
              </a:rPr>
              <a:t>Static</a:t>
            </a:r>
            <a:r>
              <a:rPr lang="de-DE" sz="800" baseline="0" dirty="0" smtClean="0">
                <a:cs typeface="Times New Roman" pitchFamily="18" charset="0"/>
              </a:rPr>
              <a:t>= allwissend, aber nur für N Zeitabschnitte.</a:t>
            </a:r>
            <a:endParaRPr lang="de-DE" sz="800" dirty="0" smtClean="0">
              <a:cs typeface="Times New Roman" pitchFamily="18" charset="0"/>
            </a:endParaRPr>
          </a:p>
        </p:txBody>
      </p:sp>
    </p:spTree>
    <p:extLst>
      <p:ext uri="{BB962C8B-B14F-4D97-AF65-F5344CB8AC3E}">
        <p14:creationId xmlns:p14="http://schemas.microsoft.com/office/powerpoint/2010/main" val="23619865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850">
              <a:defRPr sz="2000">
                <a:solidFill>
                  <a:schemeClr val="tx1"/>
                </a:solidFill>
                <a:latin typeface="Arial" pitchFamily="34" charset="0"/>
              </a:defRPr>
            </a:lvl1pPr>
            <a:lvl2pPr marL="742950" indent="-285750" defTabSz="958850">
              <a:defRPr sz="2000">
                <a:solidFill>
                  <a:schemeClr val="tx1"/>
                </a:solidFill>
                <a:latin typeface="Arial" pitchFamily="34" charset="0"/>
              </a:defRPr>
            </a:lvl2pPr>
            <a:lvl3pPr marL="1143000" indent="-228600" defTabSz="958850">
              <a:defRPr sz="2000">
                <a:solidFill>
                  <a:schemeClr val="tx1"/>
                </a:solidFill>
                <a:latin typeface="Arial" pitchFamily="34" charset="0"/>
              </a:defRPr>
            </a:lvl3pPr>
            <a:lvl4pPr marL="1600200" indent="-228600" defTabSz="958850">
              <a:defRPr sz="2000">
                <a:solidFill>
                  <a:schemeClr val="tx1"/>
                </a:solidFill>
                <a:latin typeface="Arial" pitchFamily="34" charset="0"/>
              </a:defRPr>
            </a:lvl4pPr>
            <a:lvl5pPr marL="2057400" indent="-228600" defTabSz="958850">
              <a:defRPr sz="2000">
                <a:solidFill>
                  <a:schemeClr val="tx1"/>
                </a:solidFill>
                <a:latin typeface="Arial" pitchFamily="34" charset="0"/>
              </a:defRPr>
            </a:lvl5pPr>
            <a:lvl6pPr marL="2514600" indent="-228600" defTabSz="958850" eaLnBrk="0" fontAlgn="base" hangingPunct="0">
              <a:spcBef>
                <a:spcPct val="50000"/>
              </a:spcBef>
              <a:spcAft>
                <a:spcPct val="0"/>
              </a:spcAft>
              <a:defRPr sz="2000">
                <a:solidFill>
                  <a:schemeClr val="tx1"/>
                </a:solidFill>
                <a:latin typeface="Arial" pitchFamily="34" charset="0"/>
              </a:defRPr>
            </a:lvl6pPr>
            <a:lvl7pPr marL="2971800" indent="-228600" defTabSz="958850" eaLnBrk="0" fontAlgn="base" hangingPunct="0">
              <a:spcBef>
                <a:spcPct val="50000"/>
              </a:spcBef>
              <a:spcAft>
                <a:spcPct val="0"/>
              </a:spcAft>
              <a:defRPr sz="2000">
                <a:solidFill>
                  <a:schemeClr val="tx1"/>
                </a:solidFill>
                <a:latin typeface="Arial" pitchFamily="34" charset="0"/>
              </a:defRPr>
            </a:lvl7pPr>
            <a:lvl8pPr marL="3429000" indent="-228600" defTabSz="958850" eaLnBrk="0" fontAlgn="base" hangingPunct="0">
              <a:spcBef>
                <a:spcPct val="50000"/>
              </a:spcBef>
              <a:spcAft>
                <a:spcPct val="0"/>
              </a:spcAft>
              <a:defRPr sz="2000">
                <a:solidFill>
                  <a:schemeClr val="tx1"/>
                </a:solidFill>
                <a:latin typeface="Arial" pitchFamily="34" charset="0"/>
              </a:defRPr>
            </a:lvl8pPr>
            <a:lvl9pPr marL="3886200" indent="-228600" defTabSz="958850" eaLnBrk="0" fontAlgn="base" hangingPunct="0">
              <a:spcBef>
                <a:spcPct val="50000"/>
              </a:spcBef>
              <a:spcAft>
                <a:spcPct val="0"/>
              </a:spcAft>
              <a:defRPr sz="2000">
                <a:solidFill>
                  <a:schemeClr val="tx1"/>
                </a:solidFill>
                <a:latin typeface="Arial" pitchFamily="34" charset="0"/>
              </a:defRPr>
            </a:lvl9pPr>
          </a:lstStyle>
          <a:p>
            <a:fld id="{CD4BAED4-2171-4D5F-8411-00245A3F7BC7}" type="slidenum">
              <a:rPr lang="de-DE" sz="1300" smtClean="0">
                <a:latin typeface="TIMES" charset="0"/>
              </a:rPr>
              <a:pPr/>
              <a:t>31</a:t>
            </a:fld>
            <a:endParaRPr lang="de-DE" sz="1300" smtClean="0">
              <a:latin typeface="TIMES" charset="0"/>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xfrm>
            <a:off x="889000" y="4714875"/>
            <a:ext cx="4891088"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de-DE" sz="800" smtClean="0">
                <a:solidFill>
                  <a:srgbClr val="000000"/>
                </a:solidFill>
                <a:cs typeface="Times New Roman" pitchFamily="18" charset="0"/>
              </a:rPr>
              <a:t>Die Forschungen in der Informatik über die Schwarmintelligenz haben gerade begonnen. Alle bisher erreichten Ergebnisse basieren auf Wissensbruchstücken und es wurden erst wenige Versuche unternommen, diese Stücke zusammen zu fügen. </a:t>
            </a:r>
          </a:p>
          <a:p>
            <a:pPr algn="just"/>
            <a:r>
              <a:rPr lang="de-DE" sz="800" smtClean="0">
                <a:solidFill>
                  <a:srgbClr val="000000"/>
                </a:solidFill>
                <a:cs typeface="Times New Roman" pitchFamily="18" charset="0"/>
              </a:rPr>
              <a:t>Vieles ist noch ungeklärt über die Selbstorganisation sozial lebender Insekten und anderer Schwärme. Ihr gesamtes Verhalten ist noch lange nicht vollständig verstanden. Deshalb sind die vorgestellten Modelle nur spekulativ und müssen erst noch durch empirische Tests validiert werden. Einige Modellierungen biologischer Systeme verfälschen die Wahrheit sogar total, obwohl sie meist zumindest teilweise die Realität widerspiegeln. Die biologischen Forschungen auf diesem Gebiet sind fast genauso neu wie die in der Schwarmintelligenz. Das beschriebene Verhaltensmodell sozialer Insekten wird immer noch untersucht und getestet. </a:t>
            </a:r>
          </a:p>
          <a:p>
            <a:pPr algn="just"/>
            <a:r>
              <a:rPr lang="de-DE" sz="800" smtClean="0">
                <a:solidFill>
                  <a:srgbClr val="000000"/>
                </a:solidFill>
                <a:cs typeface="Times New Roman" pitchFamily="18" charset="0"/>
              </a:rPr>
              <a:t>Aber die Algorithmen sind auch nicht entwickelt worden, um korrekte oder wahre Modelle von biologischen Systemen darzustellen. Die Effizienz, Robustheit und Flexibilität der biologischen Modellsysteme sind die treibenden Kriterien für die Entwicklung der Algorithmen, nicht die biologische Korrektheit. </a:t>
            </a:r>
          </a:p>
          <a:p>
            <a:pPr algn="just"/>
            <a:r>
              <a:rPr lang="de-DE" sz="800" smtClean="0">
                <a:solidFill>
                  <a:srgbClr val="000000"/>
                </a:solidFill>
                <a:cs typeface="Times New Roman" pitchFamily="18" charset="0"/>
              </a:rPr>
              <a:t>Einige Punkte bleiben offen, besonders im Bezug auf die Anwendung der Schwarmintelligenz. Zum einen gestaltet sich die Programmierung eines solchen Systems überaus schwierig. Die Tatsache, dass die beweglichen Agenten eines Schwarms asynchrone Aktionen an jedem beliebigen Ort ausführen, macht die Programmierung extrem schwierig. Eine Lösung lässt sich hier vielleicht durch Techniken der genetischen Algorithmen erreichen. Zum anderen ist es schwer, ein solches System genau zu definieren. Man muss festlegen, wie komplex ein einzelner Agent sein soll, ob alle Agenten gleich sein sollen, ob sie lernen oder logische Schlüsse ziehen können. Auch die Kommunikation ist abzustimmen – welche Art der Kommunikation, direkt oder indirekt, ist einzusetzen, welche Informationen müssen überhaupt zwischen den Agenten ausgetauscht werden?  Diese Fragen lassen sich generell nicht beantworten, am besten sollte man für jedes Problem einen möglichst einfachen Agenten entwerfen und ihn komplexer gestalten, falls es notwendig wird. </a:t>
            </a:r>
          </a:p>
          <a:p>
            <a:pPr algn="just"/>
            <a:r>
              <a:rPr lang="de-DE" sz="800" smtClean="0">
                <a:solidFill>
                  <a:srgbClr val="000000"/>
                </a:solidFill>
                <a:cs typeface="Times New Roman" pitchFamily="18" charset="0"/>
              </a:rPr>
              <a:t>Außerdem treten bei der Schwarmintelligenz, wie bei allen adaptiven Problemlösungssystemen, zwei weitere große Probleme auf. Auf der einen Seiten fehlt ein Standard-Maßstab, mit dem man  die Performance des Systems beurteilen kann. Auf der anderen Seite ist eine absolute Verlässlichkeit nicht immer gewährleistet. Besonders in unerwarteten Situationen (und die sind häufig in adaptiven Algorithmen) kann nicht vorher gesagt werden, wie sich das System verhalten wird. Die einzige Lösung besteht in der  genauen Beobachtung des Verhaltens eines adaptiven Systems und im Durchspielen möglichst vieler Testfälle, da ein formaler Beweis einfach nicht ausreicht. </a:t>
            </a:r>
          </a:p>
          <a:p>
            <a:r>
              <a:rPr lang="de-DE" sz="800" smtClean="0">
                <a:cs typeface="Times New Roman" pitchFamily="18" charset="0"/>
              </a:rPr>
              <a:t>Insgesamt verspricht man sich aber viel vom Ansatz der Schwarmintelligenz und die Forschung wird intensiv  vorangetrieben, unter anderem auch vom MIT. Auf jeden Fall ist für die künftige Forschung auf diesem Gebiet ein breites Spektrum der Möglichkeiten und der Herausforderungen geschaffen worden. </a:t>
            </a:r>
            <a:br>
              <a:rPr lang="de-DE" sz="800" smtClean="0">
                <a:cs typeface="Times New Roman" pitchFamily="18" charset="0"/>
              </a:rPr>
            </a:br>
            <a:endParaRPr lang="de-DE" sz="800" smtClean="0">
              <a:cs typeface="Times New Roman" pitchFamily="18" charset="0"/>
            </a:endParaRPr>
          </a:p>
        </p:txBody>
      </p:sp>
    </p:spTree>
    <p:extLst>
      <p:ext uri="{BB962C8B-B14F-4D97-AF65-F5344CB8AC3E}">
        <p14:creationId xmlns:p14="http://schemas.microsoft.com/office/powerpoint/2010/main" val="34727812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850">
              <a:defRPr sz="2000">
                <a:solidFill>
                  <a:schemeClr val="tx1"/>
                </a:solidFill>
                <a:latin typeface="Arial" pitchFamily="34" charset="0"/>
              </a:defRPr>
            </a:lvl1pPr>
            <a:lvl2pPr marL="742950" indent="-285750" defTabSz="958850">
              <a:defRPr sz="2000">
                <a:solidFill>
                  <a:schemeClr val="tx1"/>
                </a:solidFill>
                <a:latin typeface="Arial" pitchFamily="34" charset="0"/>
              </a:defRPr>
            </a:lvl2pPr>
            <a:lvl3pPr marL="1143000" indent="-228600" defTabSz="958850">
              <a:defRPr sz="2000">
                <a:solidFill>
                  <a:schemeClr val="tx1"/>
                </a:solidFill>
                <a:latin typeface="Arial" pitchFamily="34" charset="0"/>
              </a:defRPr>
            </a:lvl3pPr>
            <a:lvl4pPr marL="1600200" indent="-228600" defTabSz="958850">
              <a:defRPr sz="2000">
                <a:solidFill>
                  <a:schemeClr val="tx1"/>
                </a:solidFill>
                <a:latin typeface="Arial" pitchFamily="34" charset="0"/>
              </a:defRPr>
            </a:lvl4pPr>
            <a:lvl5pPr marL="2057400" indent="-228600" defTabSz="958850">
              <a:defRPr sz="2000">
                <a:solidFill>
                  <a:schemeClr val="tx1"/>
                </a:solidFill>
                <a:latin typeface="Arial" pitchFamily="34" charset="0"/>
              </a:defRPr>
            </a:lvl5pPr>
            <a:lvl6pPr marL="2514600" indent="-228600" defTabSz="958850" eaLnBrk="0" fontAlgn="base" hangingPunct="0">
              <a:spcBef>
                <a:spcPct val="50000"/>
              </a:spcBef>
              <a:spcAft>
                <a:spcPct val="0"/>
              </a:spcAft>
              <a:defRPr sz="2000">
                <a:solidFill>
                  <a:schemeClr val="tx1"/>
                </a:solidFill>
                <a:latin typeface="Arial" pitchFamily="34" charset="0"/>
              </a:defRPr>
            </a:lvl6pPr>
            <a:lvl7pPr marL="2971800" indent="-228600" defTabSz="958850" eaLnBrk="0" fontAlgn="base" hangingPunct="0">
              <a:spcBef>
                <a:spcPct val="50000"/>
              </a:spcBef>
              <a:spcAft>
                <a:spcPct val="0"/>
              </a:spcAft>
              <a:defRPr sz="2000">
                <a:solidFill>
                  <a:schemeClr val="tx1"/>
                </a:solidFill>
                <a:latin typeface="Arial" pitchFamily="34" charset="0"/>
              </a:defRPr>
            </a:lvl7pPr>
            <a:lvl8pPr marL="3429000" indent="-228600" defTabSz="958850" eaLnBrk="0" fontAlgn="base" hangingPunct="0">
              <a:spcBef>
                <a:spcPct val="50000"/>
              </a:spcBef>
              <a:spcAft>
                <a:spcPct val="0"/>
              </a:spcAft>
              <a:defRPr sz="2000">
                <a:solidFill>
                  <a:schemeClr val="tx1"/>
                </a:solidFill>
                <a:latin typeface="Arial" pitchFamily="34" charset="0"/>
              </a:defRPr>
            </a:lvl8pPr>
            <a:lvl9pPr marL="3886200" indent="-228600" defTabSz="958850" eaLnBrk="0" fontAlgn="base" hangingPunct="0">
              <a:spcBef>
                <a:spcPct val="50000"/>
              </a:spcBef>
              <a:spcAft>
                <a:spcPct val="0"/>
              </a:spcAft>
              <a:defRPr sz="2000">
                <a:solidFill>
                  <a:schemeClr val="tx1"/>
                </a:solidFill>
                <a:latin typeface="Arial" pitchFamily="34" charset="0"/>
              </a:defRPr>
            </a:lvl9pPr>
          </a:lstStyle>
          <a:p>
            <a:fld id="{CD4BAED4-2171-4D5F-8411-00245A3F7BC7}" type="slidenum">
              <a:rPr lang="de-DE" sz="1300" smtClean="0">
                <a:latin typeface="TIMES" charset="0"/>
              </a:rPr>
              <a:pPr/>
              <a:t>32</a:t>
            </a:fld>
            <a:endParaRPr lang="de-DE" sz="1300" smtClean="0">
              <a:latin typeface="TIMES" charset="0"/>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xfrm>
            <a:off x="889000" y="4714875"/>
            <a:ext cx="4891088"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endParaRPr lang="de-DE" sz="800" dirty="0" smtClean="0">
              <a:cs typeface="Times New Roman" pitchFamily="18" charset="0"/>
            </a:endParaRPr>
          </a:p>
        </p:txBody>
      </p:sp>
    </p:spTree>
    <p:extLst>
      <p:ext uri="{BB962C8B-B14F-4D97-AF65-F5344CB8AC3E}">
        <p14:creationId xmlns:p14="http://schemas.microsoft.com/office/powerpoint/2010/main" val="23800519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850">
              <a:defRPr sz="2000">
                <a:solidFill>
                  <a:schemeClr val="tx1"/>
                </a:solidFill>
                <a:latin typeface="Arial" pitchFamily="34" charset="0"/>
              </a:defRPr>
            </a:lvl1pPr>
            <a:lvl2pPr marL="742950" indent="-285750" defTabSz="958850">
              <a:defRPr sz="2000">
                <a:solidFill>
                  <a:schemeClr val="tx1"/>
                </a:solidFill>
                <a:latin typeface="Arial" pitchFamily="34" charset="0"/>
              </a:defRPr>
            </a:lvl2pPr>
            <a:lvl3pPr marL="1143000" indent="-228600" defTabSz="958850">
              <a:defRPr sz="2000">
                <a:solidFill>
                  <a:schemeClr val="tx1"/>
                </a:solidFill>
                <a:latin typeface="Arial" pitchFamily="34" charset="0"/>
              </a:defRPr>
            </a:lvl3pPr>
            <a:lvl4pPr marL="1600200" indent="-228600" defTabSz="958850">
              <a:defRPr sz="2000">
                <a:solidFill>
                  <a:schemeClr val="tx1"/>
                </a:solidFill>
                <a:latin typeface="Arial" pitchFamily="34" charset="0"/>
              </a:defRPr>
            </a:lvl4pPr>
            <a:lvl5pPr marL="2057400" indent="-228600" defTabSz="958850">
              <a:defRPr sz="2000">
                <a:solidFill>
                  <a:schemeClr val="tx1"/>
                </a:solidFill>
                <a:latin typeface="Arial" pitchFamily="34" charset="0"/>
              </a:defRPr>
            </a:lvl5pPr>
            <a:lvl6pPr marL="2514600" indent="-228600" defTabSz="958850" eaLnBrk="0" fontAlgn="base" hangingPunct="0">
              <a:spcBef>
                <a:spcPct val="50000"/>
              </a:spcBef>
              <a:spcAft>
                <a:spcPct val="0"/>
              </a:spcAft>
              <a:defRPr sz="2000">
                <a:solidFill>
                  <a:schemeClr val="tx1"/>
                </a:solidFill>
                <a:latin typeface="Arial" pitchFamily="34" charset="0"/>
              </a:defRPr>
            </a:lvl6pPr>
            <a:lvl7pPr marL="2971800" indent="-228600" defTabSz="958850" eaLnBrk="0" fontAlgn="base" hangingPunct="0">
              <a:spcBef>
                <a:spcPct val="50000"/>
              </a:spcBef>
              <a:spcAft>
                <a:spcPct val="0"/>
              </a:spcAft>
              <a:defRPr sz="2000">
                <a:solidFill>
                  <a:schemeClr val="tx1"/>
                </a:solidFill>
                <a:latin typeface="Arial" pitchFamily="34" charset="0"/>
              </a:defRPr>
            </a:lvl7pPr>
            <a:lvl8pPr marL="3429000" indent="-228600" defTabSz="958850" eaLnBrk="0" fontAlgn="base" hangingPunct="0">
              <a:spcBef>
                <a:spcPct val="50000"/>
              </a:spcBef>
              <a:spcAft>
                <a:spcPct val="0"/>
              </a:spcAft>
              <a:defRPr sz="2000">
                <a:solidFill>
                  <a:schemeClr val="tx1"/>
                </a:solidFill>
                <a:latin typeface="Arial" pitchFamily="34" charset="0"/>
              </a:defRPr>
            </a:lvl8pPr>
            <a:lvl9pPr marL="3886200" indent="-228600" defTabSz="958850" eaLnBrk="0" fontAlgn="base" hangingPunct="0">
              <a:spcBef>
                <a:spcPct val="50000"/>
              </a:spcBef>
              <a:spcAft>
                <a:spcPct val="0"/>
              </a:spcAft>
              <a:defRPr sz="2000">
                <a:solidFill>
                  <a:schemeClr val="tx1"/>
                </a:solidFill>
                <a:latin typeface="Arial" pitchFamily="34" charset="0"/>
              </a:defRPr>
            </a:lvl9pPr>
          </a:lstStyle>
          <a:p>
            <a:fld id="{9E8602C6-F594-451F-987E-A0D7E15B1628}" type="slidenum">
              <a:rPr lang="de-DE" sz="1300" smtClean="0">
                <a:latin typeface="TIMES" charset="0"/>
              </a:rPr>
              <a:pPr/>
              <a:t>4</a:t>
            </a:fld>
            <a:endParaRPr lang="de-DE" sz="1300" smtClean="0">
              <a:latin typeface="TIMES" charset="0"/>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xfrm>
            <a:off x="889000" y="4714875"/>
            <a:ext cx="4891088"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dirty="0" smtClean="0"/>
              <a:t>Informatiker haben sich diese Eigenschaften aus der Natur abgeguckt und wollen mit ihrer Hilfe schwierige Optimierungsprobleme lösen. Die einzelnen Mitglieder eines Schwarms für sich genommen haben nur wenige Gehirnzellen in Form nicht sehr hoch entwickelter Ganglien, aber als Schwarm schaffen sie es, architektonische Wunder zu vollbringen (Bienenwaben, Termitenhaufen), Kommunikationssysteme aufzubauen und zeigen hervorragende Anpassung an ihre Umwelt.</a:t>
            </a:r>
          </a:p>
        </p:txBody>
      </p:sp>
    </p:spTree>
    <p:extLst>
      <p:ext uri="{BB962C8B-B14F-4D97-AF65-F5344CB8AC3E}">
        <p14:creationId xmlns:p14="http://schemas.microsoft.com/office/powerpoint/2010/main" val="11382956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850">
              <a:defRPr sz="2000">
                <a:solidFill>
                  <a:schemeClr val="tx1"/>
                </a:solidFill>
                <a:latin typeface="Arial" pitchFamily="34" charset="0"/>
              </a:defRPr>
            </a:lvl1pPr>
            <a:lvl2pPr marL="742950" indent="-285750" defTabSz="958850">
              <a:defRPr sz="2000">
                <a:solidFill>
                  <a:schemeClr val="tx1"/>
                </a:solidFill>
                <a:latin typeface="Arial" pitchFamily="34" charset="0"/>
              </a:defRPr>
            </a:lvl2pPr>
            <a:lvl3pPr marL="1143000" indent="-228600" defTabSz="958850">
              <a:defRPr sz="2000">
                <a:solidFill>
                  <a:schemeClr val="tx1"/>
                </a:solidFill>
                <a:latin typeface="Arial" pitchFamily="34" charset="0"/>
              </a:defRPr>
            </a:lvl3pPr>
            <a:lvl4pPr marL="1600200" indent="-228600" defTabSz="958850">
              <a:defRPr sz="2000">
                <a:solidFill>
                  <a:schemeClr val="tx1"/>
                </a:solidFill>
                <a:latin typeface="Arial" pitchFamily="34" charset="0"/>
              </a:defRPr>
            </a:lvl4pPr>
            <a:lvl5pPr marL="2057400" indent="-228600" defTabSz="958850">
              <a:defRPr sz="2000">
                <a:solidFill>
                  <a:schemeClr val="tx1"/>
                </a:solidFill>
                <a:latin typeface="Arial" pitchFamily="34" charset="0"/>
              </a:defRPr>
            </a:lvl5pPr>
            <a:lvl6pPr marL="2514600" indent="-228600" defTabSz="958850" eaLnBrk="0" fontAlgn="base" hangingPunct="0">
              <a:spcBef>
                <a:spcPct val="50000"/>
              </a:spcBef>
              <a:spcAft>
                <a:spcPct val="0"/>
              </a:spcAft>
              <a:defRPr sz="2000">
                <a:solidFill>
                  <a:schemeClr val="tx1"/>
                </a:solidFill>
                <a:latin typeface="Arial" pitchFamily="34" charset="0"/>
              </a:defRPr>
            </a:lvl6pPr>
            <a:lvl7pPr marL="2971800" indent="-228600" defTabSz="958850" eaLnBrk="0" fontAlgn="base" hangingPunct="0">
              <a:spcBef>
                <a:spcPct val="50000"/>
              </a:spcBef>
              <a:spcAft>
                <a:spcPct val="0"/>
              </a:spcAft>
              <a:defRPr sz="2000">
                <a:solidFill>
                  <a:schemeClr val="tx1"/>
                </a:solidFill>
                <a:latin typeface="Arial" pitchFamily="34" charset="0"/>
              </a:defRPr>
            </a:lvl7pPr>
            <a:lvl8pPr marL="3429000" indent="-228600" defTabSz="958850" eaLnBrk="0" fontAlgn="base" hangingPunct="0">
              <a:spcBef>
                <a:spcPct val="50000"/>
              </a:spcBef>
              <a:spcAft>
                <a:spcPct val="0"/>
              </a:spcAft>
              <a:defRPr sz="2000">
                <a:solidFill>
                  <a:schemeClr val="tx1"/>
                </a:solidFill>
                <a:latin typeface="Arial" pitchFamily="34" charset="0"/>
              </a:defRPr>
            </a:lvl8pPr>
            <a:lvl9pPr marL="3886200" indent="-228600" defTabSz="958850" eaLnBrk="0" fontAlgn="base" hangingPunct="0">
              <a:spcBef>
                <a:spcPct val="50000"/>
              </a:spcBef>
              <a:spcAft>
                <a:spcPct val="0"/>
              </a:spcAft>
              <a:defRPr sz="2000">
                <a:solidFill>
                  <a:schemeClr val="tx1"/>
                </a:solidFill>
                <a:latin typeface="Arial" pitchFamily="34" charset="0"/>
              </a:defRPr>
            </a:lvl9pPr>
          </a:lstStyle>
          <a:p>
            <a:fld id="{5540C639-0A26-4ADC-A482-4F3C3F31FA5D}" type="slidenum">
              <a:rPr lang="de-DE" sz="1300" smtClean="0">
                <a:latin typeface="TIMES" charset="0"/>
              </a:rPr>
              <a:pPr/>
              <a:t>5</a:t>
            </a:fld>
            <a:endParaRPr lang="de-DE" sz="1300" smtClean="0">
              <a:latin typeface="TIMES" charset="0"/>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xfrm>
            <a:off x="889000" y="4714875"/>
            <a:ext cx="4891088"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50000"/>
              </a:spcBef>
            </a:pPr>
            <a:r>
              <a:rPr lang="de-DE" smtClean="0"/>
              <a:t>nicht intelligente, simpel gebaute Roboter (Agenten, Individuen, Mitglieder), die für sich selbst zufällige Entscheidungen treffen,</a:t>
            </a:r>
          </a:p>
          <a:p>
            <a:pPr>
              <a:spcBef>
                <a:spcPct val="50000"/>
              </a:spcBef>
            </a:pPr>
            <a:r>
              <a:rPr lang="de-DE" smtClean="0"/>
              <a:t>zeigen im Kollektiv ein intelligentes Verhalten, sind zur Selbstorganisation (hochorganisierte Kolonien ohne zentralen „Boss“, nahtlose Integration einzelner Aktivitäten) fähig und arbeiten auf dezentralisierten Daten.</a:t>
            </a:r>
          </a:p>
          <a:p>
            <a:pPr>
              <a:spcBef>
                <a:spcPct val="50000"/>
              </a:spcBef>
            </a:pPr>
            <a:r>
              <a:rPr lang="de-DE" smtClean="0"/>
              <a:t>Sementic interaction (lebende Systeme hinterlassen Signale in ihrer Umwelt, die von anderen Organismen als Zeichen interpretiert werden können)</a:t>
            </a:r>
          </a:p>
          <a:p>
            <a:pPr>
              <a:spcBef>
                <a:spcPct val="50000"/>
              </a:spcBef>
            </a:pPr>
            <a:r>
              <a:rPr lang="de-DE" smtClean="0"/>
              <a:t>Bsp: Pheromone =&gt; indirekte 	Kommunikation verändern ihre Umwelt, nehmen sie wahr und reagieren entsprechend.</a:t>
            </a:r>
          </a:p>
          <a:p>
            <a:pPr>
              <a:spcBef>
                <a:spcPct val="50000"/>
              </a:spcBef>
            </a:pPr>
            <a:r>
              <a:rPr lang="de-DE" smtClean="0"/>
              <a:t>sehr robust und flexibel,</a:t>
            </a:r>
            <a:r>
              <a:rPr lang="de-DE" sz="2400" smtClean="0"/>
              <a:t> selbständig arbeitende Systeme</a:t>
            </a:r>
          </a:p>
          <a:p>
            <a:pPr>
              <a:spcBef>
                <a:spcPct val="50000"/>
              </a:spcBef>
            </a:pPr>
            <a:endParaRPr lang="de-DE" smtClean="0"/>
          </a:p>
        </p:txBody>
      </p:sp>
    </p:spTree>
    <p:extLst>
      <p:ext uri="{BB962C8B-B14F-4D97-AF65-F5344CB8AC3E}">
        <p14:creationId xmlns:p14="http://schemas.microsoft.com/office/powerpoint/2010/main" val="18550210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Folienbildplatzhalter 1"/>
          <p:cNvSpPr>
            <a:spLocks noGrp="1" noRot="1" noChangeAspect="1" noTextEdit="1"/>
          </p:cNvSpPr>
          <p:nvPr>
            <p:ph type="sldImg"/>
          </p:nvPr>
        </p:nvSpPr>
        <p:spPr>
          <a:ln/>
        </p:spPr>
      </p:sp>
      <p:sp>
        <p:nvSpPr>
          <p:cNvPr id="40963"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smtClean="0"/>
          </a:p>
        </p:txBody>
      </p:sp>
      <p:sp>
        <p:nvSpPr>
          <p:cNvPr id="40964"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850">
              <a:defRPr sz="2000">
                <a:solidFill>
                  <a:schemeClr val="tx1"/>
                </a:solidFill>
                <a:latin typeface="Arial" pitchFamily="34" charset="0"/>
              </a:defRPr>
            </a:lvl1pPr>
            <a:lvl2pPr marL="742950" indent="-285750" defTabSz="958850">
              <a:defRPr sz="2000">
                <a:solidFill>
                  <a:schemeClr val="tx1"/>
                </a:solidFill>
                <a:latin typeface="Arial" pitchFamily="34" charset="0"/>
              </a:defRPr>
            </a:lvl2pPr>
            <a:lvl3pPr marL="1143000" indent="-228600" defTabSz="958850">
              <a:defRPr sz="2000">
                <a:solidFill>
                  <a:schemeClr val="tx1"/>
                </a:solidFill>
                <a:latin typeface="Arial" pitchFamily="34" charset="0"/>
              </a:defRPr>
            </a:lvl3pPr>
            <a:lvl4pPr marL="1600200" indent="-228600" defTabSz="958850">
              <a:defRPr sz="2000">
                <a:solidFill>
                  <a:schemeClr val="tx1"/>
                </a:solidFill>
                <a:latin typeface="Arial" pitchFamily="34" charset="0"/>
              </a:defRPr>
            </a:lvl4pPr>
            <a:lvl5pPr marL="2057400" indent="-228600" defTabSz="958850">
              <a:defRPr sz="2000">
                <a:solidFill>
                  <a:schemeClr val="tx1"/>
                </a:solidFill>
                <a:latin typeface="Arial" pitchFamily="34" charset="0"/>
              </a:defRPr>
            </a:lvl5pPr>
            <a:lvl6pPr marL="2514600" indent="-228600" defTabSz="958850" eaLnBrk="0" fontAlgn="base" hangingPunct="0">
              <a:spcBef>
                <a:spcPct val="50000"/>
              </a:spcBef>
              <a:spcAft>
                <a:spcPct val="0"/>
              </a:spcAft>
              <a:defRPr sz="2000">
                <a:solidFill>
                  <a:schemeClr val="tx1"/>
                </a:solidFill>
                <a:latin typeface="Arial" pitchFamily="34" charset="0"/>
              </a:defRPr>
            </a:lvl6pPr>
            <a:lvl7pPr marL="2971800" indent="-228600" defTabSz="958850" eaLnBrk="0" fontAlgn="base" hangingPunct="0">
              <a:spcBef>
                <a:spcPct val="50000"/>
              </a:spcBef>
              <a:spcAft>
                <a:spcPct val="0"/>
              </a:spcAft>
              <a:defRPr sz="2000">
                <a:solidFill>
                  <a:schemeClr val="tx1"/>
                </a:solidFill>
                <a:latin typeface="Arial" pitchFamily="34" charset="0"/>
              </a:defRPr>
            </a:lvl7pPr>
            <a:lvl8pPr marL="3429000" indent="-228600" defTabSz="958850" eaLnBrk="0" fontAlgn="base" hangingPunct="0">
              <a:spcBef>
                <a:spcPct val="50000"/>
              </a:spcBef>
              <a:spcAft>
                <a:spcPct val="0"/>
              </a:spcAft>
              <a:defRPr sz="2000">
                <a:solidFill>
                  <a:schemeClr val="tx1"/>
                </a:solidFill>
                <a:latin typeface="Arial" pitchFamily="34" charset="0"/>
              </a:defRPr>
            </a:lvl8pPr>
            <a:lvl9pPr marL="3886200" indent="-228600" defTabSz="958850" eaLnBrk="0" fontAlgn="base" hangingPunct="0">
              <a:spcBef>
                <a:spcPct val="50000"/>
              </a:spcBef>
              <a:spcAft>
                <a:spcPct val="0"/>
              </a:spcAft>
              <a:defRPr sz="2000">
                <a:solidFill>
                  <a:schemeClr val="tx1"/>
                </a:solidFill>
                <a:latin typeface="Arial" pitchFamily="34" charset="0"/>
              </a:defRPr>
            </a:lvl9pPr>
          </a:lstStyle>
          <a:p>
            <a:fld id="{62F69D01-3FD0-4015-A52D-32C84ABC62C1}" type="slidenum">
              <a:rPr lang="de-DE" sz="1300" smtClean="0">
                <a:latin typeface="TIMES" charset="0"/>
              </a:rPr>
              <a:pPr/>
              <a:t>6</a:t>
            </a:fld>
            <a:endParaRPr lang="de-DE" sz="1300" smtClean="0">
              <a:latin typeface="TIMES" charset="0"/>
            </a:endParaRPr>
          </a:p>
        </p:txBody>
      </p:sp>
    </p:spTree>
    <p:extLst>
      <p:ext uri="{BB962C8B-B14F-4D97-AF65-F5344CB8AC3E}">
        <p14:creationId xmlns:p14="http://schemas.microsoft.com/office/powerpoint/2010/main" val="17983788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850">
              <a:defRPr sz="2000">
                <a:solidFill>
                  <a:schemeClr val="tx1"/>
                </a:solidFill>
                <a:latin typeface="Arial" pitchFamily="34" charset="0"/>
              </a:defRPr>
            </a:lvl1pPr>
            <a:lvl2pPr marL="742950" indent="-285750" defTabSz="958850">
              <a:defRPr sz="2000">
                <a:solidFill>
                  <a:schemeClr val="tx1"/>
                </a:solidFill>
                <a:latin typeface="Arial" pitchFamily="34" charset="0"/>
              </a:defRPr>
            </a:lvl2pPr>
            <a:lvl3pPr marL="1143000" indent="-228600" defTabSz="958850">
              <a:defRPr sz="2000">
                <a:solidFill>
                  <a:schemeClr val="tx1"/>
                </a:solidFill>
                <a:latin typeface="Arial" pitchFamily="34" charset="0"/>
              </a:defRPr>
            </a:lvl3pPr>
            <a:lvl4pPr marL="1600200" indent="-228600" defTabSz="958850">
              <a:defRPr sz="2000">
                <a:solidFill>
                  <a:schemeClr val="tx1"/>
                </a:solidFill>
                <a:latin typeface="Arial" pitchFamily="34" charset="0"/>
              </a:defRPr>
            </a:lvl4pPr>
            <a:lvl5pPr marL="2057400" indent="-228600" defTabSz="958850">
              <a:defRPr sz="2000">
                <a:solidFill>
                  <a:schemeClr val="tx1"/>
                </a:solidFill>
                <a:latin typeface="Arial" pitchFamily="34" charset="0"/>
              </a:defRPr>
            </a:lvl5pPr>
            <a:lvl6pPr marL="2514600" indent="-228600" defTabSz="958850" eaLnBrk="0" fontAlgn="base" hangingPunct="0">
              <a:spcBef>
                <a:spcPct val="50000"/>
              </a:spcBef>
              <a:spcAft>
                <a:spcPct val="0"/>
              </a:spcAft>
              <a:defRPr sz="2000">
                <a:solidFill>
                  <a:schemeClr val="tx1"/>
                </a:solidFill>
                <a:latin typeface="Arial" pitchFamily="34" charset="0"/>
              </a:defRPr>
            </a:lvl6pPr>
            <a:lvl7pPr marL="2971800" indent="-228600" defTabSz="958850" eaLnBrk="0" fontAlgn="base" hangingPunct="0">
              <a:spcBef>
                <a:spcPct val="50000"/>
              </a:spcBef>
              <a:spcAft>
                <a:spcPct val="0"/>
              </a:spcAft>
              <a:defRPr sz="2000">
                <a:solidFill>
                  <a:schemeClr val="tx1"/>
                </a:solidFill>
                <a:latin typeface="Arial" pitchFamily="34" charset="0"/>
              </a:defRPr>
            </a:lvl7pPr>
            <a:lvl8pPr marL="3429000" indent="-228600" defTabSz="958850" eaLnBrk="0" fontAlgn="base" hangingPunct="0">
              <a:spcBef>
                <a:spcPct val="50000"/>
              </a:spcBef>
              <a:spcAft>
                <a:spcPct val="0"/>
              </a:spcAft>
              <a:defRPr sz="2000">
                <a:solidFill>
                  <a:schemeClr val="tx1"/>
                </a:solidFill>
                <a:latin typeface="Arial" pitchFamily="34" charset="0"/>
              </a:defRPr>
            </a:lvl8pPr>
            <a:lvl9pPr marL="3886200" indent="-228600" defTabSz="958850" eaLnBrk="0" fontAlgn="base" hangingPunct="0">
              <a:spcBef>
                <a:spcPct val="50000"/>
              </a:spcBef>
              <a:spcAft>
                <a:spcPct val="0"/>
              </a:spcAft>
              <a:defRPr sz="2000">
                <a:solidFill>
                  <a:schemeClr val="tx1"/>
                </a:solidFill>
                <a:latin typeface="Arial" pitchFamily="34" charset="0"/>
              </a:defRPr>
            </a:lvl9pPr>
          </a:lstStyle>
          <a:p>
            <a:fld id="{C250B43B-9637-4BFD-8D8D-08D8F6033C57}" type="slidenum">
              <a:rPr lang="de-DE" sz="1300" smtClean="0">
                <a:latin typeface="TIMES" charset="0"/>
              </a:rPr>
              <a:pPr/>
              <a:t>8</a:t>
            </a:fld>
            <a:endParaRPr lang="de-DE" sz="1300" smtClean="0">
              <a:latin typeface="TIMES" charset="0"/>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xfrm>
            <a:off x="889000" y="4714875"/>
            <a:ext cx="4891088"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smtClean="0"/>
              <a:t>Selbstorganisation: finden Futterquelle, die am nächsten am Ameisenhaufen liegt</a:t>
            </a:r>
          </a:p>
          <a:p>
            <a:r>
              <a:rPr lang="de-DE" smtClean="0"/>
              <a:t>Dazu sind Sementic interaction nötig: jede Ameise scheidet auf ihrem Weg chemische Substanzen (Pheromone) aus. </a:t>
            </a:r>
            <a:r>
              <a:rPr lang="de-DE" smtClean="0">
                <a:cs typeface="Times New Roman" pitchFamily="18" charset="0"/>
              </a:rPr>
              <a:t>. Diesen chemischen Fährten folgen andere Schwarmmitglieder, die ebenfalls nach Futter suchen.</a:t>
            </a:r>
            <a:r>
              <a:rPr lang="de-DE" smtClean="0"/>
              <a:t> </a:t>
            </a:r>
            <a:r>
              <a:rPr lang="de-DE" smtClean="0">
                <a:cs typeface="Times New Roman" pitchFamily="18" charset="0"/>
              </a:rPr>
              <a:t>Nach einer Weile wird der kürzere Weg von weit mehr Ameisen benutzt als der längere Weg zum Futter. Die  Ameisen, die den kürzeren Weg genommen haben, sind als erste wieder zurück am Ameisenhaufen und haben in der gleichen Zeit wie die Ameisen, die den längeren Weg gewählt haben, mehr Pheromonspuren auf ihrem Weg  hinterlassen, denn aufgrund der kürzeren Strecke schaffen sie in einer bestimmten Zeit den Hin- und Rückweg schneller. Ameisen, die jetzt loslaufen, werden sich für den kürzeren Weg mit mehr Pheromonspuren entscheiden, denn die Anzahl der Ameisen auf dem Weg steigt mit der Menge der Pheromone auf dem Weg. </a:t>
            </a:r>
          </a:p>
          <a:p>
            <a:r>
              <a:rPr lang="de-DE" smtClean="0">
                <a:cs typeface="Times New Roman" pitchFamily="18" charset="0"/>
              </a:rPr>
              <a:t>Die Struktur der Pheromone ist noch unbekannt. Man weiß aber, dass sie langanhaltend sind. Abhängig von der Ameisenart, der chemischen Zusammensetzung der Pheromone, den Wetterbedingungen und der Koloniegröße halten die Spuren einige Stunden bis zu mehreren Monaten. </a:t>
            </a:r>
            <a:r>
              <a:rPr lang="de-DE" smtClean="0">
                <a:solidFill>
                  <a:srgbClr val="000000"/>
                </a:solidFill>
                <a:cs typeface="Times New Roman" pitchFamily="18" charset="0"/>
              </a:rPr>
              <a:t>Welcher Weg optimal ist, ist </a:t>
            </a:r>
            <a:r>
              <a:rPr lang="de-DE" u="sng" smtClean="0">
                <a:solidFill>
                  <a:srgbClr val="000000"/>
                </a:solidFill>
                <a:cs typeface="Times New Roman" pitchFamily="18" charset="0"/>
              </a:rPr>
              <a:t>in der Natur</a:t>
            </a:r>
            <a:r>
              <a:rPr lang="de-DE" smtClean="0">
                <a:solidFill>
                  <a:srgbClr val="000000"/>
                </a:solidFill>
                <a:cs typeface="Times New Roman" pitchFamily="18" charset="0"/>
              </a:rPr>
              <a:t> natürlich nicht nur von der Länge des Wegs abhängig. Andere Umwelteinflüsse spielen für die Entscheidung eine grundlegende Rolle. Es kann für eine Ameisenkolonie von Vorteil sein, einen Weg zu wählen, der zwar länger, aber dafür einfacher zu beschützen ist.</a:t>
            </a:r>
            <a:endParaRPr lang="de-DE" smtClean="0">
              <a:cs typeface="Times New Roman" pitchFamily="18" charset="0"/>
            </a:endParaRPr>
          </a:p>
        </p:txBody>
      </p:sp>
    </p:spTree>
    <p:extLst>
      <p:ext uri="{BB962C8B-B14F-4D97-AF65-F5344CB8AC3E}">
        <p14:creationId xmlns:p14="http://schemas.microsoft.com/office/powerpoint/2010/main" val="7208873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850">
              <a:defRPr sz="2000">
                <a:solidFill>
                  <a:schemeClr val="tx1"/>
                </a:solidFill>
                <a:latin typeface="Arial" pitchFamily="34" charset="0"/>
              </a:defRPr>
            </a:lvl1pPr>
            <a:lvl2pPr marL="742950" indent="-285750" defTabSz="958850">
              <a:defRPr sz="2000">
                <a:solidFill>
                  <a:schemeClr val="tx1"/>
                </a:solidFill>
                <a:latin typeface="Arial" pitchFamily="34" charset="0"/>
              </a:defRPr>
            </a:lvl2pPr>
            <a:lvl3pPr marL="1143000" indent="-228600" defTabSz="958850">
              <a:defRPr sz="2000">
                <a:solidFill>
                  <a:schemeClr val="tx1"/>
                </a:solidFill>
                <a:latin typeface="Arial" pitchFamily="34" charset="0"/>
              </a:defRPr>
            </a:lvl3pPr>
            <a:lvl4pPr marL="1600200" indent="-228600" defTabSz="958850">
              <a:defRPr sz="2000">
                <a:solidFill>
                  <a:schemeClr val="tx1"/>
                </a:solidFill>
                <a:latin typeface="Arial" pitchFamily="34" charset="0"/>
              </a:defRPr>
            </a:lvl4pPr>
            <a:lvl5pPr marL="2057400" indent="-228600" defTabSz="958850">
              <a:defRPr sz="2000">
                <a:solidFill>
                  <a:schemeClr val="tx1"/>
                </a:solidFill>
                <a:latin typeface="Arial" pitchFamily="34" charset="0"/>
              </a:defRPr>
            </a:lvl5pPr>
            <a:lvl6pPr marL="2514600" indent="-228600" defTabSz="958850" eaLnBrk="0" fontAlgn="base" hangingPunct="0">
              <a:spcBef>
                <a:spcPct val="50000"/>
              </a:spcBef>
              <a:spcAft>
                <a:spcPct val="0"/>
              </a:spcAft>
              <a:defRPr sz="2000">
                <a:solidFill>
                  <a:schemeClr val="tx1"/>
                </a:solidFill>
                <a:latin typeface="Arial" pitchFamily="34" charset="0"/>
              </a:defRPr>
            </a:lvl6pPr>
            <a:lvl7pPr marL="2971800" indent="-228600" defTabSz="958850" eaLnBrk="0" fontAlgn="base" hangingPunct="0">
              <a:spcBef>
                <a:spcPct val="50000"/>
              </a:spcBef>
              <a:spcAft>
                <a:spcPct val="0"/>
              </a:spcAft>
              <a:defRPr sz="2000">
                <a:solidFill>
                  <a:schemeClr val="tx1"/>
                </a:solidFill>
                <a:latin typeface="Arial" pitchFamily="34" charset="0"/>
              </a:defRPr>
            </a:lvl7pPr>
            <a:lvl8pPr marL="3429000" indent="-228600" defTabSz="958850" eaLnBrk="0" fontAlgn="base" hangingPunct="0">
              <a:spcBef>
                <a:spcPct val="50000"/>
              </a:spcBef>
              <a:spcAft>
                <a:spcPct val="0"/>
              </a:spcAft>
              <a:defRPr sz="2000">
                <a:solidFill>
                  <a:schemeClr val="tx1"/>
                </a:solidFill>
                <a:latin typeface="Arial" pitchFamily="34" charset="0"/>
              </a:defRPr>
            </a:lvl8pPr>
            <a:lvl9pPr marL="3886200" indent="-228600" defTabSz="958850" eaLnBrk="0" fontAlgn="base" hangingPunct="0">
              <a:spcBef>
                <a:spcPct val="50000"/>
              </a:spcBef>
              <a:spcAft>
                <a:spcPct val="0"/>
              </a:spcAft>
              <a:defRPr sz="2000">
                <a:solidFill>
                  <a:schemeClr val="tx1"/>
                </a:solidFill>
                <a:latin typeface="Arial" pitchFamily="34" charset="0"/>
              </a:defRPr>
            </a:lvl9pPr>
          </a:lstStyle>
          <a:p>
            <a:fld id="{747871C4-A94C-47A2-9DCB-37153B48557B}" type="slidenum">
              <a:rPr lang="de-DE" sz="1300" smtClean="0">
                <a:latin typeface="TIMES" charset="0"/>
              </a:rPr>
              <a:pPr/>
              <a:t>9</a:t>
            </a:fld>
            <a:endParaRPr lang="de-DE" sz="1300" smtClean="0">
              <a:latin typeface="TIMES" charset="0"/>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xfrm>
            <a:off x="889000" y="4714875"/>
            <a:ext cx="4891088"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smtClean="0">
              <a:cs typeface="Times New Roman" pitchFamily="18" charset="0"/>
            </a:endParaRPr>
          </a:p>
        </p:txBody>
      </p:sp>
    </p:spTree>
    <p:extLst>
      <p:ext uri="{BB962C8B-B14F-4D97-AF65-F5344CB8AC3E}">
        <p14:creationId xmlns:p14="http://schemas.microsoft.com/office/powerpoint/2010/main" val="40641212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850">
              <a:defRPr sz="2000">
                <a:solidFill>
                  <a:schemeClr val="tx1"/>
                </a:solidFill>
                <a:latin typeface="Arial" pitchFamily="34" charset="0"/>
              </a:defRPr>
            </a:lvl1pPr>
            <a:lvl2pPr marL="742950" indent="-285750" defTabSz="958850">
              <a:defRPr sz="2000">
                <a:solidFill>
                  <a:schemeClr val="tx1"/>
                </a:solidFill>
                <a:latin typeface="Arial" pitchFamily="34" charset="0"/>
              </a:defRPr>
            </a:lvl2pPr>
            <a:lvl3pPr marL="1143000" indent="-228600" defTabSz="958850">
              <a:defRPr sz="2000">
                <a:solidFill>
                  <a:schemeClr val="tx1"/>
                </a:solidFill>
                <a:latin typeface="Arial" pitchFamily="34" charset="0"/>
              </a:defRPr>
            </a:lvl3pPr>
            <a:lvl4pPr marL="1600200" indent="-228600" defTabSz="958850">
              <a:defRPr sz="2000">
                <a:solidFill>
                  <a:schemeClr val="tx1"/>
                </a:solidFill>
                <a:latin typeface="Arial" pitchFamily="34" charset="0"/>
              </a:defRPr>
            </a:lvl4pPr>
            <a:lvl5pPr marL="2057400" indent="-228600" defTabSz="958850">
              <a:defRPr sz="2000">
                <a:solidFill>
                  <a:schemeClr val="tx1"/>
                </a:solidFill>
                <a:latin typeface="Arial" pitchFamily="34" charset="0"/>
              </a:defRPr>
            </a:lvl5pPr>
            <a:lvl6pPr marL="2514600" indent="-228600" defTabSz="958850" eaLnBrk="0" fontAlgn="base" hangingPunct="0">
              <a:spcBef>
                <a:spcPct val="50000"/>
              </a:spcBef>
              <a:spcAft>
                <a:spcPct val="0"/>
              </a:spcAft>
              <a:defRPr sz="2000">
                <a:solidFill>
                  <a:schemeClr val="tx1"/>
                </a:solidFill>
                <a:latin typeface="Arial" pitchFamily="34" charset="0"/>
              </a:defRPr>
            </a:lvl6pPr>
            <a:lvl7pPr marL="2971800" indent="-228600" defTabSz="958850" eaLnBrk="0" fontAlgn="base" hangingPunct="0">
              <a:spcBef>
                <a:spcPct val="50000"/>
              </a:spcBef>
              <a:spcAft>
                <a:spcPct val="0"/>
              </a:spcAft>
              <a:defRPr sz="2000">
                <a:solidFill>
                  <a:schemeClr val="tx1"/>
                </a:solidFill>
                <a:latin typeface="Arial" pitchFamily="34" charset="0"/>
              </a:defRPr>
            </a:lvl7pPr>
            <a:lvl8pPr marL="3429000" indent="-228600" defTabSz="958850" eaLnBrk="0" fontAlgn="base" hangingPunct="0">
              <a:spcBef>
                <a:spcPct val="50000"/>
              </a:spcBef>
              <a:spcAft>
                <a:spcPct val="0"/>
              </a:spcAft>
              <a:defRPr sz="2000">
                <a:solidFill>
                  <a:schemeClr val="tx1"/>
                </a:solidFill>
                <a:latin typeface="Arial" pitchFamily="34" charset="0"/>
              </a:defRPr>
            </a:lvl8pPr>
            <a:lvl9pPr marL="3886200" indent="-228600" defTabSz="958850" eaLnBrk="0" fontAlgn="base" hangingPunct="0">
              <a:spcBef>
                <a:spcPct val="50000"/>
              </a:spcBef>
              <a:spcAft>
                <a:spcPct val="0"/>
              </a:spcAft>
              <a:defRPr sz="2000">
                <a:solidFill>
                  <a:schemeClr val="tx1"/>
                </a:solidFill>
                <a:latin typeface="Arial" pitchFamily="34" charset="0"/>
              </a:defRPr>
            </a:lvl9pPr>
          </a:lstStyle>
          <a:p>
            <a:fld id="{6640798E-2688-4CC7-BF9E-985EE94C9A79}" type="slidenum">
              <a:rPr lang="de-DE" sz="1300" smtClean="0">
                <a:latin typeface="TIMES" charset="0"/>
              </a:rPr>
              <a:pPr/>
              <a:t>10</a:t>
            </a:fld>
            <a:endParaRPr lang="de-DE" sz="1300" smtClean="0">
              <a:latin typeface="TIMES" charset="0"/>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xfrm>
            <a:off x="889000" y="4714875"/>
            <a:ext cx="4891088"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Die erste Beobachtung bedeutet, daß bei stärkerer Belegung auch höherer Verkehr und damit rückgekoppelt stärkere Belegung auftritt.</a:t>
            </a:r>
          </a:p>
          <a:p>
            <a:r>
              <a:rPr lang="en-US" smtClean="0"/>
              <a:t>Die zweite Belegung motiviert die Wahl einer kürzeren Strecke, wobei dies nur im diskreten Fall auftritt: bei kontin. Verkehrsraten ist die Belegung auf beiden Wegen gleich!</a:t>
            </a:r>
          </a:p>
          <a:p>
            <a:r>
              <a:rPr lang="en-US" smtClean="0"/>
              <a:t>Die genaue Formel beschreibt die Wahrscheinlichkeit PU, mit der die m-te Ameise den oberen Weg wählt. </a:t>
            </a:r>
          </a:p>
          <a:p>
            <a:r>
              <a:rPr lang="en-US" smtClean="0"/>
              <a:t>Dabei sind U</a:t>
            </a:r>
            <a:r>
              <a:rPr lang="en-US" baseline="-25000" smtClean="0"/>
              <a:t>m</a:t>
            </a:r>
            <a:r>
              <a:rPr lang="en-US" smtClean="0"/>
              <a:t> = bisherige Anzahl der Ameisen, die “oben” wählten</a:t>
            </a:r>
          </a:p>
          <a:p>
            <a:r>
              <a:rPr lang="en-US" smtClean="0"/>
              <a:t>L</a:t>
            </a:r>
            <a:r>
              <a:rPr lang="en-US" baseline="-25000" smtClean="0"/>
              <a:t>m</a:t>
            </a:r>
            <a:r>
              <a:rPr lang="en-US" smtClean="0"/>
              <a:t> = bisherige Anzahl der Ameisen, die “unten” wählten</a:t>
            </a:r>
          </a:p>
        </p:txBody>
      </p:sp>
    </p:spTree>
    <p:extLst>
      <p:ext uri="{BB962C8B-B14F-4D97-AF65-F5344CB8AC3E}">
        <p14:creationId xmlns:p14="http://schemas.microsoft.com/office/powerpoint/2010/main" val="31466849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850">
              <a:defRPr sz="2000">
                <a:solidFill>
                  <a:schemeClr val="tx1"/>
                </a:solidFill>
                <a:latin typeface="Arial" pitchFamily="34" charset="0"/>
              </a:defRPr>
            </a:lvl1pPr>
            <a:lvl2pPr marL="742950" indent="-285750" defTabSz="958850">
              <a:defRPr sz="2000">
                <a:solidFill>
                  <a:schemeClr val="tx1"/>
                </a:solidFill>
                <a:latin typeface="Arial" pitchFamily="34" charset="0"/>
              </a:defRPr>
            </a:lvl2pPr>
            <a:lvl3pPr marL="1143000" indent="-228600" defTabSz="958850">
              <a:defRPr sz="2000">
                <a:solidFill>
                  <a:schemeClr val="tx1"/>
                </a:solidFill>
                <a:latin typeface="Arial" pitchFamily="34" charset="0"/>
              </a:defRPr>
            </a:lvl3pPr>
            <a:lvl4pPr marL="1600200" indent="-228600" defTabSz="958850">
              <a:defRPr sz="2000">
                <a:solidFill>
                  <a:schemeClr val="tx1"/>
                </a:solidFill>
                <a:latin typeface="Arial" pitchFamily="34" charset="0"/>
              </a:defRPr>
            </a:lvl4pPr>
            <a:lvl5pPr marL="2057400" indent="-228600" defTabSz="958850">
              <a:defRPr sz="2000">
                <a:solidFill>
                  <a:schemeClr val="tx1"/>
                </a:solidFill>
                <a:latin typeface="Arial" pitchFamily="34" charset="0"/>
              </a:defRPr>
            </a:lvl5pPr>
            <a:lvl6pPr marL="2514600" indent="-228600" defTabSz="958850" eaLnBrk="0" fontAlgn="base" hangingPunct="0">
              <a:spcBef>
                <a:spcPct val="50000"/>
              </a:spcBef>
              <a:spcAft>
                <a:spcPct val="0"/>
              </a:spcAft>
              <a:defRPr sz="2000">
                <a:solidFill>
                  <a:schemeClr val="tx1"/>
                </a:solidFill>
                <a:latin typeface="Arial" pitchFamily="34" charset="0"/>
              </a:defRPr>
            </a:lvl6pPr>
            <a:lvl7pPr marL="2971800" indent="-228600" defTabSz="958850" eaLnBrk="0" fontAlgn="base" hangingPunct="0">
              <a:spcBef>
                <a:spcPct val="50000"/>
              </a:spcBef>
              <a:spcAft>
                <a:spcPct val="0"/>
              </a:spcAft>
              <a:defRPr sz="2000">
                <a:solidFill>
                  <a:schemeClr val="tx1"/>
                </a:solidFill>
                <a:latin typeface="Arial" pitchFamily="34" charset="0"/>
              </a:defRPr>
            </a:lvl7pPr>
            <a:lvl8pPr marL="3429000" indent="-228600" defTabSz="958850" eaLnBrk="0" fontAlgn="base" hangingPunct="0">
              <a:spcBef>
                <a:spcPct val="50000"/>
              </a:spcBef>
              <a:spcAft>
                <a:spcPct val="0"/>
              </a:spcAft>
              <a:defRPr sz="2000">
                <a:solidFill>
                  <a:schemeClr val="tx1"/>
                </a:solidFill>
                <a:latin typeface="Arial" pitchFamily="34" charset="0"/>
              </a:defRPr>
            </a:lvl8pPr>
            <a:lvl9pPr marL="3886200" indent="-228600" defTabSz="958850" eaLnBrk="0" fontAlgn="base" hangingPunct="0">
              <a:spcBef>
                <a:spcPct val="50000"/>
              </a:spcBef>
              <a:spcAft>
                <a:spcPct val="0"/>
              </a:spcAft>
              <a:defRPr sz="2000">
                <a:solidFill>
                  <a:schemeClr val="tx1"/>
                </a:solidFill>
                <a:latin typeface="Arial" pitchFamily="34" charset="0"/>
              </a:defRPr>
            </a:lvl9pPr>
          </a:lstStyle>
          <a:p>
            <a:fld id="{5D988ED0-9453-4502-BA34-39F529D17667}" type="slidenum">
              <a:rPr lang="de-DE" sz="1300" smtClean="0">
                <a:latin typeface="TIMES" charset="0"/>
              </a:rPr>
              <a:pPr/>
              <a:t>11</a:t>
            </a:fld>
            <a:endParaRPr lang="de-DE" sz="1300" smtClean="0">
              <a:latin typeface="TIMES" charset="0"/>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xfrm>
            <a:off x="889000" y="4714875"/>
            <a:ext cx="4891088"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smtClean="0">
                <a:cs typeface="Times New Roman" pitchFamily="18" charset="0"/>
              </a:rPr>
              <a:t>Der Unterschied zwischen dem natürlichen und dem künstlichen System besteht in der Charakterisierung eines optimalen Weges. </a:t>
            </a:r>
          </a:p>
          <a:p>
            <a:r>
              <a:rPr lang="de-DE" smtClean="0">
                <a:cs typeface="Times New Roman" pitchFamily="18" charset="0"/>
              </a:rPr>
              <a:t>In der Informatik ist dies meist der kürzere Weg (in Netzwerken bzw. Graphen =&gt; finde kürzesten Weg, kürzeste Rundreise, kürzeste Telekommunikationsleitungen).</a:t>
            </a:r>
          </a:p>
        </p:txBody>
      </p:sp>
    </p:spTree>
    <p:extLst>
      <p:ext uri="{BB962C8B-B14F-4D97-AF65-F5344CB8AC3E}">
        <p14:creationId xmlns:p14="http://schemas.microsoft.com/office/powerpoint/2010/main" val="26974874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vmlDrawing" Target="../drawings/vmlDrawing2.v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graphicFrame>
        <p:nvGraphicFramePr>
          <p:cNvPr id="4" name="Object 8"/>
          <p:cNvGraphicFramePr>
            <a:graphicFrameLocks noChangeAspect="1"/>
          </p:cNvGraphicFramePr>
          <p:nvPr/>
        </p:nvGraphicFramePr>
        <p:xfrm>
          <a:off x="4763" y="4763"/>
          <a:ext cx="9134475" cy="6848475"/>
        </p:xfrm>
        <a:graphic>
          <a:graphicData uri="http://schemas.openxmlformats.org/presentationml/2006/ole">
            <mc:AlternateContent xmlns:mc="http://schemas.openxmlformats.org/markup-compatibility/2006">
              <mc:Choice xmlns:v="urn:schemas-microsoft-com:vml" Requires="v">
                <p:oleObj spid="_x0000_s71696" name="Image" r:id="rId3" imgW="12177778" imgH="9130159" progId="PhotoshopElements.Image.2">
                  <p:embed/>
                </p:oleObj>
              </mc:Choice>
              <mc:Fallback>
                <p:oleObj name="Image" r:id="rId3" imgW="12177778" imgH="9130159" progId="PhotoshopElements.Image.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3" y="4763"/>
                        <a:ext cx="9134475" cy="684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098" name="Rectangle 2"/>
          <p:cNvSpPr>
            <a:spLocks noGrp="1" noChangeArrowheads="1"/>
          </p:cNvSpPr>
          <p:nvPr>
            <p:ph type="ctrTitle"/>
          </p:nvPr>
        </p:nvSpPr>
        <p:spPr>
          <a:xfrm>
            <a:off x="685800" y="1828800"/>
            <a:ext cx="7772400" cy="1600200"/>
          </a:xfrm>
        </p:spPr>
        <p:txBody>
          <a:bodyPr wrap="square" lIns="91440" anchor="ctr"/>
          <a:lstStyle>
            <a:lvl1pPr algn="ctr">
              <a:defRPr sz="4000"/>
            </a:lvl1pPr>
          </a:lstStyle>
          <a:p>
            <a:endParaRPr lang="de-DE"/>
          </a:p>
        </p:txBody>
      </p:sp>
      <p:sp>
        <p:nvSpPr>
          <p:cNvPr id="4099" name="Rectangle 3"/>
          <p:cNvSpPr>
            <a:spLocks noGrp="1" noChangeArrowheads="1"/>
          </p:cNvSpPr>
          <p:nvPr>
            <p:ph type="subTitle" idx="1"/>
          </p:nvPr>
        </p:nvSpPr>
        <p:spPr>
          <a:xfrm>
            <a:off x="1143000" y="3886200"/>
            <a:ext cx="6781800" cy="1981200"/>
          </a:xfrm>
        </p:spPr>
        <p:txBody>
          <a:bodyPr/>
          <a:lstStyle>
            <a:lvl1pPr algn="ctr">
              <a:lnSpc>
                <a:spcPct val="110000"/>
              </a:lnSpc>
              <a:defRPr sz="2800"/>
            </a:lvl1pPr>
          </a:lstStyle>
          <a:p>
            <a:endParaRPr lang="de-DE"/>
          </a:p>
        </p:txBody>
      </p:sp>
      <p:sp>
        <p:nvSpPr>
          <p:cNvPr id="5" name="Rectangle 4"/>
          <p:cNvSpPr>
            <a:spLocks noGrp="1" noChangeArrowheads="1"/>
          </p:cNvSpPr>
          <p:nvPr>
            <p:ph type="dt" sz="half" idx="10"/>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spcBef>
                <a:spcPct val="0"/>
              </a:spcBef>
              <a:defRPr sz="1400">
                <a:latin typeface="TIMES" charset="0"/>
              </a:defRPr>
            </a:lvl1pPr>
          </a:lstStyle>
          <a:p>
            <a:pPr>
              <a:defRPr/>
            </a:pPr>
            <a:endParaRPr lang="de-DE"/>
          </a:p>
        </p:txBody>
      </p:sp>
      <p:sp>
        <p:nvSpPr>
          <p:cNvPr id="6" name="Rectangle 5"/>
          <p:cNvSpPr>
            <a:spLocks noGrp="1" noChangeArrowheads="1"/>
          </p:cNvSpPr>
          <p:nvPr>
            <p:ph type="ftr" sz="quarter" idx="11"/>
          </p:nvPr>
        </p:nvSpPr>
        <p:spPr>
          <a:xfrm>
            <a:off x="3124200" y="6248400"/>
            <a:ext cx="2895600" cy="457200"/>
          </a:xfrm>
        </p:spPr>
        <p:txBody>
          <a:bodyPr/>
          <a:lstStyle>
            <a:lvl1pPr algn="ctr">
              <a:defRPr sz="1400">
                <a:latin typeface="TIMES" charset="0"/>
              </a:defRPr>
            </a:lvl1pPr>
          </a:lstStyle>
          <a:p>
            <a:pPr>
              <a:defRPr/>
            </a:pPr>
            <a:r>
              <a:rPr lang="de-DE"/>
              <a:t>Rüdiger Brause: Adaptive Systeme, Institut für Informatik</a:t>
            </a:r>
          </a:p>
        </p:txBody>
      </p:sp>
      <p:sp>
        <p:nvSpPr>
          <p:cNvPr id="7" name="Rectangle 6"/>
          <p:cNvSpPr>
            <a:spLocks noGrp="1" noChangeArrowheads="1"/>
          </p:cNvSpPr>
          <p:nvPr>
            <p:ph type="sldNum" sz="quarter" idx="12"/>
          </p:nvPr>
        </p:nvSpPr>
        <p:spPr>
          <a:xfrm>
            <a:off x="6553200" y="6248400"/>
            <a:ext cx="2286000" cy="457200"/>
          </a:xfrm>
        </p:spPr>
        <p:txBody>
          <a:bodyPr/>
          <a:lstStyle>
            <a:lvl1pPr algn="r">
              <a:defRPr sz="1400">
                <a:latin typeface="TIMES" charset="0"/>
              </a:defRPr>
            </a:lvl1pPr>
          </a:lstStyle>
          <a:p>
            <a:pPr>
              <a:defRPr/>
            </a:pPr>
            <a:fld id="{0236523C-08C7-40A1-8259-3F80A4E13E8C}" type="slidenum">
              <a:rPr lang="de-DE"/>
              <a:pPr>
                <a:defRPr/>
              </a:pPr>
              <a:t>‹Nr.›</a:t>
            </a:fld>
            <a:endParaRPr lang="de-DE"/>
          </a:p>
        </p:txBody>
      </p:sp>
    </p:spTree>
    <p:extLst>
      <p:ext uri="{BB962C8B-B14F-4D97-AF65-F5344CB8AC3E}">
        <p14:creationId xmlns:p14="http://schemas.microsoft.com/office/powerpoint/2010/main" val="24010313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5"/>
          <p:cNvSpPr>
            <a:spLocks noGrp="1" noChangeArrowheads="1"/>
          </p:cNvSpPr>
          <p:nvPr>
            <p:ph type="ftr" sz="quarter" idx="10"/>
          </p:nvPr>
        </p:nvSpPr>
        <p:spPr>
          <a:ln/>
        </p:spPr>
        <p:txBody>
          <a:bodyPr/>
          <a:lstStyle>
            <a:lvl1pPr>
              <a:defRPr/>
            </a:lvl1pPr>
          </a:lstStyle>
          <a:p>
            <a:pPr>
              <a:defRPr/>
            </a:pPr>
            <a:r>
              <a:rPr lang="de-DE"/>
              <a:t>Rüdiger Brause: Adaptive Systeme, Institut für Informatik</a:t>
            </a:r>
          </a:p>
        </p:txBody>
      </p:sp>
      <p:sp>
        <p:nvSpPr>
          <p:cNvPr id="5" name="Rectangle 6"/>
          <p:cNvSpPr>
            <a:spLocks noGrp="1" noChangeArrowheads="1"/>
          </p:cNvSpPr>
          <p:nvPr>
            <p:ph type="sldNum" sz="quarter" idx="11"/>
          </p:nvPr>
        </p:nvSpPr>
        <p:spPr>
          <a:ln/>
        </p:spPr>
        <p:txBody>
          <a:bodyPr/>
          <a:lstStyle>
            <a:lvl1pPr>
              <a:defRPr/>
            </a:lvl1pPr>
          </a:lstStyle>
          <a:p>
            <a:pPr>
              <a:defRPr/>
            </a:pPr>
            <a:r>
              <a:rPr lang="de-DE"/>
              <a:t>- </a:t>
            </a:r>
            <a:fld id="{F136DE0E-278B-4017-A9F4-975781D0715E}" type="slidenum">
              <a:rPr lang="de-DE"/>
              <a:pPr>
                <a:defRPr/>
              </a:pPr>
              <a:t>‹Nr.›</a:t>
            </a:fld>
            <a:r>
              <a:rPr lang="de-DE"/>
              <a:t> -</a:t>
            </a:r>
          </a:p>
        </p:txBody>
      </p:sp>
    </p:spTree>
    <p:extLst>
      <p:ext uri="{BB962C8B-B14F-4D97-AF65-F5344CB8AC3E}">
        <p14:creationId xmlns:p14="http://schemas.microsoft.com/office/powerpoint/2010/main" val="33169941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7011988" y="404813"/>
            <a:ext cx="2132012" cy="604837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611188" y="404813"/>
            <a:ext cx="6248400" cy="6048375"/>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5"/>
          <p:cNvSpPr>
            <a:spLocks noGrp="1" noChangeArrowheads="1"/>
          </p:cNvSpPr>
          <p:nvPr>
            <p:ph type="ftr" sz="quarter" idx="10"/>
          </p:nvPr>
        </p:nvSpPr>
        <p:spPr>
          <a:ln/>
        </p:spPr>
        <p:txBody>
          <a:bodyPr/>
          <a:lstStyle>
            <a:lvl1pPr>
              <a:defRPr/>
            </a:lvl1pPr>
          </a:lstStyle>
          <a:p>
            <a:pPr>
              <a:defRPr/>
            </a:pPr>
            <a:r>
              <a:rPr lang="de-DE"/>
              <a:t>Rüdiger Brause: Adaptive Systeme, Institut für Informatik</a:t>
            </a:r>
          </a:p>
        </p:txBody>
      </p:sp>
      <p:sp>
        <p:nvSpPr>
          <p:cNvPr id="5" name="Rectangle 6"/>
          <p:cNvSpPr>
            <a:spLocks noGrp="1" noChangeArrowheads="1"/>
          </p:cNvSpPr>
          <p:nvPr>
            <p:ph type="sldNum" sz="quarter" idx="11"/>
          </p:nvPr>
        </p:nvSpPr>
        <p:spPr>
          <a:ln/>
        </p:spPr>
        <p:txBody>
          <a:bodyPr/>
          <a:lstStyle>
            <a:lvl1pPr>
              <a:defRPr/>
            </a:lvl1pPr>
          </a:lstStyle>
          <a:p>
            <a:pPr>
              <a:defRPr/>
            </a:pPr>
            <a:r>
              <a:rPr lang="de-DE"/>
              <a:t>- </a:t>
            </a:r>
            <a:fld id="{DA7B3A36-3A4E-4A6D-8504-B0DCA58C90A3}" type="slidenum">
              <a:rPr lang="de-DE"/>
              <a:pPr>
                <a:defRPr/>
              </a:pPr>
              <a:t>‹Nr.›</a:t>
            </a:fld>
            <a:r>
              <a:rPr lang="de-DE"/>
              <a:t> -</a:t>
            </a:r>
          </a:p>
        </p:txBody>
      </p:sp>
    </p:spTree>
    <p:extLst>
      <p:ext uri="{BB962C8B-B14F-4D97-AF65-F5344CB8AC3E}">
        <p14:creationId xmlns:p14="http://schemas.microsoft.com/office/powerpoint/2010/main" val="2825302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5"/>
          <p:cNvSpPr>
            <a:spLocks noGrp="1" noChangeArrowheads="1"/>
          </p:cNvSpPr>
          <p:nvPr>
            <p:ph type="ftr" sz="quarter" idx="10"/>
          </p:nvPr>
        </p:nvSpPr>
        <p:spPr>
          <a:ln/>
        </p:spPr>
        <p:txBody>
          <a:bodyPr/>
          <a:lstStyle>
            <a:lvl1pPr>
              <a:defRPr/>
            </a:lvl1pPr>
          </a:lstStyle>
          <a:p>
            <a:pPr>
              <a:defRPr/>
            </a:pPr>
            <a:r>
              <a:rPr lang="de-DE"/>
              <a:t>Rüdiger Brause: Adaptive Systeme, Institut für Informatik</a:t>
            </a:r>
          </a:p>
        </p:txBody>
      </p:sp>
      <p:sp>
        <p:nvSpPr>
          <p:cNvPr id="5" name="Rectangle 6"/>
          <p:cNvSpPr>
            <a:spLocks noGrp="1" noChangeArrowheads="1"/>
          </p:cNvSpPr>
          <p:nvPr>
            <p:ph type="sldNum" sz="quarter" idx="11"/>
          </p:nvPr>
        </p:nvSpPr>
        <p:spPr>
          <a:ln/>
        </p:spPr>
        <p:txBody>
          <a:bodyPr/>
          <a:lstStyle>
            <a:lvl1pPr>
              <a:defRPr/>
            </a:lvl1pPr>
          </a:lstStyle>
          <a:p>
            <a:pPr>
              <a:defRPr/>
            </a:pPr>
            <a:r>
              <a:rPr lang="de-DE"/>
              <a:t>- </a:t>
            </a:r>
            <a:fld id="{D44BD63F-6CF6-4C31-B944-78E5CEDC43A2}" type="slidenum">
              <a:rPr lang="de-DE"/>
              <a:pPr>
                <a:defRPr/>
              </a:pPr>
              <a:t>‹Nr.›</a:t>
            </a:fld>
            <a:r>
              <a:rPr lang="de-DE"/>
              <a:t> -</a:t>
            </a:r>
          </a:p>
        </p:txBody>
      </p:sp>
    </p:spTree>
    <p:extLst>
      <p:ext uri="{BB962C8B-B14F-4D97-AF65-F5344CB8AC3E}">
        <p14:creationId xmlns:p14="http://schemas.microsoft.com/office/powerpoint/2010/main" val="22173975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4" name="Rectangle 5"/>
          <p:cNvSpPr>
            <a:spLocks noGrp="1" noChangeArrowheads="1"/>
          </p:cNvSpPr>
          <p:nvPr>
            <p:ph type="ftr" sz="quarter" idx="10"/>
          </p:nvPr>
        </p:nvSpPr>
        <p:spPr>
          <a:ln/>
        </p:spPr>
        <p:txBody>
          <a:bodyPr/>
          <a:lstStyle>
            <a:lvl1pPr>
              <a:defRPr/>
            </a:lvl1pPr>
          </a:lstStyle>
          <a:p>
            <a:pPr>
              <a:defRPr/>
            </a:pPr>
            <a:r>
              <a:rPr lang="de-DE"/>
              <a:t>Rüdiger Brause: Adaptive Systeme, Institut für Informatik</a:t>
            </a:r>
          </a:p>
        </p:txBody>
      </p:sp>
      <p:sp>
        <p:nvSpPr>
          <p:cNvPr id="5" name="Rectangle 6"/>
          <p:cNvSpPr>
            <a:spLocks noGrp="1" noChangeArrowheads="1"/>
          </p:cNvSpPr>
          <p:nvPr>
            <p:ph type="sldNum" sz="quarter" idx="11"/>
          </p:nvPr>
        </p:nvSpPr>
        <p:spPr>
          <a:ln/>
        </p:spPr>
        <p:txBody>
          <a:bodyPr/>
          <a:lstStyle>
            <a:lvl1pPr>
              <a:defRPr/>
            </a:lvl1pPr>
          </a:lstStyle>
          <a:p>
            <a:pPr>
              <a:defRPr/>
            </a:pPr>
            <a:r>
              <a:rPr lang="de-DE"/>
              <a:t>- </a:t>
            </a:r>
            <a:fld id="{94A970CA-6AB3-408B-A1E5-BDC0CEF2DD29}" type="slidenum">
              <a:rPr lang="de-DE"/>
              <a:pPr>
                <a:defRPr/>
              </a:pPr>
              <a:t>‹Nr.›</a:t>
            </a:fld>
            <a:r>
              <a:rPr lang="de-DE"/>
              <a:t> -</a:t>
            </a:r>
          </a:p>
        </p:txBody>
      </p:sp>
    </p:spTree>
    <p:extLst>
      <p:ext uri="{BB962C8B-B14F-4D97-AF65-F5344CB8AC3E}">
        <p14:creationId xmlns:p14="http://schemas.microsoft.com/office/powerpoint/2010/main" val="8414639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611188" y="1268413"/>
            <a:ext cx="4189412" cy="5184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953000" y="1268413"/>
            <a:ext cx="4191000" cy="5184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5"/>
          <p:cNvSpPr>
            <a:spLocks noGrp="1" noChangeArrowheads="1"/>
          </p:cNvSpPr>
          <p:nvPr>
            <p:ph type="ftr" sz="quarter" idx="10"/>
          </p:nvPr>
        </p:nvSpPr>
        <p:spPr>
          <a:ln/>
        </p:spPr>
        <p:txBody>
          <a:bodyPr/>
          <a:lstStyle>
            <a:lvl1pPr>
              <a:defRPr/>
            </a:lvl1pPr>
          </a:lstStyle>
          <a:p>
            <a:pPr>
              <a:defRPr/>
            </a:pPr>
            <a:r>
              <a:rPr lang="de-DE"/>
              <a:t>Rüdiger Brause: Adaptive Systeme, Institut für Informatik</a:t>
            </a:r>
          </a:p>
        </p:txBody>
      </p:sp>
      <p:sp>
        <p:nvSpPr>
          <p:cNvPr id="6" name="Rectangle 6"/>
          <p:cNvSpPr>
            <a:spLocks noGrp="1" noChangeArrowheads="1"/>
          </p:cNvSpPr>
          <p:nvPr>
            <p:ph type="sldNum" sz="quarter" idx="11"/>
          </p:nvPr>
        </p:nvSpPr>
        <p:spPr>
          <a:ln/>
        </p:spPr>
        <p:txBody>
          <a:bodyPr/>
          <a:lstStyle>
            <a:lvl1pPr>
              <a:defRPr/>
            </a:lvl1pPr>
          </a:lstStyle>
          <a:p>
            <a:pPr>
              <a:defRPr/>
            </a:pPr>
            <a:r>
              <a:rPr lang="de-DE"/>
              <a:t>- </a:t>
            </a:r>
            <a:fld id="{6198407F-FF8D-4AEF-BC8E-33BBD2C94085}" type="slidenum">
              <a:rPr lang="de-DE"/>
              <a:pPr>
                <a:defRPr/>
              </a:pPr>
              <a:t>‹Nr.›</a:t>
            </a:fld>
            <a:r>
              <a:rPr lang="de-DE"/>
              <a:t> -</a:t>
            </a:r>
          </a:p>
        </p:txBody>
      </p:sp>
    </p:spTree>
    <p:extLst>
      <p:ext uri="{BB962C8B-B14F-4D97-AF65-F5344CB8AC3E}">
        <p14:creationId xmlns:p14="http://schemas.microsoft.com/office/powerpoint/2010/main" val="3781605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Rectangle 5"/>
          <p:cNvSpPr>
            <a:spLocks noGrp="1" noChangeArrowheads="1"/>
          </p:cNvSpPr>
          <p:nvPr>
            <p:ph type="ftr" sz="quarter" idx="10"/>
          </p:nvPr>
        </p:nvSpPr>
        <p:spPr>
          <a:ln/>
        </p:spPr>
        <p:txBody>
          <a:bodyPr/>
          <a:lstStyle>
            <a:lvl1pPr>
              <a:defRPr/>
            </a:lvl1pPr>
          </a:lstStyle>
          <a:p>
            <a:pPr>
              <a:defRPr/>
            </a:pPr>
            <a:r>
              <a:rPr lang="de-DE"/>
              <a:t>Rüdiger Brause: Adaptive Systeme, Institut für Informatik</a:t>
            </a:r>
          </a:p>
        </p:txBody>
      </p:sp>
      <p:sp>
        <p:nvSpPr>
          <p:cNvPr id="8" name="Rectangle 6"/>
          <p:cNvSpPr>
            <a:spLocks noGrp="1" noChangeArrowheads="1"/>
          </p:cNvSpPr>
          <p:nvPr>
            <p:ph type="sldNum" sz="quarter" idx="11"/>
          </p:nvPr>
        </p:nvSpPr>
        <p:spPr>
          <a:ln/>
        </p:spPr>
        <p:txBody>
          <a:bodyPr/>
          <a:lstStyle>
            <a:lvl1pPr>
              <a:defRPr/>
            </a:lvl1pPr>
          </a:lstStyle>
          <a:p>
            <a:pPr>
              <a:defRPr/>
            </a:pPr>
            <a:r>
              <a:rPr lang="de-DE"/>
              <a:t>- </a:t>
            </a:r>
            <a:fld id="{C42DBBF0-E96C-4F07-8ED0-9A50C88A3828}" type="slidenum">
              <a:rPr lang="de-DE"/>
              <a:pPr>
                <a:defRPr/>
              </a:pPr>
              <a:t>‹Nr.›</a:t>
            </a:fld>
            <a:r>
              <a:rPr lang="de-DE"/>
              <a:t> -</a:t>
            </a:r>
          </a:p>
        </p:txBody>
      </p:sp>
    </p:spTree>
    <p:extLst>
      <p:ext uri="{BB962C8B-B14F-4D97-AF65-F5344CB8AC3E}">
        <p14:creationId xmlns:p14="http://schemas.microsoft.com/office/powerpoint/2010/main" val="9992149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5"/>
          <p:cNvSpPr>
            <a:spLocks noGrp="1" noChangeArrowheads="1"/>
          </p:cNvSpPr>
          <p:nvPr>
            <p:ph type="ftr" sz="quarter" idx="10"/>
          </p:nvPr>
        </p:nvSpPr>
        <p:spPr>
          <a:ln/>
        </p:spPr>
        <p:txBody>
          <a:bodyPr/>
          <a:lstStyle>
            <a:lvl1pPr>
              <a:defRPr/>
            </a:lvl1pPr>
          </a:lstStyle>
          <a:p>
            <a:pPr>
              <a:defRPr/>
            </a:pPr>
            <a:r>
              <a:rPr lang="de-DE"/>
              <a:t>Rüdiger Brause: Adaptive Systeme, Institut für Informatik</a:t>
            </a:r>
          </a:p>
        </p:txBody>
      </p:sp>
      <p:sp>
        <p:nvSpPr>
          <p:cNvPr id="4" name="Rectangle 6"/>
          <p:cNvSpPr>
            <a:spLocks noGrp="1" noChangeArrowheads="1"/>
          </p:cNvSpPr>
          <p:nvPr>
            <p:ph type="sldNum" sz="quarter" idx="11"/>
          </p:nvPr>
        </p:nvSpPr>
        <p:spPr>
          <a:ln/>
        </p:spPr>
        <p:txBody>
          <a:bodyPr/>
          <a:lstStyle>
            <a:lvl1pPr>
              <a:defRPr/>
            </a:lvl1pPr>
          </a:lstStyle>
          <a:p>
            <a:pPr>
              <a:defRPr/>
            </a:pPr>
            <a:r>
              <a:rPr lang="de-DE"/>
              <a:t>- </a:t>
            </a:r>
            <a:fld id="{D736F723-FF26-404B-A9F5-4127C06FAC67}" type="slidenum">
              <a:rPr lang="de-DE"/>
              <a:pPr>
                <a:defRPr/>
              </a:pPr>
              <a:t>‹Nr.›</a:t>
            </a:fld>
            <a:r>
              <a:rPr lang="de-DE"/>
              <a:t> -</a:t>
            </a:r>
          </a:p>
        </p:txBody>
      </p:sp>
    </p:spTree>
    <p:extLst>
      <p:ext uri="{BB962C8B-B14F-4D97-AF65-F5344CB8AC3E}">
        <p14:creationId xmlns:p14="http://schemas.microsoft.com/office/powerpoint/2010/main" val="16298958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r>
              <a:rPr lang="de-DE"/>
              <a:t>Rüdiger Brause: Adaptive Systeme, Institut für Informatik</a:t>
            </a:r>
          </a:p>
        </p:txBody>
      </p:sp>
      <p:sp>
        <p:nvSpPr>
          <p:cNvPr id="3" name="Rectangle 6"/>
          <p:cNvSpPr>
            <a:spLocks noGrp="1" noChangeArrowheads="1"/>
          </p:cNvSpPr>
          <p:nvPr>
            <p:ph type="sldNum" sz="quarter" idx="11"/>
          </p:nvPr>
        </p:nvSpPr>
        <p:spPr>
          <a:ln/>
        </p:spPr>
        <p:txBody>
          <a:bodyPr/>
          <a:lstStyle>
            <a:lvl1pPr>
              <a:defRPr/>
            </a:lvl1pPr>
          </a:lstStyle>
          <a:p>
            <a:pPr>
              <a:defRPr/>
            </a:pPr>
            <a:r>
              <a:rPr lang="de-DE"/>
              <a:t>- </a:t>
            </a:r>
            <a:fld id="{AD64A77D-E11E-49FE-B320-EE63D4983B36}" type="slidenum">
              <a:rPr lang="de-DE"/>
              <a:pPr>
                <a:defRPr/>
              </a:pPr>
              <a:t>‹Nr.›</a:t>
            </a:fld>
            <a:r>
              <a:rPr lang="de-DE"/>
              <a:t> -</a:t>
            </a:r>
          </a:p>
        </p:txBody>
      </p:sp>
    </p:spTree>
    <p:extLst>
      <p:ext uri="{BB962C8B-B14F-4D97-AF65-F5344CB8AC3E}">
        <p14:creationId xmlns:p14="http://schemas.microsoft.com/office/powerpoint/2010/main" val="245416215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5"/>
          <p:cNvSpPr>
            <a:spLocks noGrp="1" noChangeArrowheads="1"/>
          </p:cNvSpPr>
          <p:nvPr>
            <p:ph type="ftr" sz="quarter" idx="10"/>
          </p:nvPr>
        </p:nvSpPr>
        <p:spPr>
          <a:ln/>
        </p:spPr>
        <p:txBody>
          <a:bodyPr/>
          <a:lstStyle>
            <a:lvl1pPr>
              <a:defRPr/>
            </a:lvl1pPr>
          </a:lstStyle>
          <a:p>
            <a:pPr>
              <a:defRPr/>
            </a:pPr>
            <a:r>
              <a:rPr lang="de-DE"/>
              <a:t>Rüdiger Brause: Adaptive Systeme, Institut für Informatik</a:t>
            </a:r>
          </a:p>
        </p:txBody>
      </p:sp>
      <p:sp>
        <p:nvSpPr>
          <p:cNvPr id="6" name="Rectangle 6"/>
          <p:cNvSpPr>
            <a:spLocks noGrp="1" noChangeArrowheads="1"/>
          </p:cNvSpPr>
          <p:nvPr>
            <p:ph type="sldNum" sz="quarter" idx="11"/>
          </p:nvPr>
        </p:nvSpPr>
        <p:spPr>
          <a:ln/>
        </p:spPr>
        <p:txBody>
          <a:bodyPr/>
          <a:lstStyle>
            <a:lvl1pPr>
              <a:defRPr/>
            </a:lvl1pPr>
          </a:lstStyle>
          <a:p>
            <a:pPr>
              <a:defRPr/>
            </a:pPr>
            <a:r>
              <a:rPr lang="de-DE"/>
              <a:t>- </a:t>
            </a:r>
            <a:fld id="{6813E04D-5FF9-4C5A-932E-EF8A638A9C93}" type="slidenum">
              <a:rPr lang="de-DE"/>
              <a:pPr>
                <a:defRPr/>
              </a:pPr>
              <a:t>‹Nr.›</a:t>
            </a:fld>
            <a:r>
              <a:rPr lang="de-DE"/>
              <a:t> -</a:t>
            </a:r>
          </a:p>
        </p:txBody>
      </p:sp>
    </p:spTree>
    <p:extLst>
      <p:ext uri="{BB962C8B-B14F-4D97-AF65-F5344CB8AC3E}">
        <p14:creationId xmlns:p14="http://schemas.microsoft.com/office/powerpoint/2010/main" val="3963837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5"/>
          <p:cNvSpPr>
            <a:spLocks noGrp="1" noChangeArrowheads="1"/>
          </p:cNvSpPr>
          <p:nvPr>
            <p:ph type="ftr" sz="quarter" idx="10"/>
          </p:nvPr>
        </p:nvSpPr>
        <p:spPr>
          <a:ln/>
        </p:spPr>
        <p:txBody>
          <a:bodyPr/>
          <a:lstStyle>
            <a:lvl1pPr>
              <a:defRPr/>
            </a:lvl1pPr>
          </a:lstStyle>
          <a:p>
            <a:pPr>
              <a:defRPr/>
            </a:pPr>
            <a:r>
              <a:rPr lang="de-DE"/>
              <a:t>Rüdiger Brause: Adaptive Systeme, Institut für Informatik</a:t>
            </a:r>
          </a:p>
        </p:txBody>
      </p:sp>
      <p:sp>
        <p:nvSpPr>
          <p:cNvPr id="6" name="Rectangle 6"/>
          <p:cNvSpPr>
            <a:spLocks noGrp="1" noChangeArrowheads="1"/>
          </p:cNvSpPr>
          <p:nvPr>
            <p:ph type="sldNum" sz="quarter" idx="11"/>
          </p:nvPr>
        </p:nvSpPr>
        <p:spPr>
          <a:ln/>
        </p:spPr>
        <p:txBody>
          <a:bodyPr/>
          <a:lstStyle>
            <a:lvl1pPr>
              <a:defRPr/>
            </a:lvl1pPr>
          </a:lstStyle>
          <a:p>
            <a:pPr>
              <a:defRPr/>
            </a:pPr>
            <a:r>
              <a:rPr lang="de-DE"/>
              <a:t>- </a:t>
            </a:r>
            <a:fld id="{6CAD8507-868E-4524-BCF8-E18BBF914090}" type="slidenum">
              <a:rPr lang="de-DE"/>
              <a:pPr>
                <a:defRPr/>
              </a:pPr>
              <a:t>‹Nr.›</a:t>
            </a:fld>
            <a:r>
              <a:rPr lang="de-DE"/>
              <a:t> -</a:t>
            </a:r>
          </a:p>
        </p:txBody>
      </p:sp>
    </p:spTree>
    <p:extLst>
      <p:ext uri="{BB962C8B-B14F-4D97-AF65-F5344CB8AC3E}">
        <p14:creationId xmlns:p14="http://schemas.microsoft.com/office/powerpoint/2010/main" val="27584340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vmlDrawing" Target="../drawings/vmlDrawing1.v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3" name="Rectangle 9"/>
          <p:cNvSpPr>
            <a:spLocks noChangeArrowheads="1"/>
          </p:cNvSpPr>
          <p:nvPr/>
        </p:nvSpPr>
        <p:spPr bwMode="auto">
          <a:xfrm>
            <a:off x="0" y="6597650"/>
            <a:ext cx="9144000" cy="260350"/>
          </a:xfrm>
          <a:prstGeom prst="rect">
            <a:avLst/>
          </a:prstGeom>
          <a:solidFill>
            <a:srgbClr val="FFE499">
              <a:alpha val="50000"/>
            </a:srgbClr>
          </a:solidFill>
          <a:ln w="9525">
            <a:noFill/>
            <a:miter lim="800000"/>
            <a:headEnd/>
            <a:tailEnd/>
          </a:ln>
          <a:effectLst/>
        </p:spPr>
        <p:txBody>
          <a:bodyPr wrap="none" anchor="ctr"/>
          <a:lstStyle/>
          <a:p>
            <a:pPr algn="ctr">
              <a:spcBef>
                <a:spcPct val="0"/>
              </a:spcBef>
              <a:defRPr/>
            </a:pPr>
            <a:endParaRPr lang="de-DE" sz="2800">
              <a:latin typeface="Arial Black" pitchFamily="34" charset="0"/>
            </a:endParaRPr>
          </a:p>
        </p:txBody>
      </p:sp>
      <p:sp>
        <p:nvSpPr>
          <p:cNvPr id="1029" name="Rectangle 2"/>
          <p:cNvSpPr>
            <a:spLocks noGrp="1" noChangeArrowheads="1"/>
          </p:cNvSpPr>
          <p:nvPr>
            <p:ph type="title"/>
          </p:nvPr>
        </p:nvSpPr>
        <p:spPr bwMode="auto">
          <a:xfrm>
            <a:off x="611188" y="404813"/>
            <a:ext cx="662463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45720" rIns="91440" bIns="45720" numCol="1" anchor="t" anchorCtr="0" compatLnSpc="1">
            <a:prstTxWarp prst="textNoShape">
              <a:avLst/>
            </a:prstTxWarp>
          </a:bodyPr>
          <a:lstStyle/>
          <a:p>
            <a:pPr lvl="0"/>
            <a:r>
              <a:rPr lang="de-DE" dirty="0" smtClean="0"/>
              <a:t>Mastertitelformat bearbeiten</a:t>
            </a:r>
          </a:p>
        </p:txBody>
      </p:sp>
      <p:sp>
        <p:nvSpPr>
          <p:cNvPr id="2" name="Rectangle 5"/>
          <p:cNvSpPr>
            <a:spLocks noGrp="1" noChangeArrowheads="1"/>
          </p:cNvSpPr>
          <p:nvPr>
            <p:ph type="ftr" sz="quarter" idx="3"/>
          </p:nvPr>
        </p:nvSpPr>
        <p:spPr bwMode="auto">
          <a:xfrm>
            <a:off x="762000" y="6629400"/>
            <a:ext cx="4953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000">
                <a:latin typeface="Tahoma" pitchFamily="34" charset="0"/>
              </a:defRPr>
            </a:lvl1pPr>
          </a:lstStyle>
          <a:p>
            <a:pPr>
              <a:defRPr/>
            </a:pPr>
            <a:r>
              <a:rPr lang="de-DE"/>
              <a:t>Rüdiger Brause: Adaptive Systeme, Institut für Informatik</a:t>
            </a:r>
          </a:p>
        </p:txBody>
      </p:sp>
      <p:sp>
        <p:nvSpPr>
          <p:cNvPr id="1030" name="Rectangle 6"/>
          <p:cNvSpPr>
            <a:spLocks noGrp="1" noChangeArrowheads="1"/>
          </p:cNvSpPr>
          <p:nvPr>
            <p:ph type="sldNum" sz="quarter" idx="4"/>
          </p:nvPr>
        </p:nvSpPr>
        <p:spPr bwMode="auto">
          <a:xfrm>
            <a:off x="8001000" y="6623050"/>
            <a:ext cx="685800" cy="234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000"/>
            </a:lvl1pPr>
          </a:lstStyle>
          <a:p>
            <a:pPr>
              <a:defRPr/>
            </a:pPr>
            <a:r>
              <a:rPr lang="de-DE"/>
              <a:t>- </a:t>
            </a:r>
            <a:fld id="{B3FBBE51-9DF4-4D61-95A9-62C0B0DB3D20}" type="slidenum">
              <a:rPr lang="de-DE"/>
              <a:pPr>
                <a:defRPr/>
              </a:pPr>
              <a:t>‹Nr.›</a:t>
            </a:fld>
            <a:r>
              <a:rPr lang="de-DE"/>
              <a:t> -</a:t>
            </a:r>
          </a:p>
        </p:txBody>
      </p:sp>
      <p:sp>
        <p:nvSpPr>
          <p:cNvPr id="1032" name="Rectangle 17"/>
          <p:cNvSpPr>
            <a:spLocks noGrp="1" noChangeArrowheads="1"/>
          </p:cNvSpPr>
          <p:nvPr>
            <p:ph type="body" idx="1"/>
          </p:nvPr>
        </p:nvSpPr>
        <p:spPr bwMode="auto">
          <a:xfrm>
            <a:off x="611188" y="1268413"/>
            <a:ext cx="8532812"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smtClean="0"/>
              <a:t>Mastertextformat bearbeiten</a:t>
            </a:r>
          </a:p>
          <a:p>
            <a:pPr lvl="1"/>
            <a:r>
              <a:rPr lang="de-DE" smtClean="0"/>
              <a:t>Zweite Ebene</a:t>
            </a:r>
          </a:p>
          <a:p>
            <a:pPr lvl="2"/>
            <a:r>
              <a:rPr lang="de-DE" smtClean="0"/>
              <a:t>Dritte Ebene</a:t>
            </a:r>
          </a:p>
        </p:txBody>
      </p:sp>
      <p:sp>
        <p:nvSpPr>
          <p:cNvPr id="1063" name="Line 39"/>
          <p:cNvSpPr>
            <a:spLocks noChangeShapeType="1"/>
          </p:cNvSpPr>
          <p:nvPr/>
        </p:nvSpPr>
        <p:spPr bwMode="auto">
          <a:xfrm>
            <a:off x="611188" y="1052513"/>
            <a:ext cx="8532812" cy="0"/>
          </a:xfrm>
          <a:prstGeom prst="line">
            <a:avLst/>
          </a:prstGeom>
          <a:noFill/>
          <a:ln w="57150">
            <a:solidFill>
              <a:srgbClr val="FFCC00"/>
            </a:solidFill>
            <a:round/>
            <a:headEnd/>
            <a:tailEnd/>
          </a:ln>
          <a:effectLst/>
        </p:spPr>
        <p:txBody>
          <a:bodyPr wrap="none" anchor="ctr"/>
          <a:lstStyle/>
          <a:p>
            <a:pPr>
              <a:defRPr/>
            </a:pPr>
            <a:endParaRPr lang="de-DE"/>
          </a:p>
        </p:txBody>
      </p:sp>
      <p:graphicFrame>
        <p:nvGraphicFramePr>
          <p:cNvPr id="1026" name="Object 43"/>
          <p:cNvGraphicFramePr>
            <a:graphicFrameLocks noChangeAspect="1"/>
          </p:cNvGraphicFramePr>
          <p:nvPr/>
        </p:nvGraphicFramePr>
        <p:xfrm>
          <a:off x="7308850" y="115888"/>
          <a:ext cx="1714500" cy="712787"/>
        </p:xfrm>
        <a:graphic>
          <a:graphicData uri="http://schemas.openxmlformats.org/presentationml/2006/ole">
            <mc:AlternateContent xmlns:mc="http://schemas.openxmlformats.org/markup-compatibility/2006">
              <mc:Choice xmlns:v="urn:schemas-microsoft-com:vml" Requires="v">
                <p:oleObj spid="_x0000_s1048" name="Image" r:id="rId14" imgW="2565079" imgH="1066291" progId="PhotoshopElements.Image.2">
                  <p:embed/>
                </p:oleObj>
              </mc:Choice>
              <mc:Fallback>
                <p:oleObj name="Image" r:id="rId14" imgW="2565079" imgH="1066291" progId="PhotoshopElements.Image.2">
                  <p:embed/>
                  <p:pic>
                    <p:nvPicPr>
                      <p:cNvPr id="0" name="Object 4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308850" y="115888"/>
                        <a:ext cx="1714500" cy="712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 bg1="lt1" tx1="dk1" bg2="lt2" tx2="dk2" accent1="accent1" accent2="accent2" accent3="accent3" accent4="accent4" accent5="accent5" accent6="accent6" hlink="hlink" folHlink="folHlink"/>
  <p:sldLayoutIdLst>
    <p:sldLayoutId id="2147483695"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iming>
    <p:tnLst>
      <p:par>
        <p:cTn id="1" dur="indefinite" restart="never" nodeType="tmRoot"/>
      </p:par>
    </p:tnLst>
  </p:timing>
  <p:hf hdr="0" dt="0"/>
  <p:txStyles>
    <p:titleStyle>
      <a:lvl1pPr algn="l" rtl="0" eaLnBrk="0" fontAlgn="base" hangingPunct="0">
        <a:spcBef>
          <a:spcPct val="0"/>
        </a:spcBef>
        <a:spcAft>
          <a:spcPct val="0"/>
        </a:spcAft>
        <a:defRPr sz="2800" b="1">
          <a:solidFill>
            <a:srgbClr val="003399"/>
          </a:solidFill>
          <a:latin typeface="Arial Black" pitchFamily="34" charset="0"/>
          <a:ea typeface="+mj-ea"/>
          <a:cs typeface="+mj-cs"/>
        </a:defRPr>
      </a:lvl1pPr>
      <a:lvl2pPr algn="l" rtl="0" eaLnBrk="0" fontAlgn="base" hangingPunct="0">
        <a:spcBef>
          <a:spcPct val="0"/>
        </a:spcBef>
        <a:spcAft>
          <a:spcPct val="0"/>
        </a:spcAft>
        <a:defRPr sz="2800" b="1">
          <a:solidFill>
            <a:srgbClr val="003399"/>
          </a:solidFill>
          <a:latin typeface="Arial" pitchFamily="34" charset="0"/>
        </a:defRPr>
      </a:lvl2pPr>
      <a:lvl3pPr algn="l" rtl="0" eaLnBrk="0" fontAlgn="base" hangingPunct="0">
        <a:spcBef>
          <a:spcPct val="0"/>
        </a:spcBef>
        <a:spcAft>
          <a:spcPct val="0"/>
        </a:spcAft>
        <a:defRPr sz="2800" b="1">
          <a:solidFill>
            <a:srgbClr val="003399"/>
          </a:solidFill>
          <a:latin typeface="Arial" pitchFamily="34" charset="0"/>
        </a:defRPr>
      </a:lvl3pPr>
      <a:lvl4pPr algn="l" rtl="0" eaLnBrk="0" fontAlgn="base" hangingPunct="0">
        <a:spcBef>
          <a:spcPct val="0"/>
        </a:spcBef>
        <a:spcAft>
          <a:spcPct val="0"/>
        </a:spcAft>
        <a:defRPr sz="2800" b="1">
          <a:solidFill>
            <a:srgbClr val="003399"/>
          </a:solidFill>
          <a:latin typeface="Arial" pitchFamily="34" charset="0"/>
        </a:defRPr>
      </a:lvl4pPr>
      <a:lvl5pPr algn="l" rtl="0" eaLnBrk="0" fontAlgn="base" hangingPunct="0">
        <a:spcBef>
          <a:spcPct val="0"/>
        </a:spcBef>
        <a:spcAft>
          <a:spcPct val="0"/>
        </a:spcAft>
        <a:defRPr sz="2800" b="1">
          <a:solidFill>
            <a:srgbClr val="003399"/>
          </a:solidFill>
          <a:latin typeface="Arial" pitchFamily="34" charset="0"/>
        </a:defRPr>
      </a:lvl5pPr>
      <a:lvl6pPr marL="457200" algn="l" rtl="0" eaLnBrk="0" fontAlgn="base" hangingPunct="0">
        <a:spcBef>
          <a:spcPct val="0"/>
        </a:spcBef>
        <a:spcAft>
          <a:spcPct val="0"/>
        </a:spcAft>
        <a:defRPr sz="2800" b="1">
          <a:solidFill>
            <a:srgbClr val="003399"/>
          </a:solidFill>
          <a:latin typeface="Arial" pitchFamily="34" charset="0"/>
        </a:defRPr>
      </a:lvl6pPr>
      <a:lvl7pPr marL="914400" algn="l" rtl="0" eaLnBrk="0" fontAlgn="base" hangingPunct="0">
        <a:spcBef>
          <a:spcPct val="0"/>
        </a:spcBef>
        <a:spcAft>
          <a:spcPct val="0"/>
        </a:spcAft>
        <a:defRPr sz="2800" b="1">
          <a:solidFill>
            <a:srgbClr val="003399"/>
          </a:solidFill>
          <a:latin typeface="Arial" pitchFamily="34" charset="0"/>
        </a:defRPr>
      </a:lvl7pPr>
      <a:lvl8pPr marL="1371600" algn="l" rtl="0" eaLnBrk="0" fontAlgn="base" hangingPunct="0">
        <a:spcBef>
          <a:spcPct val="0"/>
        </a:spcBef>
        <a:spcAft>
          <a:spcPct val="0"/>
        </a:spcAft>
        <a:defRPr sz="2800" b="1">
          <a:solidFill>
            <a:srgbClr val="003399"/>
          </a:solidFill>
          <a:latin typeface="Arial" pitchFamily="34" charset="0"/>
        </a:defRPr>
      </a:lvl8pPr>
      <a:lvl9pPr marL="1828800" algn="l" rtl="0" eaLnBrk="0" fontAlgn="base" hangingPunct="0">
        <a:spcBef>
          <a:spcPct val="0"/>
        </a:spcBef>
        <a:spcAft>
          <a:spcPct val="0"/>
        </a:spcAft>
        <a:defRPr sz="2800" b="1">
          <a:solidFill>
            <a:srgbClr val="003399"/>
          </a:solidFill>
          <a:latin typeface="Arial" pitchFamily="34" charset="0"/>
        </a:defRPr>
      </a:lvl9pPr>
    </p:titleStyle>
    <p:bodyStyle>
      <a:lvl1pPr marL="342900" indent="-342900" algn="l" rtl="0" eaLnBrk="0" fontAlgn="base" hangingPunct="0">
        <a:lnSpc>
          <a:spcPct val="130000"/>
        </a:lnSpc>
        <a:spcBef>
          <a:spcPct val="0"/>
        </a:spcBef>
        <a:spcAft>
          <a:spcPct val="50000"/>
        </a:spcAft>
        <a:defRPr sz="2400" b="1">
          <a:solidFill>
            <a:schemeClr val="tx1"/>
          </a:solidFill>
          <a:latin typeface="+mn-lt"/>
          <a:ea typeface="+mn-ea"/>
          <a:cs typeface="+mn-cs"/>
        </a:defRPr>
      </a:lvl1pPr>
      <a:lvl2pPr marL="441325" indent="-261938" algn="l" rtl="0" eaLnBrk="0" fontAlgn="base" hangingPunct="0">
        <a:lnSpc>
          <a:spcPct val="40000"/>
        </a:lnSpc>
        <a:spcBef>
          <a:spcPct val="50000"/>
        </a:spcBef>
        <a:spcAft>
          <a:spcPct val="0"/>
        </a:spcAft>
        <a:buClr>
          <a:srgbClr val="FF9933"/>
        </a:buClr>
        <a:buSzPct val="130000"/>
        <a:buFont typeface="Wingdings" pitchFamily="2" charset="2"/>
        <a:buChar char="§"/>
        <a:defRPr sz="2000">
          <a:solidFill>
            <a:schemeClr val="tx1"/>
          </a:solidFill>
          <a:latin typeface="+mn-lt"/>
        </a:defRPr>
      </a:lvl2pPr>
      <a:lvl3pPr marL="849313" indent="-228600" algn="l" rtl="0" eaLnBrk="0" fontAlgn="base" hangingPunct="0">
        <a:spcBef>
          <a:spcPct val="20000"/>
        </a:spcBef>
        <a:spcAft>
          <a:spcPct val="0"/>
        </a:spcAft>
        <a:buClr>
          <a:srgbClr val="0066CC"/>
        </a:buClr>
        <a:buSzPct val="130000"/>
        <a:buChar char="•"/>
        <a:defRPr>
          <a:solidFill>
            <a:schemeClr val="tx1"/>
          </a:solidFill>
          <a:latin typeface="TIMES" charset="0"/>
        </a:defRPr>
      </a:lvl3pPr>
      <a:lvl4pPr marL="1698625" indent="-228600" algn="l" rtl="0" eaLnBrk="0" fontAlgn="base" hangingPunct="0">
        <a:spcBef>
          <a:spcPct val="20000"/>
        </a:spcBef>
        <a:spcAft>
          <a:spcPct val="0"/>
        </a:spcAft>
        <a:defRPr sz="2000">
          <a:solidFill>
            <a:schemeClr val="tx1"/>
          </a:solidFill>
          <a:latin typeface="TIMES" charset="0"/>
        </a:defRPr>
      </a:lvl4pPr>
      <a:lvl5pPr marL="2117725" indent="-228600" algn="l" rtl="0" eaLnBrk="0" fontAlgn="base" hangingPunct="0">
        <a:spcBef>
          <a:spcPct val="20000"/>
        </a:spcBef>
        <a:spcAft>
          <a:spcPct val="0"/>
        </a:spcAft>
        <a:defRPr sz="2000">
          <a:solidFill>
            <a:schemeClr val="tx1"/>
          </a:solidFill>
          <a:latin typeface="TIMES" charset="0"/>
        </a:defRPr>
      </a:lvl5pPr>
      <a:lvl6pPr marL="2574925" indent="-228600" algn="l" rtl="0" eaLnBrk="0" fontAlgn="base" hangingPunct="0">
        <a:spcBef>
          <a:spcPct val="20000"/>
        </a:spcBef>
        <a:spcAft>
          <a:spcPct val="0"/>
        </a:spcAft>
        <a:defRPr sz="2000">
          <a:solidFill>
            <a:schemeClr val="tx1"/>
          </a:solidFill>
          <a:latin typeface="TIMES" charset="0"/>
        </a:defRPr>
      </a:lvl6pPr>
      <a:lvl7pPr marL="3032125" indent="-228600" algn="l" rtl="0" eaLnBrk="0" fontAlgn="base" hangingPunct="0">
        <a:spcBef>
          <a:spcPct val="20000"/>
        </a:spcBef>
        <a:spcAft>
          <a:spcPct val="0"/>
        </a:spcAft>
        <a:defRPr sz="2000">
          <a:solidFill>
            <a:schemeClr val="tx1"/>
          </a:solidFill>
          <a:latin typeface="TIMES" charset="0"/>
        </a:defRPr>
      </a:lvl7pPr>
      <a:lvl8pPr marL="3489325" indent="-228600" algn="l" rtl="0" eaLnBrk="0" fontAlgn="base" hangingPunct="0">
        <a:spcBef>
          <a:spcPct val="20000"/>
        </a:spcBef>
        <a:spcAft>
          <a:spcPct val="0"/>
        </a:spcAft>
        <a:defRPr sz="2000">
          <a:solidFill>
            <a:schemeClr val="tx1"/>
          </a:solidFill>
          <a:latin typeface="TIMES" charset="0"/>
        </a:defRPr>
      </a:lvl8pPr>
      <a:lvl9pPr marL="3946525" indent="-228600" algn="l" rtl="0" eaLnBrk="0" fontAlgn="base" hangingPunct="0">
        <a:spcBef>
          <a:spcPct val="20000"/>
        </a:spcBef>
        <a:spcAft>
          <a:spcPct val="0"/>
        </a:spcAft>
        <a:defRPr sz="2000">
          <a:solidFill>
            <a:schemeClr val="tx1"/>
          </a:solidFill>
          <a:latin typeface="TIMES" charset="0"/>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8.xml"/><Relationship Id="rId7" Type="http://schemas.openxmlformats.org/officeDocument/2006/relationships/image" Target="../media/image18.w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image" Target="../media/image17.wmf"/><Relationship Id="rId4" Type="http://schemas.openxmlformats.org/officeDocument/2006/relationships/oleObject" Target="../embeddings/oleObject3.bin"/><Relationship Id="rId9"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1.wmf"/></Relationships>
</file>

<file path=ppt/slides/_rels/slide14.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21.wmf"/><Relationship Id="rId3" Type="http://schemas.openxmlformats.org/officeDocument/2006/relationships/notesSlide" Target="../notesSlides/notesSlide13.xml"/><Relationship Id="rId7" Type="http://schemas.openxmlformats.org/officeDocument/2006/relationships/image" Target="../media/image24.wmf"/><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oleObject" Target="../embeddings/oleObject6.bin"/><Relationship Id="rId5" Type="http://schemas.openxmlformats.org/officeDocument/2006/relationships/image" Target="../media/image23.wmf"/><Relationship Id="rId4" Type="http://schemas.openxmlformats.org/officeDocument/2006/relationships/oleObject" Target="../embeddings/oleObject5.bin"/></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21.wmf"/><Relationship Id="rId5" Type="http://schemas.openxmlformats.org/officeDocument/2006/relationships/image" Target="../media/image25.wmf"/><Relationship Id="rId4" Type="http://schemas.openxmlformats.org/officeDocument/2006/relationships/oleObject" Target="../embeddings/oleObject7.bin"/></Relationships>
</file>

<file path=ppt/slides/_rels/slide17.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1.wm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1.wm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6.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34.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35.wmf"/><Relationship Id="rId5" Type="http://schemas.openxmlformats.org/officeDocument/2006/relationships/oleObject" Target="../embeddings/oleObject8.bin"/><Relationship Id="rId4" Type="http://schemas.openxmlformats.org/officeDocument/2006/relationships/image" Target="../media/image28.gif"/></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28.gif"/><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9.wmf"/><Relationship Id="rId5" Type="http://schemas.openxmlformats.org/officeDocument/2006/relationships/image" Target="../media/image8.jpeg"/><Relationship Id="rId4" Type="http://schemas.openxmlformats.org/officeDocument/2006/relationships/image" Target="../media/image7.wm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323850" y="1476375"/>
            <a:ext cx="8496300" cy="4291013"/>
          </a:xfrm>
          <a:noFill/>
        </p:spPr>
        <p:txBody>
          <a:bodyPr/>
          <a:lstStyle/>
          <a:p>
            <a:pPr>
              <a:lnSpc>
                <a:spcPct val="110000"/>
              </a:lnSpc>
            </a:pPr>
            <a:r>
              <a:rPr lang="en-US" sz="7200" dirty="0" err="1" smtClean="0">
                <a:latin typeface="Arial Black" pitchFamily="34" charset="0"/>
              </a:rPr>
              <a:t>Schwarm-intelligenz</a:t>
            </a:r>
            <a:r>
              <a:rPr lang="en-US" sz="7200" dirty="0" smtClean="0">
                <a:latin typeface="Arial Black" pitchFamily="34" charset="0"/>
              </a:rPr>
              <a:t/>
            </a:r>
            <a:br>
              <a:rPr lang="en-US" sz="7200" dirty="0" smtClean="0">
                <a:latin typeface="Arial Black" pitchFamily="34" charset="0"/>
              </a:rPr>
            </a:br>
            <a:r>
              <a:rPr lang="en-US" sz="7200" dirty="0" smtClean="0">
                <a:latin typeface="Arial Black" pitchFamily="34" charset="0"/>
              </a:rPr>
              <a:t>AS1-8</a:t>
            </a:r>
            <a:endParaRPr lang="de-DE" sz="7200" dirty="0" smtClean="0">
              <a:latin typeface="Arial Black"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Fußzeilenplatzhalt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50000"/>
              </a:spcBef>
              <a:spcAft>
                <a:spcPct val="0"/>
              </a:spcAft>
              <a:defRPr sz="2000">
                <a:solidFill>
                  <a:schemeClr val="tx1"/>
                </a:solidFill>
                <a:latin typeface="Arial" pitchFamily="34" charset="0"/>
              </a:defRPr>
            </a:lvl6pPr>
            <a:lvl7pPr marL="2971800" indent="-228600" eaLnBrk="0" fontAlgn="base" hangingPunct="0">
              <a:spcBef>
                <a:spcPct val="50000"/>
              </a:spcBef>
              <a:spcAft>
                <a:spcPct val="0"/>
              </a:spcAft>
              <a:defRPr sz="2000">
                <a:solidFill>
                  <a:schemeClr val="tx1"/>
                </a:solidFill>
                <a:latin typeface="Arial" pitchFamily="34" charset="0"/>
              </a:defRPr>
            </a:lvl7pPr>
            <a:lvl8pPr marL="3429000" indent="-228600" eaLnBrk="0" fontAlgn="base" hangingPunct="0">
              <a:spcBef>
                <a:spcPct val="50000"/>
              </a:spcBef>
              <a:spcAft>
                <a:spcPct val="0"/>
              </a:spcAft>
              <a:defRPr sz="2000">
                <a:solidFill>
                  <a:schemeClr val="tx1"/>
                </a:solidFill>
                <a:latin typeface="Arial" pitchFamily="34" charset="0"/>
              </a:defRPr>
            </a:lvl8pPr>
            <a:lvl9pPr marL="3886200" indent="-228600" eaLnBrk="0" fontAlgn="base" hangingPunct="0">
              <a:spcBef>
                <a:spcPct val="50000"/>
              </a:spcBef>
              <a:spcAft>
                <a:spcPct val="0"/>
              </a:spcAft>
              <a:defRPr sz="2000">
                <a:solidFill>
                  <a:schemeClr val="tx1"/>
                </a:solidFill>
                <a:latin typeface="Arial" pitchFamily="34" charset="0"/>
              </a:defRPr>
            </a:lvl9pPr>
          </a:lstStyle>
          <a:p>
            <a:r>
              <a:rPr lang="de-DE" sz="1000" smtClean="0">
                <a:latin typeface="Tahoma" pitchFamily="34" charset="0"/>
              </a:rPr>
              <a:t>Rüdiger Brause: Adaptive Systeme, Institut für Informatik</a:t>
            </a:r>
          </a:p>
        </p:txBody>
      </p:sp>
      <p:sp>
        <p:nvSpPr>
          <p:cNvPr id="3077" name="Foliennummernplatzhalt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50000"/>
              </a:spcBef>
              <a:spcAft>
                <a:spcPct val="0"/>
              </a:spcAft>
              <a:defRPr sz="2000">
                <a:solidFill>
                  <a:schemeClr val="tx1"/>
                </a:solidFill>
                <a:latin typeface="Arial" pitchFamily="34" charset="0"/>
              </a:defRPr>
            </a:lvl6pPr>
            <a:lvl7pPr marL="2971800" indent="-228600" eaLnBrk="0" fontAlgn="base" hangingPunct="0">
              <a:spcBef>
                <a:spcPct val="50000"/>
              </a:spcBef>
              <a:spcAft>
                <a:spcPct val="0"/>
              </a:spcAft>
              <a:defRPr sz="2000">
                <a:solidFill>
                  <a:schemeClr val="tx1"/>
                </a:solidFill>
                <a:latin typeface="Arial" pitchFamily="34" charset="0"/>
              </a:defRPr>
            </a:lvl7pPr>
            <a:lvl8pPr marL="3429000" indent="-228600" eaLnBrk="0" fontAlgn="base" hangingPunct="0">
              <a:spcBef>
                <a:spcPct val="50000"/>
              </a:spcBef>
              <a:spcAft>
                <a:spcPct val="0"/>
              </a:spcAft>
              <a:defRPr sz="2000">
                <a:solidFill>
                  <a:schemeClr val="tx1"/>
                </a:solidFill>
                <a:latin typeface="Arial" pitchFamily="34" charset="0"/>
              </a:defRPr>
            </a:lvl8pPr>
            <a:lvl9pPr marL="3886200" indent="-228600" eaLnBrk="0" fontAlgn="base" hangingPunct="0">
              <a:spcBef>
                <a:spcPct val="50000"/>
              </a:spcBef>
              <a:spcAft>
                <a:spcPct val="0"/>
              </a:spcAft>
              <a:defRPr sz="2000">
                <a:solidFill>
                  <a:schemeClr val="tx1"/>
                </a:solidFill>
                <a:latin typeface="Arial" pitchFamily="34" charset="0"/>
              </a:defRPr>
            </a:lvl9pPr>
          </a:lstStyle>
          <a:p>
            <a:r>
              <a:rPr lang="de-DE" sz="1000" smtClean="0"/>
              <a:t>- </a:t>
            </a:r>
            <a:fld id="{538108B7-8860-4B65-B25A-A4005C80BE96}" type="slidenum">
              <a:rPr lang="de-DE" sz="1000" smtClean="0"/>
              <a:pPr/>
              <a:t>10</a:t>
            </a:fld>
            <a:r>
              <a:rPr lang="de-DE" sz="1000" smtClean="0"/>
              <a:t> -</a:t>
            </a:r>
          </a:p>
        </p:txBody>
      </p:sp>
      <p:grpSp>
        <p:nvGrpSpPr>
          <p:cNvPr id="2" name="Group 11"/>
          <p:cNvGrpSpPr>
            <a:grpSpLocks/>
          </p:cNvGrpSpPr>
          <p:nvPr/>
        </p:nvGrpSpPr>
        <p:grpSpPr bwMode="auto">
          <a:xfrm>
            <a:off x="7667625" y="333375"/>
            <a:ext cx="936625" cy="460375"/>
            <a:chOff x="3560" y="207"/>
            <a:chExt cx="590" cy="290"/>
          </a:xfrm>
        </p:grpSpPr>
        <p:sp>
          <p:nvSpPr>
            <p:cNvPr id="3086" name="Freeform 12"/>
            <p:cNvSpPr>
              <a:spLocks/>
            </p:cNvSpPr>
            <p:nvPr/>
          </p:nvSpPr>
          <p:spPr bwMode="auto">
            <a:xfrm>
              <a:off x="3560" y="207"/>
              <a:ext cx="242" cy="199"/>
            </a:xfrm>
            <a:custGeom>
              <a:avLst/>
              <a:gdLst>
                <a:gd name="T0" fmla="*/ 60 w 969"/>
                <a:gd name="T1" fmla="*/ 38 h 794"/>
                <a:gd name="T2" fmla="*/ 57 w 969"/>
                <a:gd name="T3" fmla="*/ 42 h 794"/>
                <a:gd name="T4" fmla="*/ 52 w 969"/>
                <a:gd name="T5" fmla="*/ 47 h 794"/>
                <a:gd name="T6" fmla="*/ 46 w 969"/>
                <a:gd name="T7" fmla="*/ 50 h 794"/>
                <a:gd name="T8" fmla="*/ 37 w 969"/>
                <a:gd name="T9" fmla="*/ 48 h 794"/>
                <a:gd name="T10" fmla="*/ 37 w 969"/>
                <a:gd name="T11" fmla="*/ 43 h 794"/>
                <a:gd name="T12" fmla="*/ 39 w 969"/>
                <a:gd name="T13" fmla="*/ 39 h 794"/>
                <a:gd name="T14" fmla="*/ 41 w 969"/>
                <a:gd name="T15" fmla="*/ 37 h 794"/>
                <a:gd name="T16" fmla="*/ 40 w 969"/>
                <a:gd name="T17" fmla="*/ 31 h 794"/>
                <a:gd name="T18" fmla="*/ 36 w 969"/>
                <a:gd name="T19" fmla="*/ 25 h 794"/>
                <a:gd name="T20" fmla="*/ 33 w 969"/>
                <a:gd name="T21" fmla="*/ 20 h 794"/>
                <a:gd name="T22" fmla="*/ 30 w 969"/>
                <a:gd name="T23" fmla="*/ 17 h 794"/>
                <a:gd name="T24" fmla="*/ 26 w 969"/>
                <a:gd name="T25" fmla="*/ 14 h 794"/>
                <a:gd name="T26" fmla="*/ 22 w 969"/>
                <a:gd name="T27" fmla="*/ 13 h 794"/>
                <a:gd name="T28" fmla="*/ 16 w 969"/>
                <a:gd name="T29" fmla="*/ 12 h 794"/>
                <a:gd name="T30" fmla="*/ 11 w 969"/>
                <a:gd name="T31" fmla="*/ 12 h 794"/>
                <a:gd name="T32" fmla="*/ 6 w 969"/>
                <a:gd name="T33" fmla="*/ 14 h 794"/>
                <a:gd name="T34" fmla="*/ 1 w 969"/>
                <a:gd name="T35" fmla="*/ 16 h 794"/>
                <a:gd name="T36" fmla="*/ 3 w 969"/>
                <a:gd name="T37" fmla="*/ 15 h 794"/>
                <a:gd name="T38" fmla="*/ 8 w 969"/>
                <a:gd name="T39" fmla="*/ 13 h 794"/>
                <a:gd name="T40" fmla="*/ 13 w 969"/>
                <a:gd name="T41" fmla="*/ 12 h 794"/>
                <a:gd name="T42" fmla="*/ 18 w 969"/>
                <a:gd name="T43" fmla="*/ 12 h 794"/>
                <a:gd name="T44" fmla="*/ 23 w 969"/>
                <a:gd name="T45" fmla="*/ 13 h 794"/>
                <a:gd name="T46" fmla="*/ 27 w 969"/>
                <a:gd name="T47" fmla="*/ 15 h 794"/>
                <a:gd name="T48" fmla="*/ 31 w 969"/>
                <a:gd name="T49" fmla="*/ 17 h 794"/>
                <a:gd name="T50" fmla="*/ 34 w 969"/>
                <a:gd name="T51" fmla="*/ 21 h 794"/>
                <a:gd name="T52" fmla="*/ 38 w 969"/>
                <a:gd name="T53" fmla="*/ 26 h 794"/>
                <a:gd name="T54" fmla="*/ 41 w 969"/>
                <a:gd name="T55" fmla="*/ 32 h 794"/>
                <a:gd name="T56" fmla="*/ 42 w 969"/>
                <a:gd name="T57" fmla="*/ 35 h 794"/>
                <a:gd name="T58" fmla="*/ 43 w 969"/>
                <a:gd name="T59" fmla="*/ 34 h 794"/>
                <a:gd name="T60" fmla="*/ 44 w 969"/>
                <a:gd name="T61" fmla="*/ 30 h 794"/>
                <a:gd name="T62" fmla="*/ 42 w 969"/>
                <a:gd name="T63" fmla="*/ 22 h 794"/>
                <a:gd name="T64" fmla="*/ 40 w 969"/>
                <a:gd name="T65" fmla="*/ 15 h 794"/>
                <a:gd name="T66" fmla="*/ 37 w 969"/>
                <a:gd name="T67" fmla="*/ 10 h 794"/>
                <a:gd name="T68" fmla="*/ 33 w 969"/>
                <a:gd name="T69" fmla="*/ 6 h 794"/>
                <a:gd name="T70" fmla="*/ 30 w 969"/>
                <a:gd name="T71" fmla="*/ 4 h 794"/>
                <a:gd name="T72" fmla="*/ 27 w 969"/>
                <a:gd name="T73" fmla="*/ 2 h 794"/>
                <a:gd name="T74" fmla="*/ 24 w 969"/>
                <a:gd name="T75" fmla="*/ 1 h 794"/>
                <a:gd name="T76" fmla="*/ 20 w 969"/>
                <a:gd name="T77" fmla="*/ 1 h 794"/>
                <a:gd name="T78" fmla="*/ 14 w 969"/>
                <a:gd name="T79" fmla="*/ 1 h 794"/>
                <a:gd name="T80" fmla="*/ 9 w 969"/>
                <a:gd name="T81" fmla="*/ 2 h 794"/>
                <a:gd name="T82" fmla="*/ 4 w 969"/>
                <a:gd name="T83" fmla="*/ 4 h 794"/>
                <a:gd name="T84" fmla="*/ 2 w 969"/>
                <a:gd name="T85" fmla="*/ 4 h 794"/>
                <a:gd name="T86" fmla="*/ 7 w 969"/>
                <a:gd name="T87" fmla="*/ 2 h 794"/>
                <a:gd name="T88" fmla="*/ 13 w 969"/>
                <a:gd name="T89" fmla="*/ 1 h 794"/>
                <a:gd name="T90" fmla="*/ 18 w 969"/>
                <a:gd name="T91" fmla="*/ 0 h 794"/>
                <a:gd name="T92" fmla="*/ 23 w 969"/>
                <a:gd name="T93" fmla="*/ 1 h 794"/>
                <a:gd name="T94" fmla="*/ 27 w 969"/>
                <a:gd name="T95" fmla="*/ 1 h 794"/>
                <a:gd name="T96" fmla="*/ 30 w 969"/>
                <a:gd name="T97" fmla="*/ 3 h 794"/>
                <a:gd name="T98" fmla="*/ 33 w 969"/>
                <a:gd name="T99" fmla="*/ 5 h 794"/>
                <a:gd name="T100" fmla="*/ 36 w 969"/>
                <a:gd name="T101" fmla="*/ 8 h 794"/>
                <a:gd name="T102" fmla="*/ 40 w 969"/>
                <a:gd name="T103" fmla="*/ 14 h 794"/>
                <a:gd name="T104" fmla="*/ 42 w 969"/>
                <a:gd name="T105" fmla="*/ 20 h 794"/>
                <a:gd name="T106" fmla="*/ 44 w 969"/>
                <a:gd name="T107" fmla="*/ 28 h 794"/>
                <a:gd name="T108" fmla="*/ 45 w 969"/>
                <a:gd name="T109" fmla="*/ 33 h 794"/>
                <a:gd name="T110" fmla="*/ 49 w 969"/>
                <a:gd name="T111" fmla="*/ 33 h 794"/>
                <a:gd name="T112" fmla="*/ 56 w 969"/>
                <a:gd name="T113" fmla="*/ 34 h 794"/>
                <a:gd name="T114" fmla="*/ 60 w 969"/>
                <a:gd name="T115" fmla="*/ 36 h 794"/>
                <a:gd name="T116" fmla="*/ 60 w 969"/>
                <a:gd name="T117" fmla="*/ 37 h 79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969"/>
                <a:gd name="T178" fmla="*/ 0 h 794"/>
                <a:gd name="T179" fmla="*/ 969 w 969"/>
                <a:gd name="T180" fmla="*/ 794 h 79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969" h="794">
                  <a:moveTo>
                    <a:pt x="969" y="581"/>
                  </a:moveTo>
                  <a:lnTo>
                    <a:pt x="968" y="583"/>
                  </a:lnTo>
                  <a:lnTo>
                    <a:pt x="964" y="590"/>
                  </a:lnTo>
                  <a:lnTo>
                    <a:pt x="959" y="601"/>
                  </a:lnTo>
                  <a:lnTo>
                    <a:pt x="952" y="614"/>
                  </a:lnTo>
                  <a:lnTo>
                    <a:pt x="943" y="631"/>
                  </a:lnTo>
                  <a:lnTo>
                    <a:pt x="931" y="649"/>
                  </a:lnTo>
                  <a:lnTo>
                    <a:pt x="918" y="668"/>
                  </a:lnTo>
                  <a:lnTo>
                    <a:pt x="902" y="687"/>
                  </a:lnTo>
                  <a:lnTo>
                    <a:pt x="884" y="707"/>
                  </a:lnTo>
                  <a:lnTo>
                    <a:pt x="864" y="726"/>
                  </a:lnTo>
                  <a:lnTo>
                    <a:pt x="841" y="744"/>
                  </a:lnTo>
                  <a:lnTo>
                    <a:pt x="818" y="761"/>
                  </a:lnTo>
                  <a:lnTo>
                    <a:pt x="791" y="774"/>
                  </a:lnTo>
                  <a:lnTo>
                    <a:pt x="763" y="785"/>
                  </a:lnTo>
                  <a:lnTo>
                    <a:pt x="732" y="792"/>
                  </a:lnTo>
                  <a:lnTo>
                    <a:pt x="700" y="794"/>
                  </a:lnTo>
                  <a:lnTo>
                    <a:pt x="648" y="791"/>
                  </a:lnTo>
                  <a:lnTo>
                    <a:pt x="614" y="781"/>
                  </a:lnTo>
                  <a:lnTo>
                    <a:pt x="592" y="767"/>
                  </a:lnTo>
                  <a:lnTo>
                    <a:pt x="583" y="749"/>
                  </a:lnTo>
                  <a:lnTo>
                    <a:pt x="582" y="728"/>
                  </a:lnTo>
                  <a:lnTo>
                    <a:pt x="588" y="705"/>
                  </a:lnTo>
                  <a:lnTo>
                    <a:pt x="598" y="681"/>
                  </a:lnTo>
                  <a:lnTo>
                    <a:pt x="611" y="657"/>
                  </a:lnTo>
                  <a:lnTo>
                    <a:pt x="616" y="647"/>
                  </a:lnTo>
                  <a:lnTo>
                    <a:pt x="621" y="638"/>
                  </a:lnTo>
                  <a:lnTo>
                    <a:pt x="627" y="627"/>
                  </a:lnTo>
                  <a:lnTo>
                    <a:pt x="633" y="616"/>
                  </a:lnTo>
                  <a:lnTo>
                    <a:pt x="640" y="607"/>
                  </a:lnTo>
                  <a:lnTo>
                    <a:pt x="647" y="596"/>
                  </a:lnTo>
                  <a:lnTo>
                    <a:pt x="656" y="587"/>
                  </a:lnTo>
                  <a:lnTo>
                    <a:pt x="664" y="577"/>
                  </a:lnTo>
                  <a:lnTo>
                    <a:pt x="656" y="550"/>
                  </a:lnTo>
                  <a:lnTo>
                    <a:pt x="646" y="522"/>
                  </a:lnTo>
                  <a:lnTo>
                    <a:pt x="635" y="495"/>
                  </a:lnTo>
                  <a:lnTo>
                    <a:pt x="623" y="468"/>
                  </a:lnTo>
                  <a:lnTo>
                    <a:pt x="611" y="442"/>
                  </a:lnTo>
                  <a:lnTo>
                    <a:pt x="597" y="416"/>
                  </a:lnTo>
                  <a:lnTo>
                    <a:pt x="583" y="391"/>
                  </a:lnTo>
                  <a:lnTo>
                    <a:pt x="567" y="366"/>
                  </a:lnTo>
                  <a:lnTo>
                    <a:pt x="555" y="349"/>
                  </a:lnTo>
                  <a:lnTo>
                    <a:pt x="544" y="333"/>
                  </a:lnTo>
                  <a:lnTo>
                    <a:pt x="530" y="318"/>
                  </a:lnTo>
                  <a:lnTo>
                    <a:pt x="518" y="305"/>
                  </a:lnTo>
                  <a:lnTo>
                    <a:pt x="505" y="291"/>
                  </a:lnTo>
                  <a:lnTo>
                    <a:pt x="492" y="278"/>
                  </a:lnTo>
                  <a:lnTo>
                    <a:pt x="479" y="266"/>
                  </a:lnTo>
                  <a:lnTo>
                    <a:pt x="465" y="256"/>
                  </a:lnTo>
                  <a:lnTo>
                    <a:pt x="451" y="246"/>
                  </a:lnTo>
                  <a:lnTo>
                    <a:pt x="435" y="236"/>
                  </a:lnTo>
                  <a:lnTo>
                    <a:pt x="420" y="228"/>
                  </a:lnTo>
                  <a:lnTo>
                    <a:pt x="403" y="220"/>
                  </a:lnTo>
                  <a:lnTo>
                    <a:pt x="386" y="213"/>
                  </a:lnTo>
                  <a:lnTo>
                    <a:pt x="368" y="205"/>
                  </a:lnTo>
                  <a:lnTo>
                    <a:pt x="349" y="199"/>
                  </a:lnTo>
                  <a:lnTo>
                    <a:pt x="330" y="195"/>
                  </a:lnTo>
                  <a:lnTo>
                    <a:pt x="309" y="192"/>
                  </a:lnTo>
                  <a:lnTo>
                    <a:pt x="287" y="190"/>
                  </a:lnTo>
                  <a:lnTo>
                    <a:pt x="266" y="189"/>
                  </a:lnTo>
                  <a:lnTo>
                    <a:pt x="246" y="190"/>
                  </a:lnTo>
                  <a:lnTo>
                    <a:pt x="224" y="191"/>
                  </a:lnTo>
                  <a:lnTo>
                    <a:pt x="204" y="192"/>
                  </a:lnTo>
                  <a:lnTo>
                    <a:pt x="184" y="196"/>
                  </a:lnTo>
                  <a:lnTo>
                    <a:pt x="163" y="199"/>
                  </a:lnTo>
                  <a:lnTo>
                    <a:pt x="143" y="204"/>
                  </a:lnTo>
                  <a:lnTo>
                    <a:pt x="123" y="209"/>
                  </a:lnTo>
                  <a:lnTo>
                    <a:pt x="104" y="216"/>
                  </a:lnTo>
                  <a:lnTo>
                    <a:pt x="83" y="223"/>
                  </a:lnTo>
                  <a:lnTo>
                    <a:pt x="63" y="231"/>
                  </a:lnTo>
                  <a:lnTo>
                    <a:pt x="44" y="239"/>
                  </a:lnTo>
                  <a:lnTo>
                    <a:pt x="24" y="248"/>
                  </a:lnTo>
                  <a:lnTo>
                    <a:pt x="4" y="258"/>
                  </a:lnTo>
                  <a:lnTo>
                    <a:pt x="0" y="253"/>
                  </a:lnTo>
                  <a:lnTo>
                    <a:pt x="21" y="242"/>
                  </a:lnTo>
                  <a:lnTo>
                    <a:pt x="43" y="233"/>
                  </a:lnTo>
                  <a:lnTo>
                    <a:pt x="64" y="225"/>
                  </a:lnTo>
                  <a:lnTo>
                    <a:pt x="85" y="216"/>
                  </a:lnTo>
                  <a:lnTo>
                    <a:pt x="104" y="209"/>
                  </a:lnTo>
                  <a:lnTo>
                    <a:pt x="124" y="203"/>
                  </a:lnTo>
                  <a:lnTo>
                    <a:pt x="143" y="197"/>
                  </a:lnTo>
                  <a:lnTo>
                    <a:pt x="163" y="192"/>
                  </a:lnTo>
                  <a:lnTo>
                    <a:pt x="182" y="189"/>
                  </a:lnTo>
                  <a:lnTo>
                    <a:pt x="203" y="185"/>
                  </a:lnTo>
                  <a:lnTo>
                    <a:pt x="223" y="184"/>
                  </a:lnTo>
                  <a:lnTo>
                    <a:pt x="243" y="183"/>
                  </a:lnTo>
                  <a:lnTo>
                    <a:pt x="265" y="183"/>
                  </a:lnTo>
                  <a:lnTo>
                    <a:pt x="286" y="184"/>
                  </a:lnTo>
                  <a:lnTo>
                    <a:pt x="309" y="185"/>
                  </a:lnTo>
                  <a:lnTo>
                    <a:pt x="333" y="189"/>
                  </a:lnTo>
                  <a:lnTo>
                    <a:pt x="353" y="193"/>
                  </a:lnTo>
                  <a:lnTo>
                    <a:pt x="372" y="199"/>
                  </a:lnTo>
                  <a:lnTo>
                    <a:pt x="390" y="207"/>
                  </a:lnTo>
                  <a:lnTo>
                    <a:pt x="406" y="214"/>
                  </a:lnTo>
                  <a:lnTo>
                    <a:pt x="423" y="222"/>
                  </a:lnTo>
                  <a:lnTo>
                    <a:pt x="439" y="231"/>
                  </a:lnTo>
                  <a:lnTo>
                    <a:pt x="454" y="240"/>
                  </a:lnTo>
                  <a:lnTo>
                    <a:pt x="468" y="251"/>
                  </a:lnTo>
                  <a:lnTo>
                    <a:pt x="483" y="262"/>
                  </a:lnTo>
                  <a:lnTo>
                    <a:pt x="497" y="274"/>
                  </a:lnTo>
                  <a:lnTo>
                    <a:pt x="510" y="285"/>
                  </a:lnTo>
                  <a:lnTo>
                    <a:pt x="523" y="299"/>
                  </a:lnTo>
                  <a:lnTo>
                    <a:pt x="536" y="313"/>
                  </a:lnTo>
                  <a:lnTo>
                    <a:pt x="549" y="327"/>
                  </a:lnTo>
                  <a:lnTo>
                    <a:pt x="561" y="343"/>
                  </a:lnTo>
                  <a:lnTo>
                    <a:pt x="575" y="360"/>
                  </a:lnTo>
                  <a:lnTo>
                    <a:pt x="590" y="385"/>
                  </a:lnTo>
                  <a:lnTo>
                    <a:pt x="604" y="410"/>
                  </a:lnTo>
                  <a:lnTo>
                    <a:pt x="617" y="435"/>
                  </a:lnTo>
                  <a:lnTo>
                    <a:pt x="631" y="461"/>
                  </a:lnTo>
                  <a:lnTo>
                    <a:pt x="641" y="487"/>
                  </a:lnTo>
                  <a:lnTo>
                    <a:pt x="652" y="515"/>
                  </a:lnTo>
                  <a:lnTo>
                    <a:pt x="663" y="542"/>
                  </a:lnTo>
                  <a:lnTo>
                    <a:pt x="671" y="570"/>
                  </a:lnTo>
                  <a:lnTo>
                    <a:pt x="675" y="566"/>
                  </a:lnTo>
                  <a:lnTo>
                    <a:pt x="679" y="563"/>
                  </a:lnTo>
                  <a:lnTo>
                    <a:pt x="683" y="559"/>
                  </a:lnTo>
                  <a:lnTo>
                    <a:pt x="689" y="555"/>
                  </a:lnTo>
                  <a:lnTo>
                    <a:pt x="694" y="552"/>
                  </a:lnTo>
                  <a:lnTo>
                    <a:pt x="698" y="548"/>
                  </a:lnTo>
                  <a:lnTo>
                    <a:pt x="704" y="545"/>
                  </a:lnTo>
                  <a:lnTo>
                    <a:pt x="709" y="541"/>
                  </a:lnTo>
                  <a:lnTo>
                    <a:pt x="707" y="510"/>
                  </a:lnTo>
                  <a:lnTo>
                    <a:pt x="704" y="478"/>
                  </a:lnTo>
                  <a:lnTo>
                    <a:pt x="700" y="447"/>
                  </a:lnTo>
                  <a:lnTo>
                    <a:pt x="695" y="416"/>
                  </a:lnTo>
                  <a:lnTo>
                    <a:pt x="689" y="386"/>
                  </a:lnTo>
                  <a:lnTo>
                    <a:pt x="682" y="355"/>
                  </a:lnTo>
                  <a:lnTo>
                    <a:pt x="673" y="325"/>
                  </a:lnTo>
                  <a:lnTo>
                    <a:pt x="664" y="295"/>
                  </a:lnTo>
                  <a:lnTo>
                    <a:pt x="653" y="270"/>
                  </a:lnTo>
                  <a:lnTo>
                    <a:pt x="641" y="245"/>
                  </a:lnTo>
                  <a:lnTo>
                    <a:pt x="629" y="221"/>
                  </a:lnTo>
                  <a:lnTo>
                    <a:pt x="616" y="197"/>
                  </a:lnTo>
                  <a:lnTo>
                    <a:pt x="603" y="174"/>
                  </a:lnTo>
                  <a:lnTo>
                    <a:pt x="588" y="152"/>
                  </a:lnTo>
                  <a:lnTo>
                    <a:pt x="572" y="130"/>
                  </a:lnTo>
                  <a:lnTo>
                    <a:pt x="554" y="109"/>
                  </a:lnTo>
                  <a:lnTo>
                    <a:pt x="544" y="99"/>
                  </a:lnTo>
                  <a:lnTo>
                    <a:pt x="533" y="90"/>
                  </a:lnTo>
                  <a:lnTo>
                    <a:pt x="522" y="81"/>
                  </a:lnTo>
                  <a:lnTo>
                    <a:pt x="511" y="73"/>
                  </a:lnTo>
                  <a:lnTo>
                    <a:pt x="501" y="66"/>
                  </a:lnTo>
                  <a:lnTo>
                    <a:pt x="489" y="57"/>
                  </a:lnTo>
                  <a:lnTo>
                    <a:pt x="477" y="51"/>
                  </a:lnTo>
                  <a:lnTo>
                    <a:pt x="465" y="44"/>
                  </a:lnTo>
                  <a:lnTo>
                    <a:pt x="453" y="38"/>
                  </a:lnTo>
                  <a:lnTo>
                    <a:pt x="440" y="33"/>
                  </a:lnTo>
                  <a:lnTo>
                    <a:pt x="428" y="29"/>
                  </a:lnTo>
                  <a:lnTo>
                    <a:pt x="415" y="24"/>
                  </a:lnTo>
                  <a:lnTo>
                    <a:pt x="402" y="20"/>
                  </a:lnTo>
                  <a:lnTo>
                    <a:pt x="389" y="17"/>
                  </a:lnTo>
                  <a:lnTo>
                    <a:pt x="375" y="14"/>
                  </a:lnTo>
                  <a:lnTo>
                    <a:pt x="361" y="12"/>
                  </a:lnTo>
                  <a:lnTo>
                    <a:pt x="339" y="10"/>
                  </a:lnTo>
                  <a:lnTo>
                    <a:pt x="317" y="8"/>
                  </a:lnTo>
                  <a:lnTo>
                    <a:pt x="294" y="8"/>
                  </a:lnTo>
                  <a:lnTo>
                    <a:pt x="273" y="8"/>
                  </a:lnTo>
                  <a:lnTo>
                    <a:pt x="251" y="10"/>
                  </a:lnTo>
                  <a:lnTo>
                    <a:pt x="230" y="12"/>
                  </a:lnTo>
                  <a:lnTo>
                    <a:pt x="209" y="15"/>
                  </a:lnTo>
                  <a:lnTo>
                    <a:pt x="187" y="19"/>
                  </a:lnTo>
                  <a:lnTo>
                    <a:pt x="166" y="24"/>
                  </a:lnTo>
                  <a:lnTo>
                    <a:pt x="144" y="30"/>
                  </a:lnTo>
                  <a:lnTo>
                    <a:pt x="124" y="36"/>
                  </a:lnTo>
                  <a:lnTo>
                    <a:pt x="103" y="42"/>
                  </a:lnTo>
                  <a:lnTo>
                    <a:pt x="82" y="49"/>
                  </a:lnTo>
                  <a:lnTo>
                    <a:pt x="61" y="56"/>
                  </a:lnTo>
                  <a:lnTo>
                    <a:pt x="41" y="64"/>
                  </a:lnTo>
                  <a:lnTo>
                    <a:pt x="19" y="73"/>
                  </a:lnTo>
                  <a:lnTo>
                    <a:pt x="18" y="64"/>
                  </a:lnTo>
                  <a:lnTo>
                    <a:pt x="38" y="56"/>
                  </a:lnTo>
                  <a:lnTo>
                    <a:pt x="58" y="49"/>
                  </a:lnTo>
                  <a:lnTo>
                    <a:pt x="79" y="41"/>
                  </a:lnTo>
                  <a:lnTo>
                    <a:pt x="100" y="35"/>
                  </a:lnTo>
                  <a:lnTo>
                    <a:pt x="122" y="27"/>
                  </a:lnTo>
                  <a:lnTo>
                    <a:pt x="142" y="21"/>
                  </a:lnTo>
                  <a:lnTo>
                    <a:pt x="163" y="17"/>
                  </a:lnTo>
                  <a:lnTo>
                    <a:pt x="185" y="12"/>
                  </a:lnTo>
                  <a:lnTo>
                    <a:pt x="206" y="7"/>
                  </a:lnTo>
                  <a:lnTo>
                    <a:pt x="229" y="5"/>
                  </a:lnTo>
                  <a:lnTo>
                    <a:pt x="250" y="2"/>
                  </a:lnTo>
                  <a:lnTo>
                    <a:pt x="272" y="0"/>
                  </a:lnTo>
                  <a:lnTo>
                    <a:pt x="294" y="0"/>
                  </a:lnTo>
                  <a:lnTo>
                    <a:pt x="317" y="0"/>
                  </a:lnTo>
                  <a:lnTo>
                    <a:pt x="339" y="1"/>
                  </a:lnTo>
                  <a:lnTo>
                    <a:pt x="361" y="4"/>
                  </a:lnTo>
                  <a:lnTo>
                    <a:pt x="374" y="6"/>
                  </a:lnTo>
                  <a:lnTo>
                    <a:pt x="389" y="10"/>
                  </a:lnTo>
                  <a:lnTo>
                    <a:pt x="402" y="12"/>
                  </a:lnTo>
                  <a:lnTo>
                    <a:pt x="416" y="17"/>
                  </a:lnTo>
                  <a:lnTo>
                    <a:pt x="429" y="20"/>
                  </a:lnTo>
                  <a:lnTo>
                    <a:pt x="442" y="26"/>
                  </a:lnTo>
                  <a:lnTo>
                    <a:pt x="455" y="31"/>
                  </a:lnTo>
                  <a:lnTo>
                    <a:pt x="468" y="37"/>
                  </a:lnTo>
                  <a:lnTo>
                    <a:pt x="480" y="44"/>
                  </a:lnTo>
                  <a:lnTo>
                    <a:pt x="493" y="50"/>
                  </a:lnTo>
                  <a:lnTo>
                    <a:pt x="505" y="58"/>
                  </a:lnTo>
                  <a:lnTo>
                    <a:pt x="517" y="66"/>
                  </a:lnTo>
                  <a:lnTo>
                    <a:pt x="528" y="75"/>
                  </a:lnTo>
                  <a:lnTo>
                    <a:pt x="539" y="84"/>
                  </a:lnTo>
                  <a:lnTo>
                    <a:pt x="549" y="93"/>
                  </a:lnTo>
                  <a:lnTo>
                    <a:pt x="559" y="104"/>
                  </a:lnTo>
                  <a:lnTo>
                    <a:pt x="578" y="124"/>
                  </a:lnTo>
                  <a:lnTo>
                    <a:pt x="595" y="146"/>
                  </a:lnTo>
                  <a:lnTo>
                    <a:pt x="610" y="168"/>
                  </a:lnTo>
                  <a:lnTo>
                    <a:pt x="625" y="192"/>
                  </a:lnTo>
                  <a:lnTo>
                    <a:pt x="638" y="217"/>
                  </a:lnTo>
                  <a:lnTo>
                    <a:pt x="650" y="242"/>
                  </a:lnTo>
                  <a:lnTo>
                    <a:pt x="660" y="268"/>
                  </a:lnTo>
                  <a:lnTo>
                    <a:pt x="671" y="294"/>
                  </a:lnTo>
                  <a:lnTo>
                    <a:pt x="681" y="324"/>
                  </a:lnTo>
                  <a:lnTo>
                    <a:pt x="689" y="354"/>
                  </a:lnTo>
                  <a:lnTo>
                    <a:pt x="696" y="383"/>
                  </a:lnTo>
                  <a:lnTo>
                    <a:pt x="703" y="413"/>
                  </a:lnTo>
                  <a:lnTo>
                    <a:pt x="708" y="444"/>
                  </a:lnTo>
                  <a:lnTo>
                    <a:pt x="712" y="475"/>
                  </a:lnTo>
                  <a:lnTo>
                    <a:pt x="714" y="505"/>
                  </a:lnTo>
                  <a:lnTo>
                    <a:pt x="716" y="536"/>
                  </a:lnTo>
                  <a:lnTo>
                    <a:pt x="729" y="532"/>
                  </a:lnTo>
                  <a:lnTo>
                    <a:pt x="744" y="527"/>
                  </a:lnTo>
                  <a:lnTo>
                    <a:pt x="759" y="523"/>
                  </a:lnTo>
                  <a:lnTo>
                    <a:pt x="776" y="521"/>
                  </a:lnTo>
                  <a:lnTo>
                    <a:pt x="793" y="520"/>
                  </a:lnTo>
                  <a:lnTo>
                    <a:pt x="811" y="520"/>
                  </a:lnTo>
                  <a:lnTo>
                    <a:pt x="830" y="522"/>
                  </a:lnTo>
                  <a:lnTo>
                    <a:pt x="850" y="524"/>
                  </a:lnTo>
                  <a:lnTo>
                    <a:pt x="894" y="533"/>
                  </a:lnTo>
                  <a:lnTo>
                    <a:pt x="926" y="542"/>
                  </a:lnTo>
                  <a:lnTo>
                    <a:pt x="948" y="552"/>
                  </a:lnTo>
                  <a:lnTo>
                    <a:pt x="961" y="561"/>
                  </a:lnTo>
                  <a:lnTo>
                    <a:pt x="967" y="569"/>
                  </a:lnTo>
                  <a:lnTo>
                    <a:pt x="969" y="575"/>
                  </a:lnTo>
                  <a:lnTo>
                    <a:pt x="969" y="579"/>
                  </a:lnTo>
                  <a:lnTo>
                    <a:pt x="969" y="581"/>
                  </a:lnTo>
                  <a:close/>
                </a:path>
              </a:pathLst>
            </a:custGeom>
            <a:solidFill>
              <a:srgbClr val="582C00"/>
            </a:solidFill>
            <a:ln w="9525">
              <a:solidFill>
                <a:srgbClr val="582C00"/>
              </a:solidFill>
              <a:round/>
              <a:headEnd/>
              <a:tailEnd/>
            </a:ln>
          </p:spPr>
          <p:txBody>
            <a:bodyPr/>
            <a:lstStyle/>
            <a:p>
              <a:endParaRPr lang="de-DE"/>
            </a:p>
          </p:txBody>
        </p:sp>
        <p:sp>
          <p:nvSpPr>
            <p:cNvPr id="3087" name="Freeform 13"/>
            <p:cNvSpPr>
              <a:spLocks/>
            </p:cNvSpPr>
            <p:nvPr/>
          </p:nvSpPr>
          <p:spPr bwMode="auto">
            <a:xfrm>
              <a:off x="3806" y="337"/>
              <a:ext cx="132" cy="82"/>
            </a:xfrm>
            <a:custGeom>
              <a:avLst/>
              <a:gdLst>
                <a:gd name="T0" fmla="*/ 1 w 532"/>
                <a:gd name="T1" fmla="*/ 6 h 328"/>
                <a:gd name="T2" fmla="*/ 3 w 532"/>
                <a:gd name="T3" fmla="*/ 11 h 328"/>
                <a:gd name="T4" fmla="*/ 5 w 532"/>
                <a:gd name="T5" fmla="*/ 14 h 328"/>
                <a:gd name="T6" fmla="*/ 7 w 532"/>
                <a:gd name="T7" fmla="*/ 17 h 328"/>
                <a:gd name="T8" fmla="*/ 9 w 532"/>
                <a:gd name="T9" fmla="*/ 19 h 328"/>
                <a:gd name="T10" fmla="*/ 11 w 532"/>
                <a:gd name="T11" fmla="*/ 20 h 328"/>
                <a:gd name="T12" fmla="*/ 13 w 532"/>
                <a:gd name="T13" fmla="*/ 21 h 328"/>
                <a:gd name="T14" fmla="*/ 16 w 532"/>
                <a:gd name="T15" fmla="*/ 21 h 328"/>
                <a:gd name="T16" fmla="*/ 18 w 532"/>
                <a:gd name="T17" fmla="*/ 20 h 328"/>
                <a:gd name="T18" fmla="*/ 21 w 532"/>
                <a:gd name="T19" fmla="*/ 19 h 328"/>
                <a:gd name="T20" fmla="*/ 24 w 532"/>
                <a:gd name="T21" fmla="*/ 17 h 328"/>
                <a:gd name="T22" fmla="*/ 27 w 532"/>
                <a:gd name="T23" fmla="*/ 15 h 328"/>
                <a:gd name="T24" fmla="*/ 29 w 532"/>
                <a:gd name="T25" fmla="*/ 13 h 328"/>
                <a:gd name="T26" fmla="*/ 31 w 532"/>
                <a:gd name="T27" fmla="*/ 11 h 328"/>
                <a:gd name="T28" fmla="*/ 32 w 532"/>
                <a:gd name="T29" fmla="*/ 10 h 328"/>
                <a:gd name="T30" fmla="*/ 33 w 532"/>
                <a:gd name="T31" fmla="*/ 9 h 328"/>
                <a:gd name="T32" fmla="*/ 32 w 532"/>
                <a:gd name="T33" fmla="*/ 7 h 328"/>
                <a:gd name="T34" fmla="*/ 30 w 532"/>
                <a:gd name="T35" fmla="*/ 5 h 328"/>
                <a:gd name="T36" fmla="*/ 28 w 532"/>
                <a:gd name="T37" fmla="*/ 3 h 328"/>
                <a:gd name="T38" fmla="*/ 26 w 532"/>
                <a:gd name="T39" fmla="*/ 2 h 328"/>
                <a:gd name="T40" fmla="*/ 24 w 532"/>
                <a:gd name="T41" fmla="*/ 1 h 328"/>
                <a:gd name="T42" fmla="*/ 22 w 532"/>
                <a:gd name="T43" fmla="*/ 1 h 328"/>
                <a:gd name="T44" fmla="*/ 19 w 532"/>
                <a:gd name="T45" fmla="*/ 0 h 328"/>
                <a:gd name="T46" fmla="*/ 17 w 532"/>
                <a:gd name="T47" fmla="*/ 0 h 328"/>
                <a:gd name="T48" fmla="*/ 14 w 532"/>
                <a:gd name="T49" fmla="*/ 0 h 328"/>
                <a:gd name="T50" fmla="*/ 11 w 532"/>
                <a:gd name="T51" fmla="*/ 1 h 328"/>
                <a:gd name="T52" fmla="*/ 8 w 532"/>
                <a:gd name="T53" fmla="*/ 1 h 328"/>
                <a:gd name="T54" fmla="*/ 6 w 532"/>
                <a:gd name="T55" fmla="*/ 2 h 328"/>
                <a:gd name="T56" fmla="*/ 4 w 532"/>
                <a:gd name="T57" fmla="*/ 3 h 328"/>
                <a:gd name="T58" fmla="*/ 2 w 532"/>
                <a:gd name="T59" fmla="*/ 3 h 328"/>
                <a:gd name="T60" fmla="*/ 1 w 532"/>
                <a:gd name="T61" fmla="*/ 3 h 328"/>
                <a:gd name="T62" fmla="*/ 0 w 532"/>
                <a:gd name="T63" fmla="*/ 4 h 328"/>
                <a:gd name="T64" fmla="*/ 0 w 532"/>
                <a:gd name="T65" fmla="*/ 4 h 3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2"/>
                <a:gd name="T100" fmla="*/ 0 h 328"/>
                <a:gd name="T101" fmla="*/ 532 w 532"/>
                <a:gd name="T102" fmla="*/ 328 h 32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2" h="328">
                  <a:moveTo>
                    <a:pt x="0" y="64"/>
                  </a:moveTo>
                  <a:lnTo>
                    <a:pt x="14" y="104"/>
                  </a:lnTo>
                  <a:lnTo>
                    <a:pt x="30" y="139"/>
                  </a:lnTo>
                  <a:lnTo>
                    <a:pt x="45" y="172"/>
                  </a:lnTo>
                  <a:lnTo>
                    <a:pt x="62" y="200"/>
                  </a:lnTo>
                  <a:lnTo>
                    <a:pt x="79" y="227"/>
                  </a:lnTo>
                  <a:lnTo>
                    <a:pt x="95" y="248"/>
                  </a:lnTo>
                  <a:lnTo>
                    <a:pt x="113" y="267"/>
                  </a:lnTo>
                  <a:lnTo>
                    <a:pt x="130" y="284"/>
                  </a:lnTo>
                  <a:lnTo>
                    <a:pt x="148" y="297"/>
                  </a:lnTo>
                  <a:lnTo>
                    <a:pt x="166" y="308"/>
                  </a:lnTo>
                  <a:lnTo>
                    <a:pt x="184" y="316"/>
                  </a:lnTo>
                  <a:lnTo>
                    <a:pt x="202" y="322"/>
                  </a:lnTo>
                  <a:lnTo>
                    <a:pt x="219" y="326"/>
                  </a:lnTo>
                  <a:lnTo>
                    <a:pt x="237" y="328"/>
                  </a:lnTo>
                  <a:lnTo>
                    <a:pt x="255" y="328"/>
                  </a:lnTo>
                  <a:lnTo>
                    <a:pt x="273" y="326"/>
                  </a:lnTo>
                  <a:lnTo>
                    <a:pt x="298" y="320"/>
                  </a:lnTo>
                  <a:lnTo>
                    <a:pt x="323" y="311"/>
                  </a:lnTo>
                  <a:lnTo>
                    <a:pt x="348" y="300"/>
                  </a:lnTo>
                  <a:lnTo>
                    <a:pt x="371" y="286"/>
                  </a:lnTo>
                  <a:lnTo>
                    <a:pt x="393" y="271"/>
                  </a:lnTo>
                  <a:lnTo>
                    <a:pt x="415" y="255"/>
                  </a:lnTo>
                  <a:lnTo>
                    <a:pt x="435" y="239"/>
                  </a:lnTo>
                  <a:lnTo>
                    <a:pt x="454" y="222"/>
                  </a:lnTo>
                  <a:lnTo>
                    <a:pt x="471" y="205"/>
                  </a:lnTo>
                  <a:lnTo>
                    <a:pt x="486" y="190"/>
                  </a:lnTo>
                  <a:lnTo>
                    <a:pt x="500" y="174"/>
                  </a:lnTo>
                  <a:lnTo>
                    <a:pt x="510" y="161"/>
                  </a:lnTo>
                  <a:lnTo>
                    <a:pt x="520" y="150"/>
                  </a:lnTo>
                  <a:lnTo>
                    <a:pt x="526" y="142"/>
                  </a:lnTo>
                  <a:lnTo>
                    <a:pt x="531" y="137"/>
                  </a:lnTo>
                  <a:lnTo>
                    <a:pt x="532" y="135"/>
                  </a:lnTo>
                  <a:lnTo>
                    <a:pt x="519" y="116"/>
                  </a:lnTo>
                  <a:lnTo>
                    <a:pt x="504" y="99"/>
                  </a:lnTo>
                  <a:lnTo>
                    <a:pt x="489" y="82"/>
                  </a:lnTo>
                  <a:lnTo>
                    <a:pt x="473" y="69"/>
                  </a:lnTo>
                  <a:lnTo>
                    <a:pt x="457" y="56"/>
                  </a:lnTo>
                  <a:lnTo>
                    <a:pt x="440" y="45"/>
                  </a:lnTo>
                  <a:lnTo>
                    <a:pt x="422" y="34"/>
                  </a:lnTo>
                  <a:lnTo>
                    <a:pt x="405" y="26"/>
                  </a:lnTo>
                  <a:lnTo>
                    <a:pt x="388" y="19"/>
                  </a:lnTo>
                  <a:lnTo>
                    <a:pt x="368" y="13"/>
                  </a:lnTo>
                  <a:lnTo>
                    <a:pt x="351" y="8"/>
                  </a:lnTo>
                  <a:lnTo>
                    <a:pt x="331" y="4"/>
                  </a:lnTo>
                  <a:lnTo>
                    <a:pt x="314" y="2"/>
                  </a:lnTo>
                  <a:lnTo>
                    <a:pt x="295" y="1"/>
                  </a:lnTo>
                  <a:lnTo>
                    <a:pt x="275" y="0"/>
                  </a:lnTo>
                  <a:lnTo>
                    <a:pt x="258" y="0"/>
                  </a:lnTo>
                  <a:lnTo>
                    <a:pt x="233" y="1"/>
                  </a:lnTo>
                  <a:lnTo>
                    <a:pt x="208" y="3"/>
                  </a:lnTo>
                  <a:lnTo>
                    <a:pt x="184" y="7"/>
                  </a:lnTo>
                  <a:lnTo>
                    <a:pt x="160" y="12"/>
                  </a:lnTo>
                  <a:lnTo>
                    <a:pt x="137" y="16"/>
                  </a:lnTo>
                  <a:lnTo>
                    <a:pt x="117" y="21"/>
                  </a:lnTo>
                  <a:lnTo>
                    <a:pt x="97" y="27"/>
                  </a:lnTo>
                  <a:lnTo>
                    <a:pt x="78" y="33"/>
                  </a:lnTo>
                  <a:lnTo>
                    <a:pt x="61" y="39"/>
                  </a:lnTo>
                  <a:lnTo>
                    <a:pt x="45" y="45"/>
                  </a:lnTo>
                  <a:lnTo>
                    <a:pt x="32" y="50"/>
                  </a:lnTo>
                  <a:lnTo>
                    <a:pt x="22" y="55"/>
                  </a:lnTo>
                  <a:lnTo>
                    <a:pt x="12" y="58"/>
                  </a:lnTo>
                  <a:lnTo>
                    <a:pt x="6" y="62"/>
                  </a:lnTo>
                  <a:lnTo>
                    <a:pt x="1" y="63"/>
                  </a:lnTo>
                  <a:lnTo>
                    <a:pt x="0" y="64"/>
                  </a:lnTo>
                  <a:close/>
                </a:path>
              </a:pathLst>
            </a:custGeom>
            <a:solidFill>
              <a:srgbClr val="582C00"/>
            </a:solidFill>
            <a:ln w="9525">
              <a:solidFill>
                <a:srgbClr val="582C00"/>
              </a:solidFill>
              <a:round/>
              <a:headEnd/>
              <a:tailEnd/>
            </a:ln>
          </p:spPr>
          <p:txBody>
            <a:bodyPr/>
            <a:lstStyle/>
            <a:p>
              <a:endParaRPr lang="de-DE"/>
            </a:p>
          </p:txBody>
        </p:sp>
        <p:sp>
          <p:nvSpPr>
            <p:cNvPr id="3088" name="Freeform 14"/>
            <p:cNvSpPr>
              <a:spLocks/>
            </p:cNvSpPr>
            <p:nvPr/>
          </p:nvSpPr>
          <p:spPr bwMode="auto">
            <a:xfrm>
              <a:off x="3941" y="321"/>
              <a:ext cx="208" cy="99"/>
            </a:xfrm>
            <a:custGeom>
              <a:avLst/>
              <a:gdLst>
                <a:gd name="T0" fmla="*/ 50 w 833"/>
                <a:gd name="T1" fmla="*/ 17 h 397"/>
                <a:gd name="T2" fmla="*/ 46 w 833"/>
                <a:gd name="T3" fmla="*/ 13 h 397"/>
                <a:gd name="T4" fmla="*/ 43 w 833"/>
                <a:gd name="T5" fmla="*/ 9 h 397"/>
                <a:gd name="T6" fmla="*/ 39 w 833"/>
                <a:gd name="T7" fmla="*/ 6 h 397"/>
                <a:gd name="T8" fmla="*/ 36 w 833"/>
                <a:gd name="T9" fmla="*/ 4 h 397"/>
                <a:gd name="T10" fmla="*/ 33 w 833"/>
                <a:gd name="T11" fmla="*/ 2 h 397"/>
                <a:gd name="T12" fmla="*/ 29 w 833"/>
                <a:gd name="T13" fmla="*/ 1 h 397"/>
                <a:gd name="T14" fmla="*/ 26 w 833"/>
                <a:gd name="T15" fmla="*/ 0 h 397"/>
                <a:gd name="T16" fmla="*/ 22 w 833"/>
                <a:gd name="T17" fmla="*/ 0 h 397"/>
                <a:gd name="T18" fmla="*/ 17 w 833"/>
                <a:gd name="T19" fmla="*/ 1 h 397"/>
                <a:gd name="T20" fmla="*/ 12 w 833"/>
                <a:gd name="T21" fmla="*/ 2 h 397"/>
                <a:gd name="T22" fmla="*/ 8 w 833"/>
                <a:gd name="T23" fmla="*/ 5 h 397"/>
                <a:gd name="T24" fmla="*/ 5 w 833"/>
                <a:gd name="T25" fmla="*/ 7 h 397"/>
                <a:gd name="T26" fmla="*/ 3 w 833"/>
                <a:gd name="T27" fmla="*/ 10 h 397"/>
                <a:gd name="T28" fmla="*/ 1 w 833"/>
                <a:gd name="T29" fmla="*/ 12 h 397"/>
                <a:gd name="T30" fmla="*/ 0 w 833"/>
                <a:gd name="T31" fmla="*/ 13 h 397"/>
                <a:gd name="T32" fmla="*/ 1 w 833"/>
                <a:gd name="T33" fmla="*/ 14 h 397"/>
                <a:gd name="T34" fmla="*/ 3 w 833"/>
                <a:gd name="T35" fmla="*/ 16 h 397"/>
                <a:gd name="T36" fmla="*/ 5 w 833"/>
                <a:gd name="T37" fmla="*/ 17 h 397"/>
                <a:gd name="T38" fmla="*/ 6 w 833"/>
                <a:gd name="T39" fmla="*/ 18 h 397"/>
                <a:gd name="T40" fmla="*/ 22 w 833"/>
                <a:gd name="T41" fmla="*/ 10 h 397"/>
                <a:gd name="T42" fmla="*/ 24 w 833"/>
                <a:gd name="T43" fmla="*/ 9 h 397"/>
                <a:gd name="T44" fmla="*/ 26 w 833"/>
                <a:gd name="T45" fmla="*/ 9 h 397"/>
                <a:gd name="T46" fmla="*/ 28 w 833"/>
                <a:gd name="T47" fmla="*/ 9 h 397"/>
                <a:gd name="T48" fmla="*/ 30 w 833"/>
                <a:gd name="T49" fmla="*/ 11 h 397"/>
                <a:gd name="T50" fmla="*/ 31 w 833"/>
                <a:gd name="T51" fmla="*/ 13 h 397"/>
                <a:gd name="T52" fmla="*/ 33 w 833"/>
                <a:gd name="T53" fmla="*/ 16 h 397"/>
                <a:gd name="T54" fmla="*/ 35 w 833"/>
                <a:gd name="T55" fmla="*/ 20 h 397"/>
                <a:gd name="T56" fmla="*/ 36 w 833"/>
                <a:gd name="T57" fmla="*/ 25 h 397"/>
                <a:gd name="T58" fmla="*/ 38 w 833"/>
                <a:gd name="T59" fmla="*/ 24 h 397"/>
                <a:gd name="T60" fmla="*/ 40 w 833"/>
                <a:gd name="T61" fmla="*/ 24 h 397"/>
                <a:gd name="T62" fmla="*/ 42 w 833"/>
                <a:gd name="T63" fmla="*/ 24 h 397"/>
                <a:gd name="T64" fmla="*/ 44 w 833"/>
                <a:gd name="T65" fmla="*/ 23 h 397"/>
                <a:gd name="T66" fmla="*/ 46 w 833"/>
                <a:gd name="T67" fmla="*/ 23 h 397"/>
                <a:gd name="T68" fmla="*/ 49 w 833"/>
                <a:gd name="T69" fmla="*/ 22 h 397"/>
                <a:gd name="T70" fmla="*/ 50 w 833"/>
                <a:gd name="T71" fmla="*/ 21 h 397"/>
                <a:gd name="T72" fmla="*/ 52 w 833"/>
                <a:gd name="T73" fmla="*/ 20 h 39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33"/>
                <a:gd name="T112" fmla="*/ 0 h 397"/>
                <a:gd name="T113" fmla="*/ 833 w 833"/>
                <a:gd name="T114" fmla="*/ 397 h 39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33" h="397">
                  <a:moveTo>
                    <a:pt x="833" y="324"/>
                  </a:moveTo>
                  <a:lnTo>
                    <a:pt x="803" y="282"/>
                  </a:lnTo>
                  <a:lnTo>
                    <a:pt x="775" y="243"/>
                  </a:lnTo>
                  <a:lnTo>
                    <a:pt x="745" y="208"/>
                  </a:lnTo>
                  <a:lnTo>
                    <a:pt x="716" y="176"/>
                  </a:lnTo>
                  <a:lnTo>
                    <a:pt x="688" y="147"/>
                  </a:lnTo>
                  <a:lnTo>
                    <a:pt x="660" y="121"/>
                  </a:lnTo>
                  <a:lnTo>
                    <a:pt x="632" y="97"/>
                  </a:lnTo>
                  <a:lnTo>
                    <a:pt x="604" y="77"/>
                  </a:lnTo>
                  <a:lnTo>
                    <a:pt x="577" y="59"/>
                  </a:lnTo>
                  <a:lnTo>
                    <a:pt x="550" y="44"/>
                  </a:lnTo>
                  <a:lnTo>
                    <a:pt x="523" y="31"/>
                  </a:lnTo>
                  <a:lnTo>
                    <a:pt x="496" y="20"/>
                  </a:lnTo>
                  <a:lnTo>
                    <a:pt x="470" y="12"/>
                  </a:lnTo>
                  <a:lnTo>
                    <a:pt x="445" y="6"/>
                  </a:lnTo>
                  <a:lnTo>
                    <a:pt x="420" y="3"/>
                  </a:lnTo>
                  <a:lnTo>
                    <a:pt x="395" y="0"/>
                  </a:lnTo>
                  <a:lnTo>
                    <a:pt x="352" y="0"/>
                  </a:lnTo>
                  <a:lnTo>
                    <a:pt x="311" y="5"/>
                  </a:lnTo>
                  <a:lnTo>
                    <a:pt x="273" y="14"/>
                  </a:lnTo>
                  <a:lnTo>
                    <a:pt x="236" y="26"/>
                  </a:lnTo>
                  <a:lnTo>
                    <a:pt x="202" y="42"/>
                  </a:lnTo>
                  <a:lnTo>
                    <a:pt x="168" y="59"/>
                  </a:lnTo>
                  <a:lnTo>
                    <a:pt x="138" y="78"/>
                  </a:lnTo>
                  <a:lnTo>
                    <a:pt x="111" y="98"/>
                  </a:lnTo>
                  <a:lnTo>
                    <a:pt x="86" y="118"/>
                  </a:lnTo>
                  <a:lnTo>
                    <a:pt x="64" y="138"/>
                  </a:lnTo>
                  <a:lnTo>
                    <a:pt x="45" y="155"/>
                  </a:lnTo>
                  <a:lnTo>
                    <a:pt x="30" y="172"/>
                  </a:lnTo>
                  <a:lnTo>
                    <a:pt x="17" y="187"/>
                  </a:lnTo>
                  <a:lnTo>
                    <a:pt x="7" y="197"/>
                  </a:lnTo>
                  <a:lnTo>
                    <a:pt x="2" y="204"/>
                  </a:lnTo>
                  <a:lnTo>
                    <a:pt x="0" y="207"/>
                  </a:lnTo>
                  <a:lnTo>
                    <a:pt x="20" y="226"/>
                  </a:lnTo>
                  <a:lnTo>
                    <a:pt x="37" y="241"/>
                  </a:lnTo>
                  <a:lnTo>
                    <a:pt x="51" y="255"/>
                  </a:lnTo>
                  <a:lnTo>
                    <a:pt x="64" y="265"/>
                  </a:lnTo>
                  <a:lnTo>
                    <a:pt x="76" y="276"/>
                  </a:lnTo>
                  <a:lnTo>
                    <a:pt x="91" y="286"/>
                  </a:lnTo>
                  <a:lnTo>
                    <a:pt x="105" y="295"/>
                  </a:lnTo>
                  <a:lnTo>
                    <a:pt x="123" y="307"/>
                  </a:lnTo>
                  <a:lnTo>
                    <a:pt x="347" y="163"/>
                  </a:lnTo>
                  <a:lnTo>
                    <a:pt x="364" y="153"/>
                  </a:lnTo>
                  <a:lnTo>
                    <a:pt x="381" y="147"/>
                  </a:lnTo>
                  <a:lnTo>
                    <a:pt x="397" y="143"/>
                  </a:lnTo>
                  <a:lnTo>
                    <a:pt x="414" y="143"/>
                  </a:lnTo>
                  <a:lnTo>
                    <a:pt x="430" y="147"/>
                  </a:lnTo>
                  <a:lnTo>
                    <a:pt x="446" y="154"/>
                  </a:lnTo>
                  <a:lnTo>
                    <a:pt x="463" y="166"/>
                  </a:lnTo>
                  <a:lnTo>
                    <a:pt x="478" y="182"/>
                  </a:lnTo>
                  <a:lnTo>
                    <a:pt x="491" y="197"/>
                  </a:lnTo>
                  <a:lnTo>
                    <a:pt x="503" y="215"/>
                  </a:lnTo>
                  <a:lnTo>
                    <a:pt x="516" y="238"/>
                  </a:lnTo>
                  <a:lnTo>
                    <a:pt x="529" y="262"/>
                  </a:lnTo>
                  <a:lnTo>
                    <a:pt x="542" y="290"/>
                  </a:lnTo>
                  <a:lnTo>
                    <a:pt x="557" y="323"/>
                  </a:lnTo>
                  <a:lnTo>
                    <a:pt x="570" y="357"/>
                  </a:lnTo>
                  <a:lnTo>
                    <a:pt x="583" y="397"/>
                  </a:lnTo>
                  <a:lnTo>
                    <a:pt x="596" y="396"/>
                  </a:lnTo>
                  <a:lnTo>
                    <a:pt x="610" y="393"/>
                  </a:lnTo>
                  <a:lnTo>
                    <a:pt x="626" y="391"/>
                  </a:lnTo>
                  <a:lnTo>
                    <a:pt x="641" y="388"/>
                  </a:lnTo>
                  <a:lnTo>
                    <a:pt x="658" y="385"/>
                  </a:lnTo>
                  <a:lnTo>
                    <a:pt x="676" y="382"/>
                  </a:lnTo>
                  <a:lnTo>
                    <a:pt x="694" y="379"/>
                  </a:lnTo>
                  <a:lnTo>
                    <a:pt x="712" y="374"/>
                  </a:lnTo>
                  <a:lnTo>
                    <a:pt x="728" y="369"/>
                  </a:lnTo>
                  <a:lnTo>
                    <a:pt x="746" y="365"/>
                  </a:lnTo>
                  <a:lnTo>
                    <a:pt x="763" y="360"/>
                  </a:lnTo>
                  <a:lnTo>
                    <a:pt x="780" y="354"/>
                  </a:lnTo>
                  <a:lnTo>
                    <a:pt x="795" y="347"/>
                  </a:lnTo>
                  <a:lnTo>
                    <a:pt x="808" y="339"/>
                  </a:lnTo>
                  <a:lnTo>
                    <a:pt x="821" y="332"/>
                  </a:lnTo>
                  <a:lnTo>
                    <a:pt x="833" y="324"/>
                  </a:lnTo>
                  <a:close/>
                </a:path>
              </a:pathLst>
            </a:custGeom>
            <a:solidFill>
              <a:srgbClr val="582C00"/>
            </a:solidFill>
            <a:ln w="9525">
              <a:solidFill>
                <a:srgbClr val="582C00"/>
              </a:solidFill>
              <a:round/>
              <a:headEnd/>
              <a:tailEnd/>
            </a:ln>
          </p:spPr>
          <p:txBody>
            <a:bodyPr/>
            <a:lstStyle/>
            <a:p>
              <a:endParaRPr lang="de-DE"/>
            </a:p>
          </p:txBody>
        </p:sp>
        <p:sp>
          <p:nvSpPr>
            <p:cNvPr id="3089" name="Freeform 15"/>
            <p:cNvSpPr>
              <a:spLocks/>
            </p:cNvSpPr>
            <p:nvPr/>
          </p:nvSpPr>
          <p:spPr bwMode="auto">
            <a:xfrm>
              <a:off x="3941" y="360"/>
              <a:ext cx="209" cy="136"/>
            </a:xfrm>
            <a:custGeom>
              <a:avLst/>
              <a:gdLst>
                <a:gd name="T0" fmla="*/ 52 w 836"/>
                <a:gd name="T1" fmla="*/ 34 h 548"/>
                <a:gd name="T2" fmla="*/ 50 w 836"/>
                <a:gd name="T3" fmla="*/ 34 h 548"/>
                <a:gd name="T4" fmla="*/ 47 w 836"/>
                <a:gd name="T5" fmla="*/ 33 h 548"/>
                <a:gd name="T6" fmla="*/ 45 w 836"/>
                <a:gd name="T7" fmla="*/ 33 h 548"/>
                <a:gd name="T8" fmla="*/ 42 w 836"/>
                <a:gd name="T9" fmla="*/ 32 h 548"/>
                <a:gd name="T10" fmla="*/ 41 w 836"/>
                <a:gd name="T11" fmla="*/ 31 h 548"/>
                <a:gd name="T12" fmla="*/ 40 w 836"/>
                <a:gd name="T13" fmla="*/ 30 h 548"/>
                <a:gd name="T14" fmla="*/ 38 w 836"/>
                <a:gd name="T15" fmla="*/ 29 h 548"/>
                <a:gd name="T16" fmla="*/ 38 w 836"/>
                <a:gd name="T17" fmla="*/ 27 h 548"/>
                <a:gd name="T18" fmla="*/ 37 w 836"/>
                <a:gd name="T19" fmla="*/ 27 h 548"/>
                <a:gd name="T20" fmla="*/ 36 w 836"/>
                <a:gd name="T21" fmla="*/ 26 h 548"/>
                <a:gd name="T22" fmla="*/ 36 w 836"/>
                <a:gd name="T23" fmla="*/ 25 h 548"/>
                <a:gd name="T24" fmla="*/ 35 w 836"/>
                <a:gd name="T25" fmla="*/ 24 h 548"/>
                <a:gd name="T26" fmla="*/ 34 w 836"/>
                <a:gd name="T27" fmla="*/ 22 h 548"/>
                <a:gd name="T28" fmla="*/ 33 w 836"/>
                <a:gd name="T29" fmla="*/ 20 h 548"/>
                <a:gd name="T30" fmla="*/ 33 w 836"/>
                <a:gd name="T31" fmla="*/ 17 h 548"/>
                <a:gd name="T32" fmla="*/ 31 w 836"/>
                <a:gd name="T33" fmla="*/ 15 h 548"/>
                <a:gd name="T34" fmla="*/ 26 w 836"/>
                <a:gd name="T35" fmla="*/ 5 h 548"/>
                <a:gd name="T36" fmla="*/ 26 w 836"/>
                <a:gd name="T37" fmla="*/ 5 h 548"/>
                <a:gd name="T38" fmla="*/ 24 w 836"/>
                <a:gd name="T39" fmla="*/ 5 h 548"/>
                <a:gd name="T40" fmla="*/ 22 w 836"/>
                <a:gd name="T41" fmla="*/ 5 h 548"/>
                <a:gd name="T42" fmla="*/ 20 w 836"/>
                <a:gd name="T43" fmla="*/ 7 h 548"/>
                <a:gd name="T44" fmla="*/ 18 w 836"/>
                <a:gd name="T45" fmla="*/ 8 h 548"/>
                <a:gd name="T46" fmla="*/ 16 w 836"/>
                <a:gd name="T47" fmla="*/ 10 h 548"/>
                <a:gd name="T48" fmla="*/ 13 w 836"/>
                <a:gd name="T49" fmla="*/ 12 h 548"/>
                <a:gd name="T50" fmla="*/ 11 w 836"/>
                <a:gd name="T51" fmla="*/ 13 h 548"/>
                <a:gd name="T52" fmla="*/ 9 w 836"/>
                <a:gd name="T53" fmla="*/ 15 h 548"/>
                <a:gd name="T54" fmla="*/ 6 w 836"/>
                <a:gd name="T55" fmla="*/ 16 h 548"/>
                <a:gd name="T56" fmla="*/ 3 w 836"/>
                <a:gd name="T57" fmla="*/ 17 h 548"/>
                <a:gd name="T58" fmla="*/ 2 w 836"/>
                <a:gd name="T59" fmla="*/ 18 h 548"/>
                <a:gd name="T60" fmla="*/ 1 w 836"/>
                <a:gd name="T61" fmla="*/ 16 h 548"/>
                <a:gd name="T62" fmla="*/ 0 w 836"/>
                <a:gd name="T63" fmla="*/ 15 h 548"/>
                <a:gd name="T64" fmla="*/ 2 w 836"/>
                <a:gd name="T65" fmla="*/ 13 h 548"/>
                <a:gd name="T66" fmla="*/ 5 w 836"/>
                <a:gd name="T67" fmla="*/ 12 h 548"/>
                <a:gd name="T68" fmla="*/ 7 w 836"/>
                <a:gd name="T69" fmla="*/ 10 h 548"/>
                <a:gd name="T70" fmla="*/ 22 w 836"/>
                <a:gd name="T71" fmla="*/ 1 h 548"/>
                <a:gd name="T72" fmla="*/ 24 w 836"/>
                <a:gd name="T73" fmla="*/ 0 h 548"/>
                <a:gd name="T74" fmla="*/ 26 w 836"/>
                <a:gd name="T75" fmla="*/ 0 h 548"/>
                <a:gd name="T76" fmla="*/ 28 w 836"/>
                <a:gd name="T77" fmla="*/ 1 h 548"/>
                <a:gd name="T78" fmla="*/ 29 w 836"/>
                <a:gd name="T79" fmla="*/ 2 h 548"/>
                <a:gd name="T80" fmla="*/ 31 w 836"/>
                <a:gd name="T81" fmla="*/ 5 h 548"/>
                <a:gd name="T82" fmla="*/ 33 w 836"/>
                <a:gd name="T83" fmla="*/ 8 h 548"/>
                <a:gd name="T84" fmla="*/ 35 w 836"/>
                <a:gd name="T85" fmla="*/ 12 h 548"/>
                <a:gd name="T86" fmla="*/ 36 w 836"/>
                <a:gd name="T87" fmla="*/ 15 h 548"/>
                <a:gd name="T88" fmla="*/ 37 w 836"/>
                <a:gd name="T89" fmla="*/ 17 h 548"/>
                <a:gd name="T90" fmla="*/ 38 w 836"/>
                <a:gd name="T91" fmla="*/ 21 h 548"/>
                <a:gd name="T92" fmla="*/ 39 w 836"/>
                <a:gd name="T93" fmla="*/ 25 h 548"/>
                <a:gd name="T94" fmla="*/ 38 w 836"/>
                <a:gd name="T95" fmla="*/ 27 h 548"/>
                <a:gd name="T96" fmla="*/ 39 w 836"/>
                <a:gd name="T97" fmla="*/ 29 h 548"/>
                <a:gd name="T98" fmla="*/ 40 w 836"/>
                <a:gd name="T99" fmla="*/ 30 h 548"/>
                <a:gd name="T100" fmla="*/ 41 w 836"/>
                <a:gd name="T101" fmla="*/ 31 h 548"/>
                <a:gd name="T102" fmla="*/ 43 w 836"/>
                <a:gd name="T103" fmla="*/ 31 h 548"/>
                <a:gd name="T104" fmla="*/ 45 w 836"/>
                <a:gd name="T105" fmla="*/ 32 h 548"/>
                <a:gd name="T106" fmla="*/ 47 w 836"/>
                <a:gd name="T107" fmla="*/ 33 h 548"/>
                <a:gd name="T108" fmla="*/ 50 w 836"/>
                <a:gd name="T109" fmla="*/ 33 h 548"/>
                <a:gd name="T110" fmla="*/ 52 w 836"/>
                <a:gd name="T111" fmla="*/ 33 h 54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36"/>
                <a:gd name="T169" fmla="*/ 0 h 548"/>
                <a:gd name="T170" fmla="*/ 836 w 836"/>
                <a:gd name="T171" fmla="*/ 548 h 54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36" h="548">
                  <a:moveTo>
                    <a:pt x="836" y="540"/>
                  </a:moveTo>
                  <a:lnTo>
                    <a:pt x="836" y="548"/>
                  </a:lnTo>
                  <a:lnTo>
                    <a:pt x="815" y="545"/>
                  </a:lnTo>
                  <a:lnTo>
                    <a:pt x="794" y="543"/>
                  </a:lnTo>
                  <a:lnTo>
                    <a:pt x="775" y="540"/>
                  </a:lnTo>
                  <a:lnTo>
                    <a:pt x="755" y="537"/>
                  </a:lnTo>
                  <a:lnTo>
                    <a:pt x="736" y="532"/>
                  </a:lnTo>
                  <a:lnTo>
                    <a:pt x="717" y="526"/>
                  </a:lnTo>
                  <a:lnTo>
                    <a:pt x="698" y="520"/>
                  </a:lnTo>
                  <a:lnTo>
                    <a:pt x="677" y="512"/>
                  </a:lnTo>
                  <a:lnTo>
                    <a:pt x="666" y="506"/>
                  </a:lnTo>
                  <a:lnTo>
                    <a:pt x="654" y="500"/>
                  </a:lnTo>
                  <a:lnTo>
                    <a:pt x="643" y="493"/>
                  </a:lnTo>
                  <a:lnTo>
                    <a:pt x="632" y="484"/>
                  </a:lnTo>
                  <a:lnTo>
                    <a:pt x="623" y="476"/>
                  </a:lnTo>
                  <a:lnTo>
                    <a:pt x="613" y="466"/>
                  </a:lnTo>
                  <a:lnTo>
                    <a:pt x="606" y="454"/>
                  </a:lnTo>
                  <a:lnTo>
                    <a:pt x="600" y="442"/>
                  </a:lnTo>
                  <a:lnTo>
                    <a:pt x="594" y="440"/>
                  </a:lnTo>
                  <a:lnTo>
                    <a:pt x="589" y="437"/>
                  </a:lnTo>
                  <a:lnTo>
                    <a:pt x="583" y="431"/>
                  </a:lnTo>
                  <a:lnTo>
                    <a:pt x="579" y="423"/>
                  </a:lnTo>
                  <a:lnTo>
                    <a:pt x="573" y="415"/>
                  </a:lnTo>
                  <a:lnTo>
                    <a:pt x="568" y="407"/>
                  </a:lnTo>
                  <a:lnTo>
                    <a:pt x="562" y="396"/>
                  </a:lnTo>
                  <a:lnTo>
                    <a:pt x="557" y="385"/>
                  </a:lnTo>
                  <a:lnTo>
                    <a:pt x="550" y="370"/>
                  </a:lnTo>
                  <a:lnTo>
                    <a:pt x="544" y="353"/>
                  </a:lnTo>
                  <a:lnTo>
                    <a:pt x="538" y="336"/>
                  </a:lnTo>
                  <a:lnTo>
                    <a:pt x="531" y="318"/>
                  </a:lnTo>
                  <a:lnTo>
                    <a:pt x="525" y="300"/>
                  </a:lnTo>
                  <a:lnTo>
                    <a:pt x="519" y="282"/>
                  </a:lnTo>
                  <a:lnTo>
                    <a:pt x="512" y="266"/>
                  </a:lnTo>
                  <a:lnTo>
                    <a:pt x="505" y="249"/>
                  </a:lnTo>
                  <a:lnTo>
                    <a:pt x="432" y="100"/>
                  </a:lnTo>
                  <a:lnTo>
                    <a:pt x="425" y="89"/>
                  </a:lnTo>
                  <a:lnTo>
                    <a:pt x="416" y="80"/>
                  </a:lnTo>
                  <a:lnTo>
                    <a:pt x="406" y="76"/>
                  </a:lnTo>
                  <a:lnTo>
                    <a:pt x="394" y="73"/>
                  </a:lnTo>
                  <a:lnTo>
                    <a:pt x="381" y="75"/>
                  </a:lnTo>
                  <a:lnTo>
                    <a:pt x="368" y="78"/>
                  </a:lnTo>
                  <a:lnTo>
                    <a:pt x="353" y="85"/>
                  </a:lnTo>
                  <a:lnTo>
                    <a:pt x="339" y="95"/>
                  </a:lnTo>
                  <a:lnTo>
                    <a:pt x="321" y="108"/>
                  </a:lnTo>
                  <a:lnTo>
                    <a:pt x="304" y="121"/>
                  </a:lnTo>
                  <a:lnTo>
                    <a:pt x="287" y="134"/>
                  </a:lnTo>
                  <a:lnTo>
                    <a:pt x="270" y="147"/>
                  </a:lnTo>
                  <a:lnTo>
                    <a:pt x="252" y="162"/>
                  </a:lnTo>
                  <a:lnTo>
                    <a:pt x="234" y="175"/>
                  </a:lnTo>
                  <a:lnTo>
                    <a:pt x="216" y="188"/>
                  </a:lnTo>
                  <a:lnTo>
                    <a:pt x="198" y="201"/>
                  </a:lnTo>
                  <a:lnTo>
                    <a:pt x="180" y="213"/>
                  </a:lnTo>
                  <a:lnTo>
                    <a:pt x="161" y="225"/>
                  </a:lnTo>
                  <a:lnTo>
                    <a:pt x="141" y="237"/>
                  </a:lnTo>
                  <a:lnTo>
                    <a:pt x="120" y="248"/>
                  </a:lnTo>
                  <a:lnTo>
                    <a:pt x="97" y="258"/>
                  </a:lnTo>
                  <a:lnTo>
                    <a:pt x="73" y="269"/>
                  </a:lnTo>
                  <a:lnTo>
                    <a:pt x="49" y="279"/>
                  </a:lnTo>
                  <a:lnTo>
                    <a:pt x="24" y="288"/>
                  </a:lnTo>
                  <a:lnTo>
                    <a:pt x="23" y="285"/>
                  </a:lnTo>
                  <a:lnTo>
                    <a:pt x="18" y="274"/>
                  </a:lnTo>
                  <a:lnTo>
                    <a:pt x="11" y="258"/>
                  </a:lnTo>
                  <a:lnTo>
                    <a:pt x="0" y="241"/>
                  </a:lnTo>
                  <a:lnTo>
                    <a:pt x="5" y="238"/>
                  </a:lnTo>
                  <a:lnTo>
                    <a:pt x="17" y="230"/>
                  </a:lnTo>
                  <a:lnTo>
                    <a:pt x="34" y="219"/>
                  </a:lnTo>
                  <a:lnTo>
                    <a:pt x="55" y="206"/>
                  </a:lnTo>
                  <a:lnTo>
                    <a:pt x="78" y="193"/>
                  </a:lnTo>
                  <a:lnTo>
                    <a:pt x="99" y="178"/>
                  </a:lnTo>
                  <a:lnTo>
                    <a:pt x="118" y="167"/>
                  </a:lnTo>
                  <a:lnTo>
                    <a:pt x="134" y="157"/>
                  </a:lnTo>
                  <a:lnTo>
                    <a:pt x="347" y="18"/>
                  </a:lnTo>
                  <a:lnTo>
                    <a:pt x="366" y="9"/>
                  </a:lnTo>
                  <a:lnTo>
                    <a:pt x="384" y="3"/>
                  </a:lnTo>
                  <a:lnTo>
                    <a:pt x="401" y="0"/>
                  </a:lnTo>
                  <a:lnTo>
                    <a:pt x="416" y="0"/>
                  </a:lnTo>
                  <a:lnTo>
                    <a:pt x="432" y="5"/>
                  </a:lnTo>
                  <a:lnTo>
                    <a:pt x="445" y="12"/>
                  </a:lnTo>
                  <a:lnTo>
                    <a:pt x="459" y="21"/>
                  </a:lnTo>
                  <a:lnTo>
                    <a:pt x="471" y="33"/>
                  </a:lnTo>
                  <a:lnTo>
                    <a:pt x="489" y="55"/>
                  </a:lnTo>
                  <a:lnTo>
                    <a:pt x="505" y="82"/>
                  </a:lnTo>
                  <a:lnTo>
                    <a:pt x="519" y="109"/>
                  </a:lnTo>
                  <a:lnTo>
                    <a:pt x="532" y="138"/>
                  </a:lnTo>
                  <a:lnTo>
                    <a:pt x="544" y="167"/>
                  </a:lnTo>
                  <a:lnTo>
                    <a:pt x="554" y="195"/>
                  </a:lnTo>
                  <a:lnTo>
                    <a:pt x="562" y="220"/>
                  </a:lnTo>
                  <a:lnTo>
                    <a:pt x="569" y="242"/>
                  </a:lnTo>
                  <a:lnTo>
                    <a:pt x="575" y="255"/>
                  </a:lnTo>
                  <a:lnTo>
                    <a:pt x="585" y="278"/>
                  </a:lnTo>
                  <a:lnTo>
                    <a:pt x="598" y="307"/>
                  </a:lnTo>
                  <a:lnTo>
                    <a:pt x="610" y="341"/>
                  </a:lnTo>
                  <a:lnTo>
                    <a:pt x="619" y="373"/>
                  </a:lnTo>
                  <a:lnTo>
                    <a:pt x="624" y="403"/>
                  </a:lnTo>
                  <a:lnTo>
                    <a:pt x="621" y="427"/>
                  </a:lnTo>
                  <a:lnTo>
                    <a:pt x="610" y="440"/>
                  </a:lnTo>
                  <a:lnTo>
                    <a:pt x="615" y="452"/>
                  </a:lnTo>
                  <a:lnTo>
                    <a:pt x="623" y="463"/>
                  </a:lnTo>
                  <a:lnTo>
                    <a:pt x="631" y="472"/>
                  </a:lnTo>
                  <a:lnTo>
                    <a:pt x="639" y="480"/>
                  </a:lnTo>
                  <a:lnTo>
                    <a:pt x="649" y="488"/>
                  </a:lnTo>
                  <a:lnTo>
                    <a:pt x="658" y="494"/>
                  </a:lnTo>
                  <a:lnTo>
                    <a:pt x="669" y="500"/>
                  </a:lnTo>
                  <a:lnTo>
                    <a:pt x="681" y="506"/>
                  </a:lnTo>
                  <a:lnTo>
                    <a:pt x="700" y="514"/>
                  </a:lnTo>
                  <a:lnTo>
                    <a:pt x="718" y="520"/>
                  </a:lnTo>
                  <a:lnTo>
                    <a:pt x="737" y="526"/>
                  </a:lnTo>
                  <a:lnTo>
                    <a:pt x="757" y="530"/>
                  </a:lnTo>
                  <a:lnTo>
                    <a:pt x="776" y="533"/>
                  </a:lnTo>
                  <a:lnTo>
                    <a:pt x="795" y="537"/>
                  </a:lnTo>
                  <a:lnTo>
                    <a:pt x="816" y="538"/>
                  </a:lnTo>
                  <a:lnTo>
                    <a:pt x="836" y="540"/>
                  </a:lnTo>
                  <a:close/>
                </a:path>
              </a:pathLst>
            </a:custGeom>
            <a:solidFill>
              <a:srgbClr val="582C00"/>
            </a:solidFill>
            <a:ln w="9525">
              <a:solidFill>
                <a:srgbClr val="582C00"/>
              </a:solidFill>
              <a:round/>
              <a:headEnd/>
              <a:tailEnd/>
            </a:ln>
          </p:spPr>
          <p:txBody>
            <a:bodyPr/>
            <a:lstStyle/>
            <a:p>
              <a:endParaRPr lang="de-DE"/>
            </a:p>
          </p:txBody>
        </p:sp>
        <p:sp>
          <p:nvSpPr>
            <p:cNvPr id="3090" name="Freeform 16"/>
            <p:cNvSpPr>
              <a:spLocks/>
            </p:cNvSpPr>
            <p:nvPr/>
          </p:nvSpPr>
          <p:spPr bwMode="auto">
            <a:xfrm>
              <a:off x="3992" y="380"/>
              <a:ext cx="72" cy="42"/>
            </a:xfrm>
            <a:custGeom>
              <a:avLst/>
              <a:gdLst>
                <a:gd name="T0" fmla="*/ 0 w 289"/>
                <a:gd name="T1" fmla="*/ 8 h 167"/>
                <a:gd name="T2" fmla="*/ 9 w 289"/>
                <a:gd name="T3" fmla="*/ 1 h 167"/>
                <a:gd name="T4" fmla="*/ 10 w 289"/>
                <a:gd name="T5" fmla="*/ 1 h 167"/>
                <a:gd name="T6" fmla="*/ 10 w 289"/>
                <a:gd name="T7" fmla="*/ 0 h 167"/>
                <a:gd name="T8" fmla="*/ 11 w 289"/>
                <a:gd name="T9" fmla="*/ 0 h 167"/>
                <a:gd name="T10" fmla="*/ 12 w 289"/>
                <a:gd name="T11" fmla="*/ 0 h 167"/>
                <a:gd name="T12" fmla="*/ 12 w 289"/>
                <a:gd name="T13" fmla="*/ 0 h 167"/>
                <a:gd name="T14" fmla="*/ 13 w 289"/>
                <a:gd name="T15" fmla="*/ 1 h 167"/>
                <a:gd name="T16" fmla="*/ 13 w 289"/>
                <a:gd name="T17" fmla="*/ 1 h 167"/>
                <a:gd name="T18" fmla="*/ 14 w 289"/>
                <a:gd name="T19" fmla="*/ 2 h 167"/>
                <a:gd name="T20" fmla="*/ 18 w 289"/>
                <a:gd name="T21" fmla="*/ 11 h 167"/>
                <a:gd name="T22" fmla="*/ 16 w 289"/>
                <a:gd name="T23" fmla="*/ 11 h 167"/>
                <a:gd name="T24" fmla="*/ 15 w 289"/>
                <a:gd name="T25" fmla="*/ 11 h 167"/>
                <a:gd name="T26" fmla="*/ 13 w 289"/>
                <a:gd name="T27" fmla="*/ 11 h 167"/>
                <a:gd name="T28" fmla="*/ 12 w 289"/>
                <a:gd name="T29" fmla="*/ 11 h 167"/>
                <a:gd name="T30" fmla="*/ 11 w 289"/>
                <a:gd name="T31" fmla="*/ 11 h 167"/>
                <a:gd name="T32" fmla="*/ 10 w 289"/>
                <a:gd name="T33" fmla="*/ 10 h 167"/>
                <a:gd name="T34" fmla="*/ 9 w 289"/>
                <a:gd name="T35" fmla="*/ 10 h 167"/>
                <a:gd name="T36" fmla="*/ 7 w 289"/>
                <a:gd name="T37" fmla="*/ 10 h 167"/>
                <a:gd name="T38" fmla="*/ 7 w 289"/>
                <a:gd name="T39" fmla="*/ 10 h 167"/>
                <a:gd name="T40" fmla="*/ 6 w 289"/>
                <a:gd name="T41" fmla="*/ 10 h 167"/>
                <a:gd name="T42" fmla="*/ 5 w 289"/>
                <a:gd name="T43" fmla="*/ 10 h 167"/>
                <a:gd name="T44" fmla="*/ 4 w 289"/>
                <a:gd name="T45" fmla="*/ 9 h 167"/>
                <a:gd name="T46" fmla="*/ 3 w 289"/>
                <a:gd name="T47" fmla="*/ 9 h 167"/>
                <a:gd name="T48" fmla="*/ 2 w 289"/>
                <a:gd name="T49" fmla="*/ 9 h 167"/>
                <a:gd name="T50" fmla="*/ 1 w 289"/>
                <a:gd name="T51" fmla="*/ 8 h 167"/>
                <a:gd name="T52" fmla="*/ 0 w 289"/>
                <a:gd name="T53" fmla="*/ 8 h 167"/>
                <a:gd name="T54" fmla="*/ 0 w 289"/>
                <a:gd name="T55" fmla="*/ 8 h 16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89"/>
                <a:gd name="T85" fmla="*/ 0 h 167"/>
                <a:gd name="T86" fmla="*/ 289 w 289"/>
                <a:gd name="T87" fmla="*/ 167 h 16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89" h="167">
                  <a:moveTo>
                    <a:pt x="0" y="125"/>
                  </a:moveTo>
                  <a:lnTo>
                    <a:pt x="149" y="14"/>
                  </a:lnTo>
                  <a:lnTo>
                    <a:pt x="160" y="7"/>
                  </a:lnTo>
                  <a:lnTo>
                    <a:pt x="170" y="2"/>
                  </a:lnTo>
                  <a:lnTo>
                    <a:pt x="180" y="0"/>
                  </a:lnTo>
                  <a:lnTo>
                    <a:pt x="189" y="0"/>
                  </a:lnTo>
                  <a:lnTo>
                    <a:pt x="198" y="2"/>
                  </a:lnTo>
                  <a:lnTo>
                    <a:pt x="205" y="8"/>
                  </a:lnTo>
                  <a:lnTo>
                    <a:pt x="213" y="17"/>
                  </a:lnTo>
                  <a:lnTo>
                    <a:pt x="220" y="29"/>
                  </a:lnTo>
                  <a:lnTo>
                    <a:pt x="289" y="166"/>
                  </a:lnTo>
                  <a:lnTo>
                    <a:pt x="263" y="167"/>
                  </a:lnTo>
                  <a:lnTo>
                    <a:pt x="238" y="167"/>
                  </a:lnTo>
                  <a:lnTo>
                    <a:pt x="215" y="167"/>
                  </a:lnTo>
                  <a:lnTo>
                    <a:pt x="195" y="167"/>
                  </a:lnTo>
                  <a:lnTo>
                    <a:pt x="174" y="166"/>
                  </a:lnTo>
                  <a:lnTo>
                    <a:pt x="157" y="165"/>
                  </a:lnTo>
                  <a:lnTo>
                    <a:pt x="139" y="162"/>
                  </a:lnTo>
                  <a:lnTo>
                    <a:pt x="122" y="160"/>
                  </a:lnTo>
                  <a:lnTo>
                    <a:pt x="107" y="158"/>
                  </a:lnTo>
                  <a:lnTo>
                    <a:pt x="91" y="154"/>
                  </a:lnTo>
                  <a:lnTo>
                    <a:pt x="76" y="150"/>
                  </a:lnTo>
                  <a:lnTo>
                    <a:pt x="61" y="147"/>
                  </a:lnTo>
                  <a:lnTo>
                    <a:pt x="46" y="142"/>
                  </a:lnTo>
                  <a:lnTo>
                    <a:pt x="31" y="136"/>
                  </a:lnTo>
                  <a:lnTo>
                    <a:pt x="16" y="131"/>
                  </a:lnTo>
                  <a:lnTo>
                    <a:pt x="0" y="125"/>
                  </a:lnTo>
                  <a:close/>
                </a:path>
              </a:pathLst>
            </a:custGeom>
            <a:solidFill>
              <a:srgbClr val="582C00"/>
            </a:solidFill>
            <a:ln w="9525">
              <a:solidFill>
                <a:srgbClr val="582C00"/>
              </a:solidFill>
              <a:round/>
              <a:headEnd/>
              <a:tailEnd/>
            </a:ln>
          </p:spPr>
          <p:txBody>
            <a:bodyPr/>
            <a:lstStyle/>
            <a:p>
              <a:endParaRPr lang="de-DE"/>
            </a:p>
          </p:txBody>
        </p:sp>
        <p:sp>
          <p:nvSpPr>
            <p:cNvPr id="3091" name="Freeform 17"/>
            <p:cNvSpPr>
              <a:spLocks/>
            </p:cNvSpPr>
            <p:nvPr/>
          </p:nvSpPr>
          <p:spPr bwMode="auto">
            <a:xfrm>
              <a:off x="3685" y="401"/>
              <a:ext cx="167" cy="85"/>
            </a:xfrm>
            <a:custGeom>
              <a:avLst/>
              <a:gdLst>
                <a:gd name="T0" fmla="*/ 13 w 665"/>
                <a:gd name="T1" fmla="*/ 19 h 342"/>
                <a:gd name="T2" fmla="*/ 15 w 665"/>
                <a:gd name="T3" fmla="*/ 18 h 342"/>
                <a:gd name="T4" fmla="*/ 17 w 665"/>
                <a:gd name="T5" fmla="*/ 15 h 342"/>
                <a:gd name="T6" fmla="*/ 19 w 665"/>
                <a:gd name="T7" fmla="*/ 11 h 342"/>
                <a:gd name="T8" fmla="*/ 21 w 665"/>
                <a:gd name="T9" fmla="*/ 8 h 342"/>
                <a:gd name="T10" fmla="*/ 22 w 665"/>
                <a:gd name="T11" fmla="*/ 6 h 342"/>
                <a:gd name="T12" fmla="*/ 24 w 665"/>
                <a:gd name="T13" fmla="*/ 5 h 342"/>
                <a:gd name="T14" fmla="*/ 28 w 665"/>
                <a:gd name="T15" fmla="*/ 7 h 342"/>
                <a:gd name="T16" fmla="*/ 33 w 665"/>
                <a:gd name="T17" fmla="*/ 10 h 342"/>
                <a:gd name="T18" fmla="*/ 37 w 665"/>
                <a:gd name="T19" fmla="*/ 10 h 342"/>
                <a:gd name="T20" fmla="*/ 40 w 665"/>
                <a:gd name="T21" fmla="*/ 8 h 342"/>
                <a:gd name="T22" fmla="*/ 42 w 665"/>
                <a:gd name="T23" fmla="*/ 6 h 342"/>
                <a:gd name="T24" fmla="*/ 39 w 665"/>
                <a:gd name="T25" fmla="*/ 4 h 342"/>
                <a:gd name="T26" fmla="*/ 38 w 665"/>
                <a:gd name="T27" fmla="*/ 4 h 342"/>
                <a:gd name="T28" fmla="*/ 38 w 665"/>
                <a:gd name="T29" fmla="*/ 5 h 342"/>
                <a:gd name="T30" fmla="*/ 37 w 665"/>
                <a:gd name="T31" fmla="*/ 6 h 342"/>
                <a:gd name="T32" fmla="*/ 35 w 665"/>
                <a:gd name="T33" fmla="*/ 6 h 342"/>
                <a:gd name="T34" fmla="*/ 32 w 665"/>
                <a:gd name="T35" fmla="*/ 5 h 342"/>
                <a:gd name="T36" fmla="*/ 29 w 665"/>
                <a:gd name="T37" fmla="*/ 3 h 342"/>
                <a:gd name="T38" fmla="*/ 26 w 665"/>
                <a:gd name="T39" fmla="*/ 1 h 342"/>
                <a:gd name="T40" fmla="*/ 24 w 665"/>
                <a:gd name="T41" fmla="*/ 0 h 342"/>
                <a:gd name="T42" fmla="*/ 22 w 665"/>
                <a:gd name="T43" fmla="*/ 1 h 342"/>
                <a:gd name="T44" fmla="*/ 20 w 665"/>
                <a:gd name="T45" fmla="*/ 2 h 342"/>
                <a:gd name="T46" fmla="*/ 18 w 665"/>
                <a:gd name="T47" fmla="*/ 6 h 342"/>
                <a:gd name="T48" fmla="*/ 16 w 665"/>
                <a:gd name="T49" fmla="*/ 10 h 342"/>
                <a:gd name="T50" fmla="*/ 14 w 665"/>
                <a:gd name="T51" fmla="*/ 13 h 342"/>
                <a:gd name="T52" fmla="*/ 13 w 665"/>
                <a:gd name="T53" fmla="*/ 15 h 342"/>
                <a:gd name="T54" fmla="*/ 12 w 665"/>
                <a:gd name="T55" fmla="*/ 17 h 342"/>
                <a:gd name="T56" fmla="*/ 12 w 665"/>
                <a:gd name="T57" fmla="*/ 18 h 342"/>
                <a:gd name="T58" fmla="*/ 10 w 665"/>
                <a:gd name="T59" fmla="*/ 19 h 342"/>
                <a:gd name="T60" fmla="*/ 8 w 665"/>
                <a:gd name="T61" fmla="*/ 19 h 342"/>
                <a:gd name="T62" fmla="*/ 7 w 665"/>
                <a:gd name="T63" fmla="*/ 20 h 342"/>
                <a:gd name="T64" fmla="*/ 5 w 665"/>
                <a:gd name="T65" fmla="*/ 20 h 342"/>
                <a:gd name="T66" fmla="*/ 4 w 665"/>
                <a:gd name="T67" fmla="*/ 20 h 342"/>
                <a:gd name="T68" fmla="*/ 3 w 665"/>
                <a:gd name="T69" fmla="*/ 20 h 342"/>
                <a:gd name="T70" fmla="*/ 1 w 665"/>
                <a:gd name="T71" fmla="*/ 20 h 342"/>
                <a:gd name="T72" fmla="*/ 0 w 665"/>
                <a:gd name="T73" fmla="*/ 21 h 342"/>
                <a:gd name="T74" fmla="*/ 1 w 665"/>
                <a:gd name="T75" fmla="*/ 21 h 342"/>
                <a:gd name="T76" fmla="*/ 2 w 665"/>
                <a:gd name="T77" fmla="*/ 21 h 342"/>
                <a:gd name="T78" fmla="*/ 3 w 665"/>
                <a:gd name="T79" fmla="*/ 21 h 342"/>
                <a:gd name="T80" fmla="*/ 5 w 665"/>
                <a:gd name="T81" fmla="*/ 20 h 342"/>
                <a:gd name="T82" fmla="*/ 6 w 665"/>
                <a:gd name="T83" fmla="*/ 20 h 342"/>
                <a:gd name="T84" fmla="*/ 8 w 665"/>
                <a:gd name="T85" fmla="*/ 20 h 342"/>
                <a:gd name="T86" fmla="*/ 9 w 665"/>
                <a:gd name="T87" fmla="*/ 20 h 342"/>
                <a:gd name="T88" fmla="*/ 11 w 665"/>
                <a:gd name="T89" fmla="*/ 19 h 342"/>
                <a:gd name="T90" fmla="*/ 12 w 665"/>
                <a:gd name="T91" fmla="*/ 19 h 342"/>
                <a:gd name="T92" fmla="*/ 12 w 665"/>
                <a:gd name="T93" fmla="*/ 19 h 342"/>
                <a:gd name="T94" fmla="*/ 12 w 665"/>
                <a:gd name="T95" fmla="*/ 19 h 34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665"/>
                <a:gd name="T145" fmla="*/ 0 h 342"/>
                <a:gd name="T146" fmla="*/ 665 w 665"/>
                <a:gd name="T147" fmla="*/ 342 h 34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665" h="342">
                  <a:moveTo>
                    <a:pt x="194" y="310"/>
                  </a:moveTo>
                  <a:lnTo>
                    <a:pt x="206" y="312"/>
                  </a:lnTo>
                  <a:lnTo>
                    <a:pt x="219" y="305"/>
                  </a:lnTo>
                  <a:lnTo>
                    <a:pt x="233" y="291"/>
                  </a:lnTo>
                  <a:lnTo>
                    <a:pt x="248" y="269"/>
                  </a:lnTo>
                  <a:lnTo>
                    <a:pt x="263" y="244"/>
                  </a:lnTo>
                  <a:lnTo>
                    <a:pt x="278" y="215"/>
                  </a:lnTo>
                  <a:lnTo>
                    <a:pt x="294" y="187"/>
                  </a:lnTo>
                  <a:lnTo>
                    <a:pt x="310" y="157"/>
                  </a:lnTo>
                  <a:lnTo>
                    <a:pt x="325" y="131"/>
                  </a:lnTo>
                  <a:lnTo>
                    <a:pt x="338" y="109"/>
                  </a:lnTo>
                  <a:lnTo>
                    <a:pt x="351" y="95"/>
                  </a:lnTo>
                  <a:lnTo>
                    <a:pt x="367" y="86"/>
                  </a:lnTo>
                  <a:lnTo>
                    <a:pt x="385" y="88"/>
                  </a:lnTo>
                  <a:lnTo>
                    <a:pt x="407" y="96"/>
                  </a:lnTo>
                  <a:lnTo>
                    <a:pt x="437" y="115"/>
                  </a:lnTo>
                  <a:lnTo>
                    <a:pt x="475" y="144"/>
                  </a:lnTo>
                  <a:lnTo>
                    <a:pt x="517" y="168"/>
                  </a:lnTo>
                  <a:lnTo>
                    <a:pt x="554" y="172"/>
                  </a:lnTo>
                  <a:lnTo>
                    <a:pt x="586" y="165"/>
                  </a:lnTo>
                  <a:lnTo>
                    <a:pt x="614" y="150"/>
                  </a:lnTo>
                  <a:lnTo>
                    <a:pt x="635" y="129"/>
                  </a:lnTo>
                  <a:lnTo>
                    <a:pt x="652" y="109"/>
                  </a:lnTo>
                  <a:lnTo>
                    <a:pt x="661" y="93"/>
                  </a:lnTo>
                  <a:lnTo>
                    <a:pt x="665" y="88"/>
                  </a:lnTo>
                  <a:lnTo>
                    <a:pt x="617" y="60"/>
                  </a:lnTo>
                  <a:lnTo>
                    <a:pt x="611" y="66"/>
                  </a:lnTo>
                  <a:lnTo>
                    <a:pt x="606" y="72"/>
                  </a:lnTo>
                  <a:lnTo>
                    <a:pt x="602" y="78"/>
                  </a:lnTo>
                  <a:lnTo>
                    <a:pt x="597" y="84"/>
                  </a:lnTo>
                  <a:lnTo>
                    <a:pt x="591" y="89"/>
                  </a:lnTo>
                  <a:lnTo>
                    <a:pt x="583" y="93"/>
                  </a:lnTo>
                  <a:lnTo>
                    <a:pt x="571" y="97"/>
                  </a:lnTo>
                  <a:lnTo>
                    <a:pt x="556" y="101"/>
                  </a:lnTo>
                  <a:lnTo>
                    <a:pt x="537" y="99"/>
                  </a:lnTo>
                  <a:lnTo>
                    <a:pt x="515" y="89"/>
                  </a:lnTo>
                  <a:lnTo>
                    <a:pt x="490" y="73"/>
                  </a:lnTo>
                  <a:lnTo>
                    <a:pt x="463" y="55"/>
                  </a:lnTo>
                  <a:lnTo>
                    <a:pt x="437" y="36"/>
                  </a:lnTo>
                  <a:lnTo>
                    <a:pt x="413" y="18"/>
                  </a:lnTo>
                  <a:lnTo>
                    <a:pt x="392" y="6"/>
                  </a:lnTo>
                  <a:lnTo>
                    <a:pt x="375" y="0"/>
                  </a:lnTo>
                  <a:lnTo>
                    <a:pt x="361" y="3"/>
                  </a:lnTo>
                  <a:lnTo>
                    <a:pt x="348" y="11"/>
                  </a:lnTo>
                  <a:lnTo>
                    <a:pt x="335" y="24"/>
                  </a:lnTo>
                  <a:lnTo>
                    <a:pt x="322" y="42"/>
                  </a:lnTo>
                  <a:lnTo>
                    <a:pt x="307" y="65"/>
                  </a:lnTo>
                  <a:lnTo>
                    <a:pt x="292" y="92"/>
                  </a:lnTo>
                  <a:lnTo>
                    <a:pt x="274" y="122"/>
                  </a:lnTo>
                  <a:lnTo>
                    <a:pt x="254" y="157"/>
                  </a:lnTo>
                  <a:lnTo>
                    <a:pt x="237" y="183"/>
                  </a:lnTo>
                  <a:lnTo>
                    <a:pt x="221" y="206"/>
                  </a:lnTo>
                  <a:lnTo>
                    <a:pt x="210" y="227"/>
                  </a:lnTo>
                  <a:lnTo>
                    <a:pt x="199" y="245"/>
                  </a:lnTo>
                  <a:lnTo>
                    <a:pt x="192" y="261"/>
                  </a:lnTo>
                  <a:lnTo>
                    <a:pt x="186" y="275"/>
                  </a:lnTo>
                  <a:lnTo>
                    <a:pt x="183" y="286"/>
                  </a:lnTo>
                  <a:lnTo>
                    <a:pt x="185" y="295"/>
                  </a:lnTo>
                  <a:lnTo>
                    <a:pt x="173" y="301"/>
                  </a:lnTo>
                  <a:lnTo>
                    <a:pt x="160" y="306"/>
                  </a:lnTo>
                  <a:lnTo>
                    <a:pt x="146" y="310"/>
                  </a:lnTo>
                  <a:lnTo>
                    <a:pt x="133" y="313"/>
                  </a:lnTo>
                  <a:lnTo>
                    <a:pt x="120" y="317"/>
                  </a:lnTo>
                  <a:lnTo>
                    <a:pt x="108" y="319"/>
                  </a:lnTo>
                  <a:lnTo>
                    <a:pt x="95" y="320"/>
                  </a:lnTo>
                  <a:lnTo>
                    <a:pt x="84" y="323"/>
                  </a:lnTo>
                  <a:lnTo>
                    <a:pt x="73" y="325"/>
                  </a:lnTo>
                  <a:lnTo>
                    <a:pt x="62" y="326"/>
                  </a:lnTo>
                  <a:lnTo>
                    <a:pt x="51" y="328"/>
                  </a:lnTo>
                  <a:lnTo>
                    <a:pt x="40" y="329"/>
                  </a:lnTo>
                  <a:lnTo>
                    <a:pt x="30" y="330"/>
                  </a:lnTo>
                  <a:lnTo>
                    <a:pt x="20" y="331"/>
                  </a:lnTo>
                  <a:lnTo>
                    <a:pt x="9" y="331"/>
                  </a:lnTo>
                  <a:lnTo>
                    <a:pt x="0" y="332"/>
                  </a:lnTo>
                  <a:lnTo>
                    <a:pt x="1" y="342"/>
                  </a:lnTo>
                  <a:lnTo>
                    <a:pt x="12" y="341"/>
                  </a:lnTo>
                  <a:lnTo>
                    <a:pt x="21" y="340"/>
                  </a:lnTo>
                  <a:lnTo>
                    <a:pt x="32" y="338"/>
                  </a:lnTo>
                  <a:lnTo>
                    <a:pt x="43" y="336"/>
                  </a:lnTo>
                  <a:lnTo>
                    <a:pt x="53" y="335"/>
                  </a:lnTo>
                  <a:lnTo>
                    <a:pt x="64" y="334"/>
                  </a:lnTo>
                  <a:lnTo>
                    <a:pt x="75" y="331"/>
                  </a:lnTo>
                  <a:lnTo>
                    <a:pt x="86" y="330"/>
                  </a:lnTo>
                  <a:lnTo>
                    <a:pt x="98" y="328"/>
                  </a:lnTo>
                  <a:lnTo>
                    <a:pt x="109" y="325"/>
                  </a:lnTo>
                  <a:lnTo>
                    <a:pt x="123" y="323"/>
                  </a:lnTo>
                  <a:lnTo>
                    <a:pt x="136" y="320"/>
                  </a:lnTo>
                  <a:lnTo>
                    <a:pt x="149" y="318"/>
                  </a:lnTo>
                  <a:lnTo>
                    <a:pt x="162" y="313"/>
                  </a:lnTo>
                  <a:lnTo>
                    <a:pt x="174" y="309"/>
                  </a:lnTo>
                  <a:lnTo>
                    <a:pt x="186" y="303"/>
                  </a:lnTo>
                  <a:lnTo>
                    <a:pt x="188" y="305"/>
                  </a:lnTo>
                  <a:lnTo>
                    <a:pt x="191" y="306"/>
                  </a:lnTo>
                  <a:lnTo>
                    <a:pt x="192" y="309"/>
                  </a:lnTo>
                  <a:lnTo>
                    <a:pt x="194" y="310"/>
                  </a:lnTo>
                  <a:close/>
                </a:path>
              </a:pathLst>
            </a:custGeom>
            <a:solidFill>
              <a:srgbClr val="582C00"/>
            </a:solidFill>
            <a:ln w="9525">
              <a:solidFill>
                <a:srgbClr val="582C00"/>
              </a:solidFill>
              <a:round/>
              <a:headEnd/>
              <a:tailEnd/>
            </a:ln>
          </p:spPr>
          <p:txBody>
            <a:bodyPr/>
            <a:lstStyle/>
            <a:p>
              <a:endParaRPr lang="de-DE"/>
            </a:p>
          </p:txBody>
        </p:sp>
        <p:sp>
          <p:nvSpPr>
            <p:cNvPr id="3092" name="Freeform 18"/>
            <p:cNvSpPr>
              <a:spLocks/>
            </p:cNvSpPr>
            <p:nvPr/>
          </p:nvSpPr>
          <p:spPr bwMode="auto">
            <a:xfrm>
              <a:off x="3852" y="412"/>
              <a:ext cx="157" cy="85"/>
            </a:xfrm>
            <a:custGeom>
              <a:avLst/>
              <a:gdLst>
                <a:gd name="T0" fmla="*/ 26 w 628"/>
                <a:gd name="T1" fmla="*/ 19 h 340"/>
                <a:gd name="T2" fmla="*/ 25 w 628"/>
                <a:gd name="T3" fmla="*/ 18 h 340"/>
                <a:gd name="T4" fmla="*/ 24 w 628"/>
                <a:gd name="T5" fmla="*/ 15 h 340"/>
                <a:gd name="T6" fmla="*/ 22 w 628"/>
                <a:gd name="T7" fmla="*/ 12 h 340"/>
                <a:gd name="T8" fmla="*/ 21 w 628"/>
                <a:gd name="T9" fmla="*/ 9 h 340"/>
                <a:gd name="T10" fmla="*/ 20 w 628"/>
                <a:gd name="T11" fmla="*/ 6 h 340"/>
                <a:gd name="T12" fmla="*/ 18 w 628"/>
                <a:gd name="T13" fmla="*/ 5 h 340"/>
                <a:gd name="T14" fmla="*/ 14 w 628"/>
                <a:gd name="T15" fmla="*/ 6 h 340"/>
                <a:gd name="T16" fmla="*/ 9 w 628"/>
                <a:gd name="T17" fmla="*/ 9 h 340"/>
                <a:gd name="T18" fmla="*/ 4 w 628"/>
                <a:gd name="T19" fmla="*/ 9 h 340"/>
                <a:gd name="T20" fmla="*/ 1 w 628"/>
                <a:gd name="T21" fmla="*/ 5 h 340"/>
                <a:gd name="T22" fmla="*/ 0 w 628"/>
                <a:gd name="T23" fmla="*/ 3 h 340"/>
                <a:gd name="T24" fmla="*/ 4 w 628"/>
                <a:gd name="T25" fmla="*/ 3 h 340"/>
                <a:gd name="T26" fmla="*/ 5 w 628"/>
                <a:gd name="T27" fmla="*/ 3 h 340"/>
                <a:gd name="T28" fmla="*/ 5 w 628"/>
                <a:gd name="T29" fmla="*/ 4 h 340"/>
                <a:gd name="T30" fmla="*/ 5 w 628"/>
                <a:gd name="T31" fmla="*/ 4 h 340"/>
                <a:gd name="T32" fmla="*/ 7 w 628"/>
                <a:gd name="T33" fmla="*/ 5 h 340"/>
                <a:gd name="T34" fmla="*/ 8 w 628"/>
                <a:gd name="T35" fmla="*/ 5 h 340"/>
                <a:gd name="T36" fmla="*/ 10 w 628"/>
                <a:gd name="T37" fmla="*/ 5 h 340"/>
                <a:gd name="T38" fmla="*/ 11 w 628"/>
                <a:gd name="T39" fmla="*/ 3 h 340"/>
                <a:gd name="T40" fmla="*/ 13 w 628"/>
                <a:gd name="T41" fmla="*/ 3 h 340"/>
                <a:gd name="T42" fmla="*/ 14 w 628"/>
                <a:gd name="T43" fmla="*/ 1 h 340"/>
                <a:gd name="T44" fmla="*/ 16 w 628"/>
                <a:gd name="T45" fmla="*/ 1 h 340"/>
                <a:gd name="T46" fmla="*/ 18 w 628"/>
                <a:gd name="T47" fmla="*/ 0 h 340"/>
                <a:gd name="T48" fmla="*/ 19 w 628"/>
                <a:gd name="T49" fmla="*/ 0 h 340"/>
                <a:gd name="T50" fmla="*/ 20 w 628"/>
                <a:gd name="T51" fmla="*/ 1 h 340"/>
                <a:gd name="T52" fmla="*/ 22 w 628"/>
                <a:gd name="T53" fmla="*/ 3 h 340"/>
                <a:gd name="T54" fmla="*/ 23 w 628"/>
                <a:gd name="T55" fmla="*/ 6 h 340"/>
                <a:gd name="T56" fmla="*/ 25 w 628"/>
                <a:gd name="T57" fmla="*/ 11 h 340"/>
                <a:gd name="T58" fmla="*/ 26 w 628"/>
                <a:gd name="T59" fmla="*/ 13 h 340"/>
                <a:gd name="T60" fmla="*/ 27 w 628"/>
                <a:gd name="T61" fmla="*/ 15 h 340"/>
                <a:gd name="T62" fmla="*/ 28 w 628"/>
                <a:gd name="T63" fmla="*/ 17 h 340"/>
                <a:gd name="T64" fmla="*/ 28 w 628"/>
                <a:gd name="T65" fmla="*/ 18 h 340"/>
                <a:gd name="T66" fmla="*/ 29 w 628"/>
                <a:gd name="T67" fmla="*/ 19 h 340"/>
                <a:gd name="T68" fmla="*/ 30 w 628"/>
                <a:gd name="T69" fmla="*/ 19 h 340"/>
                <a:gd name="T70" fmla="*/ 31 w 628"/>
                <a:gd name="T71" fmla="*/ 20 h 340"/>
                <a:gd name="T72" fmla="*/ 33 w 628"/>
                <a:gd name="T73" fmla="*/ 20 h 340"/>
                <a:gd name="T74" fmla="*/ 34 w 628"/>
                <a:gd name="T75" fmla="*/ 20 h 340"/>
                <a:gd name="T76" fmla="*/ 36 w 628"/>
                <a:gd name="T77" fmla="*/ 21 h 340"/>
                <a:gd name="T78" fmla="*/ 38 w 628"/>
                <a:gd name="T79" fmla="*/ 21 h 340"/>
                <a:gd name="T80" fmla="*/ 39 w 628"/>
                <a:gd name="T81" fmla="*/ 21 h 340"/>
                <a:gd name="T82" fmla="*/ 39 w 628"/>
                <a:gd name="T83" fmla="*/ 21 h 340"/>
                <a:gd name="T84" fmla="*/ 37 w 628"/>
                <a:gd name="T85" fmla="*/ 21 h 340"/>
                <a:gd name="T86" fmla="*/ 35 w 628"/>
                <a:gd name="T87" fmla="*/ 21 h 340"/>
                <a:gd name="T88" fmla="*/ 33 w 628"/>
                <a:gd name="T89" fmla="*/ 21 h 340"/>
                <a:gd name="T90" fmla="*/ 31 w 628"/>
                <a:gd name="T91" fmla="*/ 20 h 340"/>
                <a:gd name="T92" fmla="*/ 30 w 628"/>
                <a:gd name="T93" fmla="*/ 20 h 340"/>
                <a:gd name="T94" fmla="*/ 29 w 628"/>
                <a:gd name="T95" fmla="*/ 19 h 340"/>
                <a:gd name="T96" fmla="*/ 28 w 628"/>
                <a:gd name="T97" fmla="*/ 19 h 340"/>
                <a:gd name="T98" fmla="*/ 28 w 628"/>
                <a:gd name="T99" fmla="*/ 19 h 340"/>
                <a:gd name="T100" fmla="*/ 27 w 628"/>
                <a:gd name="T101" fmla="*/ 19 h 340"/>
                <a:gd name="T102" fmla="*/ 27 w 628"/>
                <a:gd name="T103" fmla="*/ 19 h 3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28"/>
                <a:gd name="T157" fmla="*/ 0 h 340"/>
                <a:gd name="T158" fmla="*/ 628 w 628"/>
                <a:gd name="T159" fmla="*/ 340 h 34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28" h="340">
                  <a:moveTo>
                    <a:pt x="435" y="305"/>
                  </a:moveTo>
                  <a:lnTo>
                    <a:pt x="422" y="308"/>
                  </a:lnTo>
                  <a:lnTo>
                    <a:pt x="411" y="302"/>
                  </a:lnTo>
                  <a:lnTo>
                    <a:pt x="400" y="290"/>
                  </a:lnTo>
                  <a:lnTo>
                    <a:pt x="390" y="272"/>
                  </a:lnTo>
                  <a:lnTo>
                    <a:pt x="379" y="249"/>
                  </a:lnTo>
                  <a:lnTo>
                    <a:pt x="369" y="223"/>
                  </a:lnTo>
                  <a:lnTo>
                    <a:pt x="359" y="193"/>
                  </a:lnTo>
                  <a:lnTo>
                    <a:pt x="347" y="163"/>
                  </a:lnTo>
                  <a:lnTo>
                    <a:pt x="335" y="135"/>
                  </a:lnTo>
                  <a:lnTo>
                    <a:pt x="323" y="112"/>
                  </a:lnTo>
                  <a:lnTo>
                    <a:pt x="312" y="95"/>
                  </a:lnTo>
                  <a:lnTo>
                    <a:pt x="298" y="86"/>
                  </a:lnTo>
                  <a:lnTo>
                    <a:pt x="279" y="84"/>
                  </a:lnTo>
                  <a:lnTo>
                    <a:pt x="255" y="90"/>
                  </a:lnTo>
                  <a:lnTo>
                    <a:pt x="223" y="105"/>
                  </a:lnTo>
                  <a:lnTo>
                    <a:pt x="181" y="129"/>
                  </a:lnTo>
                  <a:lnTo>
                    <a:pt x="138" y="146"/>
                  </a:lnTo>
                  <a:lnTo>
                    <a:pt x="100" y="146"/>
                  </a:lnTo>
                  <a:lnTo>
                    <a:pt x="69" y="135"/>
                  </a:lnTo>
                  <a:lnTo>
                    <a:pt x="44" y="114"/>
                  </a:lnTo>
                  <a:lnTo>
                    <a:pt x="25" y="89"/>
                  </a:lnTo>
                  <a:lnTo>
                    <a:pt x="11" y="66"/>
                  </a:lnTo>
                  <a:lnTo>
                    <a:pt x="2" y="50"/>
                  </a:lnTo>
                  <a:lnTo>
                    <a:pt x="0" y="43"/>
                  </a:lnTo>
                  <a:lnTo>
                    <a:pt x="64" y="44"/>
                  </a:lnTo>
                  <a:lnTo>
                    <a:pt x="69" y="50"/>
                  </a:lnTo>
                  <a:lnTo>
                    <a:pt x="71" y="56"/>
                  </a:lnTo>
                  <a:lnTo>
                    <a:pt x="74" y="59"/>
                  </a:lnTo>
                  <a:lnTo>
                    <a:pt x="76" y="63"/>
                  </a:lnTo>
                  <a:lnTo>
                    <a:pt x="80" y="65"/>
                  </a:lnTo>
                  <a:lnTo>
                    <a:pt x="86" y="69"/>
                  </a:lnTo>
                  <a:lnTo>
                    <a:pt x="94" y="72"/>
                  </a:lnTo>
                  <a:lnTo>
                    <a:pt x="108" y="76"/>
                  </a:lnTo>
                  <a:lnTo>
                    <a:pt x="117" y="77"/>
                  </a:lnTo>
                  <a:lnTo>
                    <a:pt x="127" y="77"/>
                  </a:lnTo>
                  <a:lnTo>
                    <a:pt x="138" y="74"/>
                  </a:lnTo>
                  <a:lnTo>
                    <a:pt x="150" y="70"/>
                  </a:lnTo>
                  <a:lnTo>
                    <a:pt x="163" y="64"/>
                  </a:lnTo>
                  <a:lnTo>
                    <a:pt x="177" y="57"/>
                  </a:lnTo>
                  <a:lnTo>
                    <a:pt x="192" y="50"/>
                  </a:lnTo>
                  <a:lnTo>
                    <a:pt x="206" y="41"/>
                  </a:lnTo>
                  <a:lnTo>
                    <a:pt x="219" y="34"/>
                  </a:lnTo>
                  <a:lnTo>
                    <a:pt x="234" y="26"/>
                  </a:lnTo>
                  <a:lnTo>
                    <a:pt x="247" y="19"/>
                  </a:lnTo>
                  <a:lnTo>
                    <a:pt x="260" y="11"/>
                  </a:lnTo>
                  <a:lnTo>
                    <a:pt x="272" y="7"/>
                  </a:lnTo>
                  <a:lnTo>
                    <a:pt x="282" y="2"/>
                  </a:lnTo>
                  <a:lnTo>
                    <a:pt x="291" y="0"/>
                  </a:lnTo>
                  <a:lnTo>
                    <a:pt x="299" y="0"/>
                  </a:lnTo>
                  <a:lnTo>
                    <a:pt x="313" y="3"/>
                  </a:lnTo>
                  <a:lnTo>
                    <a:pt x="325" y="13"/>
                  </a:lnTo>
                  <a:lnTo>
                    <a:pt x="336" y="28"/>
                  </a:lnTo>
                  <a:lnTo>
                    <a:pt x="348" y="47"/>
                  </a:lnTo>
                  <a:lnTo>
                    <a:pt x="360" y="71"/>
                  </a:lnTo>
                  <a:lnTo>
                    <a:pt x="372" y="100"/>
                  </a:lnTo>
                  <a:lnTo>
                    <a:pt x="386" y="132"/>
                  </a:lnTo>
                  <a:lnTo>
                    <a:pt x="403" y="168"/>
                  </a:lnTo>
                  <a:lnTo>
                    <a:pt x="413" y="192"/>
                  </a:lnTo>
                  <a:lnTo>
                    <a:pt x="424" y="213"/>
                  </a:lnTo>
                  <a:lnTo>
                    <a:pt x="431" y="231"/>
                  </a:lnTo>
                  <a:lnTo>
                    <a:pt x="439" y="247"/>
                  </a:lnTo>
                  <a:lnTo>
                    <a:pt x="443" y="261"/>
                  </a:lnTo>
                  <a:lnTo>
                    <a:pt x="447" y="272"/>
                  </a:lnTo>
                  <a:lnTo>
                    <a:pt x="448" y="281"/>
                  </a:lnTo>
                  <a:lnTo>
                    <a:pt x="448" y="290"/>
                  </a:lnTo>
                  <a:lnTo>
                    <a:pt x="456" y="293"/>
                  </a:lnTo>
                  <a:lnTo>
                    <a:pt x="465" y="297"/>
                  </a:lnTo>
                  <a:lnTo>
                    <a:pt x="473" y="301"/>
                  </a:lnTo>
                  <a:lnTo>
                    <a:pt x="481" y="304"/>
                  </a:lnTo>
                  <a:lnTo>
                    <a:pt x="491" y="308"/>
                  </a:lnTo>
                  <a:lnTo>
                    <a:pt x="499" y="311"/>
                  </a:lnTo>
                  <a:lnTo>
                    <a:pt x="509" y="314"/>
                  </a:lnTo>
                  <a:lnTo>
                    <a:pt x="518" y="316"/>
                  </a:lnTo>
                  <a:lnTo>
                    <a:pt x="533" y="320"/>
                  </a:lnTo>
                  <a:lnTo>
                    <a:pt x="546" y="323"/>
                  </a:lnTo>
                  <a:lnTo>
                    <a:pt x="559" y="327"/>
                  </a:lnTo>
                  <a:lnTo>
                    <a:pt x="572" y="328"/>
                  </a:lnTo>
                  <a:lnTo>
                    <a:pt x="586" y="330"/>
                  </a:lnTo>
                  <a:lnTo>
                    <a:pt x="599" y="330"/>
                  </a:lnTo>
                  <a:lnTo>
                    <a:pt x="614" y="332"/>
                  </a:lnTo>
                  <a:lnTo>
                    <a:pt x="628" y="332"/>
                  </a:lnTo>
                  <a:lnTo>
                    <a:pt x="628" y="340"/>
                  </a:lnTo>
                  <a:lnTo>
                    <a:pt x="614" y="340"/>
                  </a:lnTo>
                  <a:lnTo>
                    <a:pt x="599" y="339"/>
                  </a:lnTo>
                  <a:lnTo>
                    <a:pt x="585" y="339"/>
                  </a:lnTo>
                  <a:lnTo>
                    <a:pt x="572" y="336"/>
                  </a:lnTo>
                  <a:lnTo>
                    <a:pt x="558" y="335"/>
                  </a:lnTo>
                  <a:lnTo>
                    <a:pt x="545" y="333"/>
                  </a:lnTo>
                  <a:lnTo>
                    <a:pt x="530" y="329"/>
                  </a:lnTo>
                  <a:lnTo>
                    <a:pt x="516" y="326"/>
                  </a:lnTo>
                  <a:lnTo>
                    <a:pt x="506" y="322"/>
                  </a:lnTo>
                  <a:lnTo>
                    <a:pt x="498" y="320"/>
                  </a:lnTo>
                  <a:lnTo>
                    <a:pt x="490" y="316"/>
                  </a:lnTo>
                  <a:lnTo>
                    <a:pt x="481" y="313"/>
                  </a:lnTo>
                  <a:lnTo>
                    <a:pt x="473" y="308"/>
                  </a:lnTo>
                  <a:lnTo>
                    <a:pt x="465" y="304"/>
                  </a:lnTo>
                  <a:lnTo>
                    <a:pt x="455" y="301"/>
                  </a:lnTo>
                  <a:lnTo>
                    <a:pt x="447" y="296"/>
                  </a:lnTo>
                  <a:lnTo>
                    <a:pt x="444" y="298"/>
                  </a:lnTo>
                  <a:lnTo>
                    <a:pt x="441" y="302"/>
                  </a:lnTo>
                  <a:lnTo>
                    <a:pt x="439" y="304"/>
                  </a:lnTo>
                  <a:lnTo>
                    <a:pt x="435" y="305"/>
                  </a:lnTo>
                  <a:close/>
                </a:path>
              </a:pathLst>
            </a:custGeom>
            <a:solidFill>
              <a:srgbClr val="582C00"/>
            </a:solidFill>
            <a:ln w="9525">
              <a:solidFill>
                <a:srgbClr val="582C00"/>
              </a:solidFill>
              <a:round/>
              <a:headEnd/>
              <a:tailEnd/>
            </a:ln>
          </p:spPr>
          <p:txBody>
            <a:bodyPr/>
            <a:lstStyle/>
            <a:p>
              <a:endParaRPr lang="de-DE"/>
            </a:p>
          </p:txBody>
        </p:sp>
        <p:sp>
          <p:nvSpPr>
            <p:cNvPr id="3093" name="Freeform 19"/>
            <p:cNvSpPr>
              <a:spLocks/>
            </p:cNvSpPr>
            <p:nvPr/>
          </p:nvSpPr>
          <p:spPr bwMode="auto">
            <a:xfrm>
              <a:off x="3736" y="355"/>
              <a:ext cx="18" cy="18"/>
            </a:xfrm>
            <a:custGeom>
              <a:avLst/>
              <a:gdLst>
                <a:gd name="T0" fmla="*/ 2 w 73"/>
                <a:gd name="T1" fmla="*/ 5 h 71"/>
                <a:gd name="T2" fmla="*/ 3 w 73"/>
                <a:gd name="T3" fmla="*/ 5 h 71"/>
                <a:gd name="T4" fmla="*/ 3 w 73"/>
                <a:gd name="T5" fmla="*/ 4 h 71"/>
                <a:gd name="T6" fmla="*/ 3 w 73"/>
                <a:gd name="T7" fmla="*/ 4 h 71"/>
                <a:gd name="T8" fmla="*/ 4 w 73"/>
                <a:gd name="T9" fmla="*/ 4 h 71"/>
                <a:gd name="T10" fmla="*/ 4 w 73"/>
                <a:gd name="T11" fmla="*/ 4 h 71"/>
                <a:gd name="T12" fmla="*/ 4 w 73"/>
                <a:gd name="T13" fmla="*/ 3 h 71"/>
                <a:gd name="T14" fmla="*/ 4 w 73"/>
                <a:gd name="T15" fmla="*/ 3 h 71"/>
                <a:gd name="T16" fmla="*/ 4 w 73"/>
                <a:gd name="T17" fmla="*/ 3 h 71"/>
                <a:gd name="T18" fmla="*/ 4 w 73"/>
                <a:gd name="T19" fmla="*/ 2 h 71"/>
                <a:gd name="T20" fmla="*/ 4 w 73"/>
                <a:gd name="T21" fmla="*/ 2 h 71"/>
                <a:gd name="T22" fmla="*/ 4 w 73"/>
                <a:gd name="T23" fmla="*/ 1 h 71"/>
                <a:gd name="T24" fmla="*/ 4 w 73"/>
                <a:gd name="T25" fmla="*/ 1 h 71"/>
                <a:gd name="T26" fmla="*/ 3 w 73"/>
                <a:gd name="T27" fmla="*/ 1 h 71"/>
                <a:gd name="T28" fmla="*/ 3 w 73"/>
                <a:gd name="T29" fmla="*/ 0 h 71"/>
                <a:gd name="T30" fmla="*/ 3 w 73"/>
                <a:gd name="T31" fmla="*/ 0 h 71"/>
                <a:gd name="T32" fmla="*/ 2 w 73"/>
                <a:gd name="T33" fmla="*/ 0 h 71"/>
                <a:gd name="T34" fmla="*/ 2 w 73"/>
                <a:gd name="T35" fmla="*/ 0 h 71"/>
                <a:gd name="T36" fmla="*/ 1 w 73"/>
                <a:gd name="T37" fmla="*/ 0 h 71"/>
                <a:gd name="T38" fmla="*/ 1 w 73"/>
                <a:gd name="T39" fmla="*/ 1 h 71"/>
                <a:gd name="T40" fmla="*/ 1 w 73"/>
                <a:gd name="T41" fmla="*/ 1 h 71"/>
                <a:gd name="T42" fmla="*/ 0 w 73"/>
                <a:gd name="T43" fmla="*/ 1 h 71"/>
                <a:gd name="T44" fmla="*/ 0 w 73"/>
                <a:gd name="T45" fmla="*/ 2 h 71"/>
                <a:gd name="T46" fmla="*/ 0 w 73"/>
                <a:gd name="T47" fmla="*/ 2 h 71"/>
                <a:gd name="T48" fmla="*/ 0 w 73"/>
                <a:gd name="T49" fmla="*/ 3 h 71"/>
                <a:gd name="T50" fmla="*/ 0 w 73"/>
                <a:gd name="T51" fmla="*/ 3 h 71"/>
                <a:gd name="T52" fmla="*/ 0 w 73"/>
                <a:gd name="T53" fmla="*/ 3 h 71"/>
                <a:gd name="T54" fmla="*/ 0 w 73"/>
                <a:gd name="T55" fmla="*/ 4 h 71"/>
                <a:gd name="T56" fmla="*/ 1 w 73"/>
                <a:gd name="T57" fmla="*/ 4 h 71"/>
                <a:gd name="T58" fmla="*/ 1 w 73"/>
                <a:gd name="T59" fmla="*/ 4 h 71"/>
                <a:gd name="T60" fmla="*/ 1 w 73"/>
                <a:gd name="T61" fmla="*/ 4 h 71"/>
                <a:gd name="T62" fmla="*/ 2 w 73"/>
                <a:gd name="T63" fmla="*/ 5 h 71"/>
                <a:gd name="T64" fmla="*/ 2 w 73"/>
                <a:gd name="T65" fmla="*/ 5 h 7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3"/>
                <a:gd name="T100" fmla="*/ 0 h 71"/>
                <a:gd name="T101" fmla="*/ 73 w 73"/>
                <a:gd name="T102" fmla="*/ 71 h 7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3" h="71">
                  <a:moveTo>
                    <a:pt x="37" y="71"/>
                  </a:moveTo>
                  <a:lnTo>
                    <a:pt x="44" y="70"/>
                  </a:lnTo>
                  <a:lnTo>
                    <a:pt x="50" y="69"/>
                  </a:lnTo>
                  <a:lnTo>
                    <a:pt x="57" y="65"/>
                  </a:lnTo>
                  <a:lnTo>
                    <a:pt x="62" y="62"/>
                  </a:lnTo>
                  <a:lnTo>
                    <a:pt x="67" y="56"/>
                  </a:lnTo>
                  <a:lnTo>
                    <a:pt x="71" y="51"/>
                  </a:lnTo>
                  <a:lnTo>
                    <a:pt x="72" y="45"/>
                  </a:lnTo>
                  <a:lnTo>
                    <a:pt x="73" y="38"/>
                  </a:lnTo>
                  <a:lnTo>
                    <a:pt x="72" y="31"/>
                  </a:lnTo>
                  <a:lnTo>
                    <a:pt x="71" y="24"/>
                  </a:lnTo>
                  <a:lnTo>
                    <a:pt x="67" y="16"/>
                  </a:lnTo>
                  <a:lnTo>
                    <a:pt x="62" y="12"/>
                  </a:lnTo>
                  <a:lnTo>
                    <a:pt x="57" y="7"/>
                  </a:lnTo>
                  <a:lnTo>
                    <a:pt x="50" y="3"/>
                  </a:lnTo>
                  <a:lnTo>
                    <a:pt x="44" y="1"/>
                  </a:lnTo>
                  <a:lnTo>
                    <a:pt x="37" y="0"/>
                  </a:lnTo>
                  <a:lnTo>
                    <a:pt x="30" y="1"/>
                  </a:lnTo>
                  <a:lnTo>
                    <a:pt x="23" y="3"/>
                  </a:lnTo>
                  <a:lnTo>
                    <a:pt x="17" y="7"/>
                  </a:lnTo>
                  <a:lnTo>
                    <a:pt x="11" y="12"/>
                  </a:lnTo>
                  <a:lnTo>
                    <a:pt x="6" y="16"/>
                  </a:lnTo>
                  <a:lnTo>
                    <a:pt x="3" y="24"/>
                  </a:lnTo>
                  <a:lnTo>
                    <a:pt x="1" y="31"/>
                  </a:lnTo>
                  <a:lnTo>
                    <a:pt x="0" y="38"/>
                  </a:lnTo>
                  <a:lnTo>
                    <a:pt x="1" y="45"/>
                  </a:lnTo>
                  <a:lnTo>
                    <a:pt x="3" y="51"/>
                  </a:lnTo>
                  <a:lnTo>
                    <a:pt x="6" y="56"/>
                  </a:lnTo>
                  <a:lnTo>
                    <a:pt x="11" y="62"/>
                  </a:lnTo>
                  <a:lnTo>
                    <a:pt x="17" y="65"/>
                  </a:lnTo>
                  <a:lnTo>
                    <a:pt x="23" y="69"/>
                  </a:lnTo>
                  <a:lnTo>
                    <a:pt x="30" y="70"/>
                  </a:lnTo>
                  <a:lnTo>
                    <a:pt x="37" y="71"/>
                  </a:lnTo>
                  <a:close/>
                </a:path>
              </a:pathLst>
            </a:custGeom>
            <a:solidFill>
              <a:schemeClr val="bg1"/>
            </a:solidFill>
            <a:ln w="9525">
              <a:solidFill>
                <a:srgbClr val="582C00"/>
              </a:solidFill>
              <a:round/>
              <a:headEnd/>
              <a:tailEnd/>
            </a:ln>
          </p:spPr>
          <p:txBody>
            <a:bodyPr/>
            <a:lstStyle/>
            <a:p>
              <a:endParaRPr lang="de-DE"/>
            </a:p>
          </p:txBody>
        </p:sp>
      </p:grpSp>
      <p:sp>
        <p:nvSpPr>
          <p:cNvPr id="3079" name="Rectangle 2"/>
          <p:cNvSpPr>
            <a:spLocks noGrp="1" noChangeArrowheads="1"/>
          </p:cNvSpPr>
          <p:nvPr>
            <p:ph type="title"/>
          </p:nvPr>
        </p:nvSpPr>
        <p:spPr/>
        <p:txBody>
          <a:bodyPr/>
          <a:lstStyle/>
          <a:p>
            <a:r>
              <a:rPr lang="en-US" sz="3200" smtClean="0"/>
              <a:t>Natürliche</a:t>
            </a:r>
            <a:r>
              <a:rPr lang="en-US" smtClean="0"/>
              <a:t> </a:t>
            </a:r>
            <a:r>
              <a:rPr lang="en-US" sz="3200" smtClean="0"/>
              <a:t>Ameisen</a:t>
            </a:r>
          </a:p>
        </p:txBody>
      </p:sp>
      <p:sp>
        <p:nvSpPr>
          <p:cNvPr id="3080" name="Rectangle 3"/>
          <p:cNvSpPr>
            <a:spLocks noGrp="1" noChangeArrowheads="1"/>
          </p:cNvSpPr>
          <p:nvPr>
            <p:ph type="body" idx="1"/>
          </p:nvPr>
        </p:nvSpPr>
        <p:spPr>
          <a:xfrm>
            <a:off x="468313" y="1196975"/>
            <a:ext cx="8675687" cy="1752600"/>
          </a:xfrm>
        </p:spPr>
        <p:txBody>
          <a:bodyPr/>
          <a:lstStyle/>
          <a:p>
            <a:pPr marL="0" indent="0">
              <a:lnSpc>
                <a:spcPct val="80000"/>
              </a:lnSpc>
            </a:pPr>
            <a:r>
              <a:rPr lang="en-US" smtClean="0">
                <a:solidFill>
                  <a:schemeClr val="accent2"/>
                </a:solidFill>
              </a:rPr>
              <a:t>dynamische Fakten</a:t>
            </a:r>
          </a:p>
          <a:p>
            <a:pPr marL="0" indent="0">
              <a:lnSpc>
                <a:spcPct val="90000"/>
              </a:lnSpc>
              <a:buClr>
                <a:srgbClr val="CC3300"/>
              </a:buClr>
              <a:buSzPct val="120000"/>
              <a:buFont typeface="Wingdings" pitchFamily="2" charset="2"/>
              <a:buChar char="§"/>
            </a:pPr>
            <a:r>
              <a:rPr lang="en-US" smtClean="0"/>
              <a:t> </a:t>
            </a:r>
            <a:r>
              <a:rPr lang="en-US" sz="2000" b="0" smtClean="0"/>
              <a:t>stärkere Pheromonbelegung </a:t>
            </a:r>
            <a:r>
              <a:rPr lang="en-US" sz="2000" b="0" smtClean="0">
                <a:sym typeface="Wingdings" pitchFamily="2" charset="2"/>
              </a:rPr>
              <a:t> höhere Begehungswahrscheinlichkeit</a:t>
            </a:r>
          </a:p>
          <a:p>
            <a:pPr marL="0" indent="0">
              <a:lnSpc>
                <a:spcPct val="90000"/>
              </a:lnSpc>
              <a:spcAft>
                <a:spcPct val="0"/>
              </a:spcAft>
              <a:buClr>
                <a:srgbClr val="CC3300"/>
              </a:buClr>
              <a:buSzPct val="120000"/>
              <a:buFont typeface="Wingdings" pitchFamily="2" charset="2"/>
              <a:buChar char="§"/>
            </a:pPr>
            <a:r>
              <a:rPr lang="en-US" b="0" smtClean="0">
                <a:sym typeface="Wingdings" pitchFamily="2" charset="2"/>
              </a:rPr>
              <a:t> </a:t>
            </a:r>
            <a:r>
              <a:rPr lang="en-US" sz="2000" b="0" smtClean="0">
                <a:sym typeface="Wingdings" pitchFamily="2" charset="2"/>
              </a:rPr>
              <a:t>Kürzerer Weg  Ameise ist schneller wieder zurück, </a:t>
            </a:r>
          </a:p>
          <a:p>
            <a:pPr marL="0" indent="0">
              <a:lnSpc>
                <a:spcPct val="90000"/>
              </a:lnSpc>
              <a:buClr>
                <a:srgbClr val="CC3300"/>
              </a:buClr>
              <a:buSzPct val="120000"/>
              <a:buFont typeface="Wingdings" pitchFamily="2" charset="2"/>
              <a:buNone/>
            </a:pPr>
            <a:r>
              <a:rPr lang="en-US" sz="2000" b="0" smtClean="0">
                <a:sym typeface="Wingdings" pitchFamily="2" charset="2"/>
              </a:rPr>
              <a:t>			höhere Begehungswahrscheinlichkeit</a:t>
            </a:r>
            <a:endParaRPr lang="en-US" sz="2000" b="0" smtClean="0"/>
          </a:p>
          <a:p>
            <a:pPr marL="0" indent="0">
              <a:lnSpc>
                <a:spcPct val="90000"/>
              </a:lnSpc>
              <a:buClr>
                <a:srgbClr val="CC3300"/>
              </a:buClr>
              <a:buSzPct val="120000"/>
              <a:buFont typeface="Wingdings" pitchFamily="2" charset="2"/>
              <a:buNone/>
            </a:pPr>
            <a:r>
              <a:rPr lang="en-US" smtClean="0">
                <a:solidFill>
                  <a:schemeClr val="accent2"/>
                </a:solidFill>
              </a:rPr>
              <a:t>Experiment</a:t>
            </a:r>
            <a:r>
              <a:rPr lang="en-US" sz="2000" smtClean="0"/>
              <a:t>: </a:t>
            </a:r>
            <a:r>
              <a:rPr lang="en-US" sz="1800" b="0" i="1" smtClean="0"/>
              <a:t>gleich lange Wege,             aber asymm. Wegsuche</a:t>
            </a:r>
            <a:endParaRPr lang="en-US" sz="1600" smtClean="0"/>
          </a:p>
        </p:txBody>
      </p:sp>
      <p:graphicFrame>
        <p:nvGraphicFramePr>
          <p:cNvPr id="132100" name="Object 4"/>
          <p:cNvGraphicFramePr>
            <a:graphicFrameLocks noChangeAspect="1"/>
          </p:cNvGraphicFramePr>
          <p:nvPr/>
        </p:nvGraphicFramePr>
        <p:xfrm>
          <a:off x="5508625" y="5734050"/>
          <a:ext cx="3429000" cy="838200"/>
        </p:xfrm>
        <a:graphic>
          <a:graphicData uri="http://schemas.openxmlformats.org/presentationml/2006/ole">
            <mc:AlternateContent xmlns:mc="http://schemas.openxmlformats.org/markup-compatibility/2006">
              <mc:Choice xmlns:v="urn:schemas-microsoft-com:vml" Requires="v">
                <p:oleObj spid="_x0000_s3122" name="Equation" r:id="rId4" imgW="1714320" imgH="419040" progId="Equation.3">
                  <p:embed/>
                </p:oleObj>
              </mc:Choice>
              <mc:Fallback>
                <p:oleObj name="Equation" r:id="rId4" imgW="1714320" imgH="419040"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8625" y="5734050"/>
                        <a:ext cx="3429000" cy="83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32101" name="Object 5"/>
          <p:cNvGraphicFramePr>
            <a:graphicFrameLocks noChangeAspect="1"/>
          </p:cNvGraphicFramePr>
          <p:nvPr/>
        </p:nvGraphicFramePr>
        <p:xfrm>
          <a:off x="468313" y="5805488"/>
          <a:ext cx="4800600" cy="695325"/>
        </p:xfrm>
        <a:graphic>
          <a:graphicData uri="http://schemas.openxmlformats.org/presentationml/2006/ole">
            <mc:AlternateContent xmlns:mc="http://schemas.openxmlformats.org/markup-compatibility/2006">
              <mc:Choice xmlns:v="urn:schemas-microsoft-com:vml" Requires="v">
                <p:oleObj spid="_x0000_s3123" name="Equation" r:id="rId6" imgW="2450880" imgH="355320" progId="Equation.3">
                  <p:embed/>
                </p:oleObj>
              </mc:Choice>
              <mc:Fallback>
                <p:oleObj name="Equation" r:id="rId6" imgW="2450880" imgH="355320" progId="Equation.3">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8313" y="5805488"/>
                        <a:ext cx="4800600" cy="695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32104"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27088" y="3429000"/>
            <a:ext cx="2952750" cy="200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5"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16463" y="3284538"/>
            <a:ext cx="3155950" cy="235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16" name="Rectangle 20"/>
          <p:cNvSpPr>
            <a:spLocks noChangeArrowheads="1"/>
          </p:cNvSpPr>
          <p:nvPr/>
        </p:nvSpPr>
        <p:spPr bwMode="auto">
          <a:xfrm>
            <a:off x="7308850" y="0"/>
            <a:ext cx="1835150" cy="90805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endParaRPr lang="de-DE"/>
          </a:p>
        </p:txBody>
      </p:sp>
      <p:sp>
        <p:nvSpPr>
          <p:cNvPr id="132117" name="Text Box 21"/>
          <p:cNvSpPr txBox="1">
            <a:spLocks noChangeArrowheads="1"/>
          </p:cNvSpPr>
          <p:nvPr/>
        </p:nvSpPr>
        <p:spPr bwMode="auto">
          <a:xfrm>
            <a:off x="390525" y="5588000"/>
            <a:ext cx="18732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50000"/>
              </a:spcBef>
              <a:spcAft>
                <a:spcPct val="0"/>
              </a:spcAft>
              <a:defRPr sz="2000">
                <a:solidFill>
                  <a:schemeClr val="tx1"/>
                </a:solidFill>
                <a:latin typeface="Arial" pitchFamily="34" charset="0"/>
              </a:defRPr>
            </a:lvl6pPr>
            <a:lvl7pPr marL="2971800" indent="-228600" eaLnBrk="0" fontAlgn="base" hangingPunct="0">
              <a:spcBef>
                <a:spcPct val="50000"/>
              </a:spcBef>
              <a:spcAft>
                <a:spcPct val="0"/>
              </a:spcAft>
              <a:defRPr sz="2000">
                <a:solidFill>
                  <a:schemeClr val="tx1"/>
                </a:solidFill>
                <a:latin typeface="Arial" pitchFamily="34" charset="0"/>
              </a:defRPr>
            </a:lvl7pPr>
            <a:lvl8pPr marL="3429000" indent="-228600" eaLnBrk="0" fontAlgn="base" hangingPunct="0">
              <a:spcBef>
                <a:spcPct val="50000"/>
              </a:spcBef>
              <a:spcAft>
                <a:spcPct val="0"/>
              </a:spcAft>
              <a:defRPr sz="2000">
                <a:solidFill>
                  <a:schemeClr val="tx1"/>
                </a:solidFill>
                <a:latin typeface="Arial" pitchFamily="34" charset="0"/>
              </a:defRPr>
            </a:lvl8pPr>
            <a:lvl9pPr marL="3886200" indent="-228600" eaLnBrk="0" fontAlgn="base" hangingPunct="0">
              <a:spcBef>
                <a:spcPct val="50000"/>
              </a:spcBef>
              <a:spcAft>
                <a:spcPct val="0"/>
              </a:spcAft>
              <a:defRPr sz="2000">
                <a:solidFill>
                  <a:schemeClr val="tx1"/>
                </a:solidFill>
                <a:latin typeface="Arial" pitchFamily="34" charset="0"/>
              </a:defRPr>
            </a:lvl9pPr>
          </a:lstStyle>
          <a:p>
            <a:r>
              <a:rPr lang="de-DE" b="1"/>
              <a:t>Modell</a:t>
            </a:r>
          </a:p>
        </p:txBody>
      </p:sp>
      <p:sp>
        <p:nvSpPr>
          <p:cNvPr id="132102" name="Text Box 6"/>
          <p:cNvSpPr txBox="1">
            <a:spLocks noChangeArrowheads="1"/>
          </p:cNvSpPr>
          <p:nvPr/>
        </p:nvSpPr>
        <p:spPr bwMode="auto">
          <a:xfrm>
            <a:off x="6911975" y="5432425"/>
            <a:ext cx="2057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50000"/>
              </a:spcBef>
              <a:spcAft>
                <a:spcPct val="0"/>
              </a:spcAft>
              <a:defRPr sz="2000">
                <a:solidFill>
                  <a:schemeClr val="tx1"/>
                </a:solidFill>
                <a:latin typeface="Arial" pitchFamily="34" charset="0"/>
              </a:defRPr>
            </a:lvl6pPr>
            <a:lvl7pPr marL="2971800" indent="-228600" eaLnBrk="0" fontAlgn="base" hangingPunct="0">
              <a:spcBef>
                <a:spcPct val="50000"/>
              </a:spcBef>
              <a:spcAft>
                <a:spcPct val="0"/>
              </a:spcAft>
              <a:defRPr sz="2000">
                <a:solidFill>
                  <a:schemeClr val="tx1"/>
                </a:solidFill>
                <a:latin typeface="Arial" pitchFamily="34" charset="0"/>
              </a:defRPr>
            </a:lvl7pPr>
            <a:lvl8pPr marL="3429000" indent="-228600" eaLnBrk="0" fontAlgn="base" hangingPunct="0">
              <a:spcBef>
                <a:spcPct val="50000"/>
              </a:spcBef>
              <a:spcAft>
                <a:spcPct val="0"/>
              </a:spcAft>
              <a:defRPr sz="2000">
                <a:solidFill>
                  <a:schemeClr val="tx1"/>
                </a:solidFill>
                <a:latin typeface="Arial" pitchFamily="34" charset="0"/>
              </a:defRPr>
            </a:lvl8pPr>
            <a:lvl9pPr marL="3886200" indent="-228600" eaLnBrk="0" fontAlgn="base" hangingPunct="0">
              <a:spcBef>
                <a:spcPct val="50000"/>
              </a:spcBef>
              <a:spcAft>
                <a:spcPct val="0"/>
              </a:spcAft>
              <a:defRPr sz="2000">
                <a:solidFill>
                  <a:schemeClr val="tx1"/>
                </a:solidFill>
                <a:latin typeface="Arial" pitchFamily="34" charset="0"/>
              </a:defRPr>
            </a:lvl9pPr>
          </a:lstStyle>
          <a:p>
            <a:r>
              <a:rPr lang="en-US" sz="1600" i="1">
                <a:solidFill>
                  <a:schemeClr val="accent2"/>
                </a:solidFill>
              </a:rPr>
              <a:t>Beob</a:t>
            </a:r>
            <a:r>
              <a:rPr lang="en-US" sz="1600" i="1"/>
              <a:t>.: </a:t>
            </a:r>
            <a:r>
              <a:rPr lang="en-US" sz="1600" i="1">
                <a:solidFill>
                  <a:schemeClr val="accent2"/>
                </a:solidFill>
              </a:rPr>
              <a:t>k = 20, h = 2</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3210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xit" presetSubtype="0" fill="hold" grpId="0" nodeType="clickEffect">
                                  <p:stCondLst>
                                    <p:cond delay="0"/>
                                  </p:stCondLst>
                                  <p:childTnLst>
                                    <p:animEffect transition="out" filter="fade">
                                      <p:cBhvr>
                                        <p:cTn id="10" dur="2000"/>
                                        <p:tgtEl>
                                          <p:spTgt spid="132116"/>
                                        </p:tgtEl>
                                      </p:cBhvr>
                                    </p:animEffect>
                                    <p:set>
                                      <p:cBhvr>
                                        <p:cTn id="11" dur="1" fill="hold">
                                          <p:stCondLst>
                                            <p:cond delay="1999"/>
                                          </p:stCondLst>
                                        </p:cTn>
                                        <p:tgtEl>
                                          <p:spTgt spid="132116"/>
                                        </p:tgtEl>
                                        <p:attrNameLst>
                                          <p:attrName>style.visibility</p:attrName>
                                        </p:attrNameLst>
                                      </p:cBhvr>
                                      <p:to>
                                        <p:strVal val="hidden"/>
                                      </p:to>
                                    </p:set>
                                  </p:childTnLst>
                                </p:cTn>
                              </p:par>
                              <p:par>
                                <p:cTn id="12" presetID="35" presetClass="path" presetSubtype="0" accel="50000" decel="50000" fill="hold" nodeType="withEffect">
                                  <p:stCondLst>
                                    <p:cond delay="0"/>
                                  </p:stCondLst>
                                  <p:childTnLst>
                                    <p:animMotion origin="layout" path="M 0 0  L -0.25 0  E" pathEditMode="relative" ptsTypes="">
                                      <p:cBhvr>
                                        <p:cTn id="13" dur="2000" fill="hold"/>
                                        <p:tgtEl>
                                          <p:spTgt spid="2"/>
                                        </p:tgtEl>
                                        <p:attrNameLst>
                                          <p:attrName>ppt_x</p:attrName>
                                          <p:attrName>ppt_y</p:attrName>
                                        </p:attrNameLst>
                                      </p:cBhvr>
                                    </p:animMotion>
                                  </p:childTnLst>
                                </p:cTn>
                              </p:par>
                            </p:childTnLst>
                          </p:cTn>
                        </p:par>
                        <p:par>
                          <p:cTn id="14" fill="hold" nodeType="afterGroup">
                            <p:stCondLst>
                              <p:cond delay="2000"/>
                            </p:stCondLst>
                            <p:childTnLst>
                              <p:par>
                                <p:cTn id="15" presetID="22" presetClass="entr" presetSubtype="8" fill="hold" nodeType="afterEffect">
                                  <p:stCondLst>
                                    <p:cond delay="0"/>
                                  </p:stCondLst>
                                  <p:childTnLst>
                                    <p:set>
                                      <p:cBhvr>
                                        <p:cTn id="16" dur="1" fill="hold">
                                          <p:stCondLst>
                                            <p:cond delay="0"/>
                                          </p:stCondLst>
                                        </p:cTn>
                                        <p:tgtEl>
                                          <p:spTgt spid="132105"/>
                                        </p:tgtEl>
                                        <p:attrNameLst>
                                          <p:attrName>style.visibility</p:attrName>
                                        </p:attrNameLst>
                                      </p:cBhvr>
                                      <p:to>
                                        <p:strVal val="visible"/>
                                      </p:to>
                                    </p:set>
                                    <p:animEffect transition="in" filter="wipe(left)">
                                      <p:cBhvr>
                                        <p:cTn id="17" dur="1000"/>
                                        <p:tgtEl>
                                          <p:spTgt spid="13210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nodeType="clickEffect">
                                  <p:stCondLst>
                                    <p:cond delay="0"/>
                                  </p:stCondLst>
                                  <p:childTnLst>
                                    <p:set>
                                      <p:cBhvr>
                                        <p:cTn id="21" dur="1" fill="hold">
                                          <p:stCondLst>
                                            <p:cond delay="499"/>
                                          </p:stCondLst>
                                        </p:cTn>
                                        <p:tgtEl>
                                          <p:spTgt spid="132101"/>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32117"/>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nodeType="clickEffect">
                                  <p:stCondLst>
                                    <p:cond delay="0"/>
                                  </p:stCondLst>
                                  <p:childTnLst>
                                    <p:set>
                                      <p:cBhvr>
                                        <p:cTn id="27" dur="1" fill="hold">
                                          <p:stCondLst>
                                            <p:cond delay="499"/>
                                          </p:stCondLst>
                                        </p:cTn>
                                        <p:tgtEl>
                                          <p:spTgt spid="132100"/>
                                        </p:tgtEl>
                                        <p:attrNameLst>
                                          <p:attrName>style.visibility</p:attrName>
                                        </p:attrNameLst>
                                      </p:cBhvr>
                                      <p:to>
                                        <p:strVal val="visible"/>
                                      </p:to>
                                    </p:set>
                                  </p:childTnLst>
                                </p:cTn>
                              </p:par>
                            </p:childTnLst>
                          </p:cTn>
                        </p:par>
                        <p:par>
                          <p:cTn id="28" fill="hold" nodeType="afterGroup">
                            <p:stCondLst>
                              <p:cond delay="500"/>
                            </p:stCondLst>
                            <p:childTnLst>
                              <p:par>
                                <p:cTn id="29" presetID="35" presetClass="path" presetSubtype="0" accel="50000" decel="50000" fill="hold" nodeType="afterEffect">
                                  <p:stCondLst>
                                    <p:cond delay="0"/>
                                  </p:stCondLst>
                                  <p:childTnLst>
                                    <p:animMotion origin="layout" path="M -0.25 4.07407E-6 L -0.94896 -0.00209 " pathEditMode="relative" rAng="0" ptsTypes="AA">
                                      <p:cBhvr>
                                        <p:cTn id="30" dur="2000" fill="hold"/>
                                        <p:tgtEl>
                                          <p:spTgt spid="2"/>
                                        </p:tgtEl>
                                        <p:attrNameLst>
                                          <p:attrName>ppt_x</p:attrName>
                                          <p:attrName>ppt_y</p:attrName>
                                        </p:attrNameLst>
                                      </p:cBhvr>
                                      <p:rCtr x="-34948" y="-116"/>
                                    </p:animMotion>
                                  </p:childTnLst>
                                </p:cTn>
                              </p:par>
                              <p:par>
                                <p:cTn id="31" presetID="1" presetClass="entr" presetSubtype="0" fill="hold" grpId="0" nodeType="withEffect">
                                  <p:stCondLst>
                                    <p:cond delay="0"/>
                                  </p:stCondLst>
                                  <p:childTnLst>
                                    <p:set>
                                      <p:cBhvr>
                                        <p:cTn id="32" dur="1" fill="hold">
                                          <p:stCondLst>
                                            <p:cond delay="0"/>
                                          </p:stCondLst>
                                        </p:cTn>
                                        <p:tgtEl>
                                          <p:spTgt spid="132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116" grpId="0" animBg="1"/>
      <p:bldP spid="132117" grpId="0"/>
      <p:bldP spid="13210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Fußzeilenplatzhalter 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50000"/>
              </a:spcBef>
              <a:spcAft>
                <a:spcPct val="0"/>
              </a:spcAft>
              <a:defRPr sz="2000">
                <a:solidFill>
                  <a:schemeClr val="tx1"/>
                </a:solidFill>
                <a:latin typeface="Arial" pitchFamily="34" charset="0"/>
              </a:defRPr>
            </a:lvl6pPr>
            <a:lvl7pPr marL="2971800" indent="-228600" eaLnBrk="0" fontAlgn="base" hangingPunct="0">
              <a:spcBef>
                <a:spcPct val="50000"/>
              </a:spcBef>
              <a:spcAft>
                <a:spcPct val="0"/>
              </a:spcAft>
              <a:defRPr sz="2000">
                <a:solidFill>
                  <a:schemeClr val="tx1"/>
                </a:solidFill>
                <a:latin typeface="Arial" pitchFamily="34" charset="0"/>
              </a:defRPr>
            </a:lvl7pPr>
            <a:lvl8pPr marL="3429000" indent="-228600" eaLnBrk="0" fontAlgn="base" hangingPunct="0">
              <a:spcBef>
                <a:spcPct val="50000"/>
              </a:spcBef>
              <a:spcAft>
                <a:spcPct val="0"/>
              </a:spcAft>
              <a:defRPr sz="2000">
                <a:solidFill>
                  <a:schemeClr val="tx1"/>
                </a:solidFill>
                <a:latin typeface="Arial" pitchFamily="34" charset="0"/>
              </a:defRPr>
            </a:lvl8pPr>
            <a:lvl9pPr marL="3886200" indent="-228600" eaLnBrk="0" fontAlgn="base" hangingPunct="0">
              <a:spcBef>
                <a:spcPct val="50000"/>
              </a:spcBef>
              <a:spcAft>
                <a:spcPct val="0"/>
              </a:spcAft>
              <a:defRPr sz="2000">
                <a:solidFill>
                  <a:schemeClr val="tx1"/>
                </a:solidFill>
                <a:latin typeface="Arial" pitchFamily="34" charset="0"/>
              </a:defRPr>
            </a:lvl9pPr>
          </a:lstStyle>
          <a:p>
            <a:r>
              <a:rPr lang="de-DE" sz="1000" smtClean="0">
                <a:latin typeface="Tahoma" pitchFamily="34" charset="0"/>
              </a:rPr>
              <a:t>Rüdiger Brause: Adaptive Systeme, Institut für Informatik</a:t>
            </a:r>
          </a:p>
        </p:txBody>
      </p:sp>
      <p:sp>
        <p:nvSpPr>
          <p:cNvPr id="17411" name="Foliennummernplatzhalt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50000"/>
              </a:spcBef>
              <a:spcAft>
                <a:spcPct val="0"/>
              </a:spcAft>
              <a:defRPr sz="2000">
                <a:solidFill>
                  <a:schemeClr val="tx1"/>
                </a:solidFill>
                <a:latin typeface="Arial" pitchFamily="34" charset="0"/>
              </a:defRPr>
            </a:lvl6pPr>
            <a:lvl7pPr marL="2971800" indent="-228600" eaLnBrk="0" fontAlgn="base" hangingPunct="0">
              <a:spcBef>
                <a:spcPct val="50000"/>
              </a:spcBef>
              <a:spcAft>
                <a:spcPct val="0"/>
              </a:spcAft>
              <a:defRPr sz="2000">
                <a:solidFill>
                  <a:schemeClr val="tx1"/>
                </a:solidFill>
                <a:latin typeface="Arial" pitchFamily="34" charset="0"/>
              </a:defRPr>
            </a:lvl7pPr>
            <a:lvl8pPr marL="3429000" indent="-228600" eaLnBrk="0" fontAlgn="base" hangingPunct="0">
              <a:spcBef>
                <a:spcPct val="50000"/>
              </a:spcBef>
              <a:spcAft>
                <a:spcPct val="0"/>
              </a:spcAft>
              <a:defRPr sz="2000">
                <a:solidFill>
                  <a:schemeClr val="tx1"/>
                </a:solidFill>
                <a:latin typeface="Arial" pitchFamily="34" charset="0"/>
              </a:defRPr>
            </a:lvl8pPr>
            <a:lvl9pPr marL="3886200" indent="-228600" eaLnBrk="0" fontAlgn="base" hangingPunct="0">
              <a:spcBef>
                <a:spcPct val="50000"/>
              </a:spcBef>
              <a:spcAft>
                <a:spcPct val="0"/>
              </a:spcAft>
              <a:defRPr sz="2000">
                <a:solidFill>
                  <a:schemeClr val="tx1"/>
                </a:solidFill>
                <a:latin typeface="Arial" pitchFamily="34" charset="0"/>
              </a:defRPr>
            </a:lvl9pPr>
          </a:lstStyle>
          <a:p>
            <a:r>
              <a:rPr lang="de-DE" sz="1000" smtClean="0"/>
              <a:t>- </a:t>
            </a:r>
            <a:fld id="{847E9C90-9E0D-4DA9-9D9E-271C869D5A5F}" type="slidenum">
              <a:rPr lang="de-DE" sz="1000" smtClean="0"/>
              <a:pPr/>
              <a:t>11</a:t>
            </a:fld>
            <a:r>
              <a:rPr lang="de-DE" sz="1000" smtClean="0"/>
              <a:t> -</a:t>
            </a:r>
          </a:p>
        </p:txBody>
      </p:sp>
      <p:sp>
        <p:nvSpPr>
          <p:cNvPr id="17412" name="Rectangle 2"/>
          <p:cNvSpPr>
            <a:spLocks noGrp="1" noChangeArrowheads="1"/>
          </p:cNvSpPr>
          <p:nvPr>
            <p:ph type="title" idx="4294967295"/>
          </p:nvPr>
        </p:nvSpPr>
        <p:spPr/>
        <p:txBody>
          <a:bodyPr/>
          <a:lstStyle/>
          <a:p>
            <a:r>
              <a:rPr lang="de-DE" sz="3200" smtClean="0"/>
              <a:t>Künstliche Ameisen</a:t>
            </a:r>
          </a:p>
        </p:txBody>
      </p:sp>
      <p:sp>
        <p:nvSpPr>
          <p:cNvPr id="17413" name="Text Box 3"/>
          <p:cNvSpPr txBox="1">
            <a:spLocks noChangeArrowheads="1"/>
          </p:cNvSpPr>
          <p:nvPr/>
        </p:nvSpPr>
        <p:spPr bwMode="auto">
          <a:xfrm>
            <a:off x="457200" y="1143000"/>
            <a:ext cx="533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50000"/>
              </a:spcBef>
              <a:spcAft>
                <a:spcPct val="0"/>
              </a:spcAft>
              <a:defRPr sz="2000">
                <a:solidFill>
                  <a:schemeClr val="tx1"/>
                </a:solidFill>
                <a:latin typeface="Arial" pitchFamily="34" charset="0"/>
              </a:defRPr>
            </a:lvl6pPr>
            <a:lvl7pPr marL="2971800" indent="-228600" eaLnBrk="0" fontAlgn="base" hangingPunct="0">
              <a:spcBef>
                <a:spcPct val="50000"/>
              </a:spcBef>
              <a:spcAft>
                <a:spcPct val="0"/>
              </a:spcAft>
              <a:defRPr sz="2000">
                <a:solidFill>
                  <a:schemeClr val="tx1"/>
                </a:solidFill>
                <a:latin typeface="Arial" pitchFamily="34" charset="0"/>
              </a:defRPr>
            </a:lvl7pPr>
            <a:lvl8pPr marL="3429000" indent="-228600" eaLnBrk="0" fontAlgn="base" hangingPunct="0">
              <a:spcBef>
                <a:spcPct val="50000"/>
              </a:spcBef>
              <a:spcAft>
                <a:spcPct val="0"/>
              </a:spcAft>
              <a:defRPr sz="2000">
                <a:solidFill>
                  <a:schemeClr val="tx1"/>
                </a:solidFill>
                <a:latin typeface="Arial" pitchFamily="34" charset="0"/>
              </a:defRPr>
            </a:lvl8pPr>
            <a:lvl9pPr marL="3886200" indent="-228600" eaLnBrk="0" fontAlgn="base" hangingPunct="0">
              <a:spcBef>
                <a:spcPct val="50000"/>
              </a:spcBef>
              <a:spcAft>
                <a:spcPct val="0"/>
              </a:spcAft>
              <a:defRPr sz="2000">
                <a:solidFill>
                  <a:schemeClr val="tx1"/>
                </a:solidFill>
                <a:latin typeface="Arial" pitchFamily="34" charset="0"/>
              </a:defRPr>
            </a:lvl9pPr>
          </a:lstStyle>
          <a:p>
            <a:pPr eaLnBrk="1" hangingPunct="1"/>
            <a:r>
              <a:rPr lang="de-DE" sz="2400" b="1" dirty="0">
                <a:latin typeface="+mn-lt"/>
              </a:rPr>
              <a:t>Gemeinsame</a:t>
            </a:r>
            <a:r>
              <a:rPr lang="de-DE" sz="2400" dirty="0">
                <a:latin typeface="+mn-lt"/>
              </a:rPr>
              <a:t> </a:t>
            </a:r>
            <a:r>
              <a:rPr lang="de-DE" sz="2400" b="1" dirty="0">
                <a:latin typeface="+mn-lt"/>
              </a:rPr>
              <a:t>Analogien</a:t>
            </a:r>
            <a:endParaRPr lang="de-DE" sz="2400" dirty="0">
              <a:latin typeface="+mn-lt"/>
            </a:endParaRPr>
          </a:p>
        </p:txBody>
      </p:sp>
      <p:sp>
        <p:nvSpPr>
          <p:cNvPr id="134148" name="Text Box 4"/>
          <p:cNvSpPr txBox="1">
            <a:spLocks noChangeArrowheads="1"/>
          </p:cNvSpPr>
          <p:nvPr/>
        </p:nvSpPr>
        <p:spPr bwMode="auto">
          <a:xfrm>
            <a:off x="457200" y="1828800"/>
            <a:ext cx="868680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82600" indent="-482600">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50000"/>
              </a:spcBef>
              <a:spcAft>
                <a:spcPct val="0"/>
              </a:spcAft>
              <a:defRPr sz="2000">
                <a:solidFill>
                  <a:schemeClr val="tx1"/>
                </a:solidFill>
                <a:latin typeface="Arial" pitchFamily="34" charset="0"/>
              </a:defRPr>
            </a:lvl6pPr>
            <a:lvl7pPr marL="2971800" indent="-228600" eaLnBrk="0" fontAlgn="base" hangingPunct="0">
              <a:spcBef>
                <a:spcPct val="50000"/>
              </a:spcBef>
              <a:spcAft>
                <a:spcPct val="0"/>
              </a:spcAft>
              <a:defRPr sz="2000">
                <a:solidFill>
                  <a:schemeClr val="tx1"/>
                </a:solidFill>
                <a:latin typeface="Arial" pitchFamily="34" charset="0"/>
              </a:defRPr>
            </a:lvl7pPr>
            <a:lvl8pPr marL="3429000" indent="-228600" eaLnBrk="0" fontAlgn="base" hangingPunct="0">
              <a:spcBef>
                <a:spcPct val="50000"/>
              </a:spcBef>
              <a:spcAft>
                <a:spcPct val="0"/>
              </a:spcAft>
              <a:defRPr sz="2000">
                <a:solidFill>
                  <a:schemeClr val="tx1"/>
                </a:solidFill>
                <a:latin typeface="Arial" pitchFamily="34" charset="0"/>
              </a:defRPr>
            </a:lvl8pPr>
            <a:lvl9pPr marL="3886200" indent="-228600" eaLnBrk="0" fontAlgn="base" hangingPunct="0">
              <a:spcBef>
                <a:spcPct val="50000"/>
              </a:spcBef>
              <a:spcAft>
                <a:spcPct val="0"/>
              </a:spcAft>
              <a:defRPr sz="2000">
                <a:solidFill>
                  <a:schemeClr val="tx1"/>
                </a:solidFill>
                <a:latin typeface="Arial" pitchFamily="34" charset="0"/>
              </a:defRPr>
            </a:lvl9pPr>
          </a:lstStyle>
          <a:p>
            <a:pPr eaLnBrk="1" hangingPunct="1">
              <a:buClr>
                <a:srgbClr val="009900"/>
              </a:buClr>
              <a:buSzPct val="125000"/>
              <a:buFont typeface="Wingdings" pitchFamily="2" charset="2"/>
              <a:buChar char="ü"/>
            </a:pPr>
            <a:r>
              <a:rPr lang="de-DE" sz="2400" b="1" dirty="0">
                <a:latin typeface="+mn-lt"/>
              </a:rPr>
              <a:t>Agenten</a:t>
            </a:r>
            <a:r>
              <a:rPr lang="de-DE" sz="2400" dirty="0">
                <a:latin typeface="+mn-lt"/>
              </a:rPr>
              <a:t> = künstliche Ameisen, analog zu den echten</a:t>
            </a:r>
          </a:p>
          <a:p>
            <a:pPr eaLnBrk="1" hangingPunct="1">
              <a:buClr>
                <a:srgbClr val="009900"/>
              </a:buClr>
              <a:buSzPct val="125000"/>
              <a:buFont typeface="Wingdings" pitchFamily="2" charset="2"/>
              <a:buChar char="ü"/>
            </a:pPr>
            <a:r>
              <a:rPr lang="de-DE" sz="2400" dirty="0">
                <a:latin typeface="+mn-lt"/>
              </a:rPr>
              <a:t>optimaler Weg = </a:t>
            </a:r>
            <a:r>
              <a:rPr lang="de-DE" sz="2400" dirty="0">
                <a:solidFill>
                  <a:schemeClr val="accent2"/>
                </a:solidFill>
                <a:latin typeface="+mn-lt"/>
              </a:rPr>
              <a:t>kürzester</a:t>
            </a:r>
            <a:r>
              <a:rPr lang="de-DE" sz="2400" dirty="0">
                <a:latin typeface="+mn-lt"/>
              </a:rPr>
              <a:t> Weg zwischen zwei Punkten</a:t>
            </a:r>
          </a:p>
          <a:p>
            <a:pPr eaLnBrk="1" hangingPunct="1">
              <a:buClr>
                <a:srgbClr val="009900"/>
              </a:buClr>
              <a:buSzPct val="125000"/>
              <a:buFont typeface="Wingdings" pitchFamily="2" charset="2"/>
              <a:buChar char="ü"/>
            </a:pPr>
            <a:r>
              <a:rPr lang="de-DE" sz="2400" dirty="0">
                <a:latin typeface="+mn-lt"/>
              </a:rPr>
              <a:t>Belegung mit Pheromonen (</a:t>
            </a:r>
            <a:r>
              <a:rPr lang="de-DE" sz="2400" i="1" dirty="0" err="1">
                <a:solidFill>
                  <a:srgbClr val="CC00CC"/>
                </a:solidFill>
                <a:latin typeface="+mn-lt"/>
              </a:rPr>
              <a:t>Stigmergy</a:t>
            </a:r>
            <a:r>
              <a:rPr lang="de-DE" sz="2400" dirty="0">
                <a:latin typeface="+mn-lt"/>
              </a:rPr>
              <a:t>) als </a:t>
            </a:r>
            <a:r>
              <a:rPr lang="de-DE" sz="2400" dirty="0">
                <a:solidFill>
                  <a:schemeClr val="accent2"/>
                </a:solidFill>
                <a:latin typeface="+mn-lt"/>
              </a:rPr>
              <a:t>zentrale</a:t>
            </a:r>
            <a:r>
              <a:rPr lang="de-DE" sz="2400" dirty="0">
                <a:latin typeface="+mn-lt"/>
              </a:rPr>
              <a:t> Idee</a:t>
            </a:r>
          </a:p>
          <a:p>
            <a:pPr eaLnBrk="1" hangingPunct="1">
              <a:buClr>
                <a:srgbClr val="009900"/>
              </a:buClr>
              <a:buSzPct val="125000"/>
              <a:buFont typeface="Wingdings" pitchFamily="2" charset="2"/>
              <a:buChar char="ü"/>
            </a:pPr>
            <a:r>
              <a:rPr lang="de-DE" sz="2400" dirty="0">
                <a:latin typeface="+mn-lt"/>
              </a:rPr>
              <a:t>Wahrscheinlichkeits-gestützte, </a:t>
            </a:r>
            <a:r>
              <a:rPr lang="de-DE" sz="2400" dirty="0">
                <a:solidFill>
                  <a:schemeClr val="accent2"/>
                </a:solidFill>
                <a:latin typeface="+mn-lt"/>
              </a:rPr>
              <a:t>lokale</a:t>
            </a:r>
            <a:r>
              <a:rPr lang="de-DE" sz="2400" dirty="0">
                <a:latin typeface="+mn-lt"/>
              </a:rPr>
              <a:t> Entscheidungen </a:t>
            </a:r>
          </a:p>
        </p:txBody>
      </p:sp>
      <p:sp>
        <p:nvSpPr>
          <p:cNvPr id="17415" name="Text Box 5"/>
          <p:cNvSpPr txBox="1">
            <a:spLocks noChangeArrowheads="1"/>
          </p:cNvSpPr>
          <p:nvPr/>
        </p:nvSpPr>
        <p:spPr bwMode="auto">
          <a:xfrm>
            <a:off x="4191000" y="1143000"/>
            <a:ext cx="472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50000"/>
              </a:spcBef>
              <a:spcAft>
                <a:spcPct val="0"/>
              </a:spcAft>
              <a:defRPr sz="2000">
                <a:solidFill>
                  <a:schemeClr val="tx1"/>
                </a:solidFill>
                <a:latin typeface="Arial" pitchFamily="34" charset="0"/>
              </a:defRPr>
            </a:lvl6pPr>
            <a:lvl7pPr marL="2971800" indent="-228600" eaLnBrk="0" fontAlgn="base" hangingPunct="0">
              <a:spcBef>
                <a:spcPct val="50000"/>
              </a:spcBef>
              <a:spcAft>
                <a:spcPct val="0"/>
              </a:spcAft>
              <a:defRPr sz="2000">
                <a:solidFill>
                  <a:schemeClr val="tx1"/>
                </a:solidFill>
                <a:latin typeface="Arial" pitchFamily="34" charset="0"/>
              </a:defRPr>
            </a:lvl7pPr>
            <a:lvl8pPr marL="3429000" indent="-228600" eaLnBrk="0" fontAlgn="base" hangingPunct="0">
              <a:spcBef>
                <a:spcPct val="50000"/>
              </a:spcBef>
              <a:spcAft>
                <a:spcPct val="0"/>
              </a:spcAft>
              <a:defRPr sz="2000">
                <a:solidFill>
                  <a:schemeClr val="tx1"/>
                </a:solidFill>
                <a:latin typeface="Arial" pitchFamily="34" charset="0"/>
              </a:defRPr>
            </a:lvl8pPr>
            <a:lvl9pPr marL="3886200" indent="-228600" eaLnBrk="0" fontAlgn="base" hangingPunct="0">
              <a:spcBef>
                <a:spcPct val="50000"/>
              </a:spcBef>
              <a:spcAft>
                <a:spcPct val="0"/>
              </a:spcAft>
              <a:defRPr sz="2000">
                <a:solidFill>
                  <a:schemeClr val="tx1"/>
                </a:solidFill>
                <a:latin typeface="Arial" pitchFamily="34" charset="0"/>
              </a:defRPr>
            </a:lvl9pPr>
          </a:lstStyle>
          <a:p>
            <a:pPr eaLnBrk="1" hangingPunct="1"/>
            <a:r>
              <a:rPr lang="de-DE" sz="2400" i="1">
                <a:latin typeface="Times New Roman" pitchFamily="18" charset="0"/>
              </a:rPr>
              <a:t>Ant Colony Optimization Algorithms</a:t>
            </a:r>
          </a:p>
        </p:txBody>
      </p:sp>
      <p:pic>
        <p:nvPicPr>
          <p:cNvPr id="17416" name="Picture 6" descr="AN04187_"/>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51500" y="323850"/>
            <a:ext cx="9366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414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3414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34148">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3414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48"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Fußzeilenplatzhalter 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50000"/>
              </a:spcBef>
              <a:spcAft>
                <a:spcPct val="0"/>
              </a:spcAft>
              <a:defRPr sz="2000">
                <a:solidFill>
                  <a:schemeClr val="tx1"/>
                </a:solidFill>
                <a:latin typeface="Arial" pitchFamily="34" charset="0"/>
              </a:defRPr>
            </a:lvl6pPr>
            <a:lvl7pPr marL="2971800" indent="-228600" eaLnBrk="0" fontAlgn="base" hangingPunct="0">
              <a:spcBef>
                <a:spcPct val="50000"/>
              </a:spcBef>
              <a:spcAft>
                <a:spcPct val="0"/>
              </a:spcAft>
              <a:defRPr sz="2000">
                <a:solidFill>
                  <a:schemeClr val="tx1"/>
                </a:solidFill>
                <a:latin typeface="Arial" pitchFamily="34" charset="0"/>
              </a:defRPr>
            </a:lvl7pPr>
            <a:lvl8pPr marL="3429000" indent="-228600" eaLnBrk="0" fontAlgn="base" hangingPunct="0">
              <a:spcBef>
                <a:spcPct val="50000"/>
              </a:spcBef>
              <a:spcAft>
                <a:spcPct val="0"/>
              </a:spcAft>
              <a:defRPr sz="2000">
                <a:solidFill>
                  <a:schemeClr val="tx1"/>
                </a:solidFill>
                <a:latin typeface="Arial" pitchFamily="34" charset="0"/>
              </a:defRPr>
            </a:lvl8pPr>
            <a:lvl9pPr marL="3886200" indent="-228600" eaLnBrk="0" fontAlgn="base" hangingPunct="0">
              <a:spcBef>
                <a:spcPct val="50000"/>
              </a:spcBef>
              <a:spcAft>
                <a:spcPct val="0"/>
              </a:spcAft>
              <a:defRPr sz="2000">
                <a:solidFill>
                  <a:schemeClr val="tx1"/>
                </a:solidFill>
                <a:latin typeface="Arial" pitchFamily="34" charset="0"/>
              </a:defRPr>
            </a:lvl9pPr>
          </a:lstStyle>
          <a:p>
            <a:r>
              <a:rPr lang="de-DE" sz="1000" smtClean="0">
                <a:latin typeface="Tahoma" pitchFamily="34" charset="0"/>
              </a:rPr>
              <a:t>Rüdiger Brause: Adaptive Systeme, Institut für Informatik</a:t>
            </a:r>
          </a:p>
        </p:txBody>
      </p:sp>
      <p:sp>
        <p:nvSpPr>
          <p:cNvPr id="18435" name="Foliennummernplatzhalt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50000"/>
              </a:spcBef>
              <a:spcAft>
                <a:spcPct val="0"/>
              </a:spcAft>
              <a:defRPr sz="2000">
                <a:solidFill>
                  <a:schemeClr val="tx1"/>
                </a:solidFill>
                <a:latin typeface="Arial" pitchFamily="34" charset="0"/>
              </a:defRPr>
            </a:lvl6pPr>
            <a:lvl7pPr marL="2971800" indent="-228600" eaLnBrk="0" fontAlgn="base" hangingPunct="0">
              <a:spcBef>
                <a:spcPct val="50000"/>
              </a:spcBef>
              <a:spcAft>
                <a:spcPct val="0"/>
              </a:spcAft>
              <a:defRPr sz="2000">
                <a:solidFill>
                  <a:schemeClr val="tx1"/>
                </a:solidFill>
                <a:latin typeface="Arial" pitchFamily="34" charset="0"/>
              </a:defRPr>
            </a:lvl7pPr>
            <a:lvl8pPr marL="3429000" indent="-228600" eaLnBrk="0" fontAlgn="base" hangingPunct="0">
              <a:spcBef>
                <a:spcPct val="50000"/>
              </a:spcBef>
              <a:spcAft>
                <a:spcPct val="0"/>
              </a:spcAft>
              <a:defRPr sz="2000">
                <a:solidFill>
                  <a:schemeClr val="tx1"/>
                </a:solidFill>
                <a:latin typeface="Arial" pitchFamily="34" charset="0"/>
              </a:defRPr>
            </a:lvl8pPr>
            <a:lvl9pPr marL="3886200" indent="-228600" eaLnBrk="0" fontAlgn="base" hangingPunct="0">
              <a:spcBef>
                <a:spcPct val="50000"/>
              </a:spcBef>
              <a:spcAft>
                <a:spcPct val="0"/>
              </a:spcAft>
              <a:defRPr sz="2000">
                <a:solidFill>
                  <a:schemeClr val="tx1"/>
                </a:solidFill>
                <a:latin typeface="Arial" pitchFamily="34" charset="0"/>
              </a:defRPr>
            </a:lvl9pPr>
          </a:lstStyle>
          <a:p>
            <a:r>
              <a:rPr lang="de-DE" sz="1000" smtClean="0"/>
              <a:t>- </a:t>
            </a:r>
            <a:fld id="{165DD82D-AFA5-4B7F-89D7-EBD83305FAE1}" type="slidenum">
              <a:rPr lang="de-DE" sz="1000" smtClean="0"/>
              <a:pPr/>
              <a:t>12</a:t>
            </a:fld>
            <a:r>
              <a:rPr lang="de-DE" sz="1000" smtClean="0"/>
              <a:t> -</a:t>
            </a:r>
          </a:p>
        </p:txBody>
      </p:sp>
      <p:sp>
        <p:nvSpPr>
          <p:cNvPr id="18436" name="Rectangle 2"/>
          <p:cNvSpPr>
            <a:spLocks noGrp="1" noChangeArrowheads="1"/>
          </p:cNvSpPr>
          <p:nvPr>
            <p:ph type="title" idx="4294967295"/>
          </p:nvPr>
        </p:nvSpPr>
        <p:spPr/>
        <p:txBody>
          <a:bodyPr/>
          <a:lstStyle/>
          <a:p>
            <a:r>
              <a:rPr lang="de-DE" sz="3200" smtClean="0"/>
              <a:t>Künstliche Ameisen</a:t>
            </a:r>
          </a:p>
        </p:txBody>
      </p:sp>
      <p:sp>
        <p:nvSpPr>
          <p:cNvPr id="136195" name="Text Box 3"/>
          <p:cNvSpPr txBox="1">
            <a:spLocks noChangeArrowheads="1"/>
          </p:cNvSpPr>
          <p:nvPr/>
        </p:nvSpPr>
        <p:spPr bwMode="auto">
          <a:xfrm>
            <a:off x="533400" y="2133600"/>
            <a:ext cx="8153400" cy="246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2100" indent="-292100">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50000"/>
              </a:spcBef>
              <a:spcAft>
                <a:spcPct val="0"/>
              </a:spcAft>
              <a:defRPr sz="2000">
                <a:solidFill>
                  <a:schemeClr val="tx1"/>
                </a:solidFill>
                <a:latin typeface="Arial" pitchFamily="34" charset="0"/>
              </a:defRPr>
            </a:lvl6pPr>
            <a:lvl7pPr marL="2971800" indent="-228600" eaLnBrk="0" fontAlgn="base" hangingPunct="0">
              <a:spcBef>
                <a:spcPct val="50000"/>
              </a:spcBef>
              <a:spcAft>
                <a:spcPct val="0"/>
              </a:spcAft>
              <a:defRPr sz="2000">
                <a:solidFill>
                  <a:schemeClr val="tx1"/>
                </a:solidFill>
                <a:latin typeface="Arial" pitchFamily="34" charset="0"/>
              </a:defRPr>
            </a:lvl7pPr>
            <a:lvl8pPr marL="3429000" indent="-228600" eaLnBrk="0" fontAlgn="base" hangingPunct="0">
              <a:spcBef>
                <a:spcPct val="50000"/>
              </a:spcBef>
              <a:spcAft>
                <a:spcPct val="0"/>
              </a:spcAft>
              <a:defRPr sz="2000">
                <a:solidFill>
                  <a:schemeClr val="tx1"/>
                </a:solidFill>
                <a:latin typeface="Arial" pitchFamily="34" charset="0"/>
              </a:defRPr>
            </a:lvl8pPr>
            <a:lvl9pPr marL="3886200" indent="-228600" eaLnBrk="0" fontAlgn="base" hangingPunct="0">
              <a:spcBef>
                <a:spcPct val="50000"/>
              </a:spcBef>
              <a:spcAft>
                <a:spcPct val="0"/>
              </a:spcAft>
              <a:defRPr sz="2000">
                <a:solidFill>
                  <a:schemeClr val="tx1"/>
                </a:solidFill>
                <a:latin typeface="Arial" pitchFamily="34" charset="0"/>
              </a:defRPr>
            </a:lvl9pPr>
          </a:lstStyle>
          <a:p>
            <a:pPr eaLnBrk="1" hangingPunct="1">
              <a:buClr>
                <a:srgbClr val="CC3300"/>
              </a:buClr>
              <a:buFont typeface="Wingdings" pitchFamily="2" charset="2"/>
              <a:buChar char="v"/>
            </a:pPr>
            <a:r>
              <a:rPr lang="de-DE" sz="2400">
                <a:latin typeface="Times New Roman" pitchFamily="18" charset="0"/>
              </a:rPr>
              <a:t> Diskrete Welt mit Übergang zwischen diskreten Zuständen</a:t>
            </a:r>
          </a:p>
          <a:p>
            <a:pPr eaLnBrk="1" hangingPunct="1">
              <a:buClr>
                <a:srgbClr val="CC3300"/>
              </a:buClr>
              <a:buFont typeface="Wingdings" pitchFamily="2" charset="2"/>
              <a:buChar char="v"/>
            </a:pPr>
            <a:r>
              <a:rPr lang="de-DE" sz="2400">
                <a:latin typeface="Times New Roman" pitchFamily="18" charset="0"/>
              </a:rPr>
              <a:t> Interner Zustand (interner Speicher)</a:t>
            </a:r>
          </a:p>
          <a:p>
            <a:pPr eaLnBrk="1" hangingPunct="1">
              <a:buClr>
                <a:srgbClr val="CC3300"/>
              </a:buClr>
              <a:buFont typeface="Wingdings" pitchFamily="2" charset="2"/>
              <a:buChar char="v"/>
            </a:pPr>
            <a:r>
              <a:rPr lang="de-DE" sz="2400">
                <a:latin typeface="Times New Roman" pitchFamily="18" charset="0"/>
              </a:rPr>
              <a:t> Pheromonabsonderung ist problemspezifisch und unnatürlich.</a:t>
            </a:r>
          </a:p>
          <a:p>
            <a:pPr eaLnBrk="1" hangingPunct="1">
              <a:buClr>
                <a:srgbClr val="CC3300"/>
              </a:buClr>
              <a:buFont typeface="Wingdings" pitchFamily="2" charset="2"/>
              <a:buChar char="v"/>
            </a:pPr>
            <a:r>
              <a:rPr lang="de-DE" sz="2400">
                <a:latin typeface="Times New Roman" pitchFamily="18" charset="0"/>
              </a:rPr>
              <a:t> Zusatzfähigkeiten wie Vorhersehen, lokale Optimierung, back-tracking usw.</a:t>
            </a:r>
          </a:p>
        </p:txBody>
      </p:sp>
      <p:sp>
        <p:nvSpPr>
          <p:cNvPr id="18438" name="Rectangle 4"/>
          <p:cNvSpPr>
            <a:spLocks noChangeArrowheads="1"/>
          </p:cNvSpPr>
          <p:nvPr/>
        </p:nvSpPr>
        <p:spPr bwMode="auto">
          <a:xfrm>
            <a:off x="533400" y="1295400"/>
            <a:ext cx="6289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0"/>
              </a:spcBef>
            </a:pPr>
            <a:r>
              <a:rPr lang="de-DE" sz="2400" b="1">
                <a:latin typeface="Times New Roman" pitchFamily="18" charset="0"/>
              </a:rPr>
              <a:t>Unterschiede</a:t>
            </a:r>
            <a:r>
              <a:rPr lang="de-DE" sz="2400">
                <a:latin typeface="Times New Roman" pitchFamily="18" charset="0"/>
              </a:rPr>
              <a:t> künstlicher Ameisen zu natürlichen</a:t>
            </a:r>
          </a:p>
        </p:txBody>
      </p:sp>
      <p:pic>
        <p:nvPicPr>
          <p:cNvPr id="18439" name="Picture 5" descr="AN04187_"/>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51500" y="323850"/>
            <a:ext cx="9366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6195">
                                            <p:txEl>
                                              <p:pRg st="0" end="0"/>
                                            </p:txEl>
                                          </p:spTgt>
                                        </p:tgtEl>
                                        <p:attrNameLst>
                                          <p:attrName>style.visibility</p:attrName>
                                        </p:attrNameLst>
                                      </p:cBhvr>
                                      <p:to>
                                        <p:strVal val="visible"/>
                                      </p:to>
                                    </p:set>
                                    <p:anim calcmode="lin" valueType="num">
                                      <p:cBhvr additive="base">
                                        <p:cTn id="7" dur="500" fill="hold"/>
                                        <p:tgtEl>
                                          <p:spTgt spid="13619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619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6195">
                                            <p:txEl>
                                              <p:pRg st="1" end="1"/>
                                            </p:txEl>
                                          </p:spTgt>
                                        </p:tgtEl>
                                        <p:attrNameLst>
                                          <p:attrName>style.visibility</p:attrName>
                                        </p:attrNameLst>
                                      </p:cBhvr>
                                      <p:to>
                                        <p:strVal val="visible"/>
                                      </p:to>
                                    </p:set>
                                    <p:anim calcmode="lin" valueType="num">
                                      <p:cBhvr additive="base">
                                        <p:cTn id="13" dur="500" fill="hold"/>
                                        <p:tgtEl>
                                          <p:spTgt spid="13619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619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6195">
                                            <p:txEl>
                                              <p:pRg st="2" end="2"/>
                                            </p:txEl>
                                          </p:spTgt>
                                        </p:tgtEl>
                                        <p:attrNameLst>
                                          <p:attrName>style.visibility</p:attrName>
                                        </p:attrNameLst>
                                      </p:cBhvr>
                                      <p:to>
                                        <p:strVal val="visible"/>
                                      </p:to>
                                    </p:set>
                                    <p:anim calcmode="lin" valueType="num">
                                      <p:cBhvr additive="base">
                                        <p:cTn id="19" dur="500" fill="hold"/>
                                        <p:tgtEl>
                                          <p:spTgt spid="13619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619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6195">
                                            <p:txEl>
                                              <p:pRg st="3" end="3"/>
                                            </p:txEl>
                                          </p:spTgt>
                                        </p:tgtEl>
                                        <p:attrNameLst>
                                          <p:attrName>style.visibility</p:attrName>
                                        </p:attrNameLst>
                                      </p:cBhvr>
                                      <p:to>
                                        <p:strVal val="visible"/>
                                      </p:to>
                                    </p:set>
                                    <p:anim calcmode="lin" valueType="num">
                                      <p:cBhvr additive="base">
                                        <p:cTn id="25" dur="500" fill="hold"/>
                                        <p:tgtEl>
                                          <p:spTgt spid="13619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3619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5" grpId="0" build="p"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Fußzeilenplatzhalter 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50000"/>
              </a:spcBef>
              <a:spcAft>
                <a:spcPct val="0"/>
              </a:spcAft>
              <a:defRPr sz="2000">
                <a:solidFill>
                  <a:schemeClr val="tx1"/>
                </a:solidFill>
                <a:latin typeface="Arial" pitchFamily="34" charset="0"/>
              </a:defRPr>
            </a:lvl6pPr>
            <a:lvl7pPr marL="2971800" indent="-228600" eaLnBrk="0" fontAlgn="base" hangingPunct="0">
              <a:spcBef>
                <a:spcPct val="50000"/>
              </a:spcBef>
              <a:spcAft>
                <a:spcPct val="0"/>
              </a:spcAft>
              <a:defRPr sz="2000">
                <a:solidFill>
                  <a:schemeClr val="tx1"/>
                </a:solidFill>
                <a:latin typeface="Arial" pitchFamily="34" charset="0"/>
              </a:defRPr>
            </a:lvl7pPr>
            <a:lvl8pPr marL="3429000" indent="-228600" eaLnBrk="0" fontAlgn="base" hangingPunct="0">
              <a:spcBef>
                <a:spcPct val="50000"/>
              </a:spcBef>
              <a:spcAft>
                <a:spcPct val="0"/>
              </a:spcAft>
              <a:defRPr sz="2000">
                <a:solidFill>
                  <a:schemeClr val="tx1"/>
                </a:solidFill>
                <a:latin typeface="Arial" pitchFamily="34" charset="0"/>
              </a:defRPr>
            </a:lvl8pPr>
            <a:lvl9pPr marL="3886200" indent="-228600" eaLnBrk="0" fontAlgn="base" hangingPunct="0">
              <a:spcBef>
                <a:spcPct val="50000"/>
              </a:spcBef>
              <a:spcAft>
                <a:spcPct val="0"/>
              </a:spcAft>
              <a:defRPr sz="2000">
                <a:solidFill>
                  <a:schemeClr val="tx1"/>
                </a:solidFill>
                <a:latin typeface="Arial" pitchFamily="34" charset="0"/>
              </a:defRPr>
            </a:lvl9pPr>
          </a:lstStyle>
          <a:p>
            <a:r>
              <a:rPr lang="de-DE" sz="1000" smtClean="0">
                <a:latin typeface="Tahoma" pitchFamily="34" charset="0"/>
              </a:rPr>
              <a:t>Rüdiger Brause: Adaptive Systeme, Institut für Informatik</a:t>
            </a:r>
          </a:p>
        </p:txBody>
      </p:sp>
      <p:sp>
        <p:nvSpPr>
          <p:cNvPr id="19459" name="Foliennummernplatzhalt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50000"/>
              </a:spcBef>
              <a:spcAft>
                <a:spcPct val="0"/>
              </a:spcAft>
              <a:defRPr sz="2000">
                <a:solidFill>
                  <a:schemeClr val="tx1"/>
                </a:solidFill>
                <a:latin typeface="Arial" pitchFamily="34" charset="0"/>
              </a:defRPr>
            </a:lvl6pPr>
            <a:lvl7pPr marL="2971800" indent="-228600" eaLnBrk="0" fontAlgn="base" hangingPunct="0">
              <a:spcBef>
                <a:spcPct val="50000"/>
              </a:spcBef>
              <a:spcAft>
                <a:spcPct val="0"/>
              </a:spcAft>
              <a:defRPr sz="2000">
                <a:solidFill>
                  <a:schemeClr val="tx1"/>
                </a:solidFill>
                <a:latin typeface="Arial" pitchFamily="34" charset="0"/>
              </a:defRPr>
            </a:lvl7pPr>
            <a:lvl8pPr marL="3429000" indent="-228600" eaLnBrk="0" fontAlgn="base" hangingPunct="0">
              <a:spcBef>
                <a:spcPct val="50000"/>
              </a:spcBef>
              <a:spcAft>
                <a:spcPct val="0"/>
              </a:spcAft>
              <a:defRPr sz="2000">
                <a:solidFill>
                  <a:schemeClr val="tx1"/>
                </a:solidFill>
                <a:latin typeface="Arial" pitchFamily="34" charset="0"/>
              </a:defRPr>
            </a:lvl8pPr>
            <a:lvl9pPr marL="3886200" indent="-228600" eaLnBrk="0" fontAlgn="base" hangingPunct="0">
              <a:spcBef>
                <a:spcPct val="50000"/>
              </a:spcBef>
              <a:spcAft>
                <a:spcPct val="0"/>
              </a:spcAft>
              <a:defRPr sz="2000">
                <a:solidFill>
                  <a:schemeClr val="tx1"/>
                </a:solidFill>
                <a:latin typeface="Arial" pitchFamily="34" charset="0"/>
              </a:defRPr>
            </a:lvl9pPr>
          </a:lstStyle>
          <a:p>
            <a:r>
              <a:rPr lang="de-DE" sz="1000" smtClean="0"/>
              <a:t>- </a:t>
            </a:r>
            <a:fld id="{98A59E6D-969D-4112-9DB3-4A5E702AF4AD}" type="slidenum">
              <a:rPr lang="de-DE" sz="1000" smtClean="0"/>
              <a:pPr/>
              <a:t>13</a:t>
            </a:fld>
            <a:r>
              <a:rPr lang="de-DE" sz="1000" smtClean="0"/>
              <a:t> -</a:t>
            </a:r>
          </a:p>
        </p:txBody>
      </p:sp>
      <p:pic>
        <p:nvPicPr>
          <p:cNvPr id="19460" name="Picture 5" descr="vollständiger Grap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38040" y="4852987"/>
            <a:ext cx="2026920" cy="1818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Rectangle 2"/>
          <p:cNvSpPr>
            <a:spLocks noGrp="1" noChangeArrowheads="1"/>
          </p:cNvSpPr>
          <p:nvPr>
            <p:ph type="title" idx="4294967295"/>
          </p:nvPr>
        </p:nvSpPr>
        <p:spPr/>
        <p:txBody>
          <a:bodyPr/>
          <a:lstStyle/>
          <a:p>
            <a:r>
              <a:rPr lang="de-DE" sz="3200" smtClean="0"/>
              <a:t>Künstliche Ameisen</a:t>
            </a:r>
          </a:p>
        </p:txBody>
      </p:sp>
      <p:sp>
        <p:nvSpPr>
          <p:cNvPr id="19462" name="Text Box 3"/>
          <p:cNvSpPr txBox="1">
            <a:spLocks noChangeArrowheads="1"/>
          </p:cNvSpPr>
          <p:nvPr/>
        </p:nvSpPr>
        <p:spPr bwMode="auto">
          <a:xfrm>
            <a:off x="533400" y="1066800"/>
            <a:ext cx="78486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1333500" algn="l"/>
              </a:tabLst>
              <a:defRPr sz="2000">
                <a:solidFill>
                  <a:schemeClr val="tx1"/>
                </a:solidFill>
                <a:latin typeface="Arial" pitchFamily="34" charset="0"/>
              </a:defRPr>
            </a:lvl1pPr>
            <a:lvl2pPr marL="742950" indent="-285750">
              <a:tabLst>
                <a:tab pos="1333500" algn="l"/>
              </a:tabLst>
              <a:defRPr sz="2000">
                <a:solidFill>
                  <a:schemeClr val="tx1"/>
                </a:solidFill>
                <a:latin typeface="Arial" pitchFamily="34" charset="0"/>
              </a:defRPr>
            </a:lvl2pPr>
            <a:lvl3pPr marL="1143000" indent="-228600">
              <a:tabLst>
                <a:tab pos="1333500" algn="l"/>
              </a:tabLst>
              <a:defRPr sz="2000">
                <a:solidFill>
                  <a:schemeClr val="tx1"/>
                </a:solidFill>
                <a:latin typeface="Arial" pitchFamily="34" charset="0"/>
              </a:defRPr>
            </a:lvl3pPr>
            <a:lvl4pPr marL="1600200" indent="-228600">
              <a:tabLst>
                <a:tab pos="1333500" algn="l"/>
              </a:tabLst>
              <a:defRPr sz="2000">
                <a:solidFill>
                  <a:schemeClr val="tx1"/>
                </a:solidFill>
                <a:latin typeface="Arial" pitchFamily="34" charset="0"/>
              </a:defRPr>
            </a:lvl4pPr>
            <a:lvl5pPr marL="2057400" indent="-228600">
              <a:tabLst>
                <a:tab pos="1333500" algn="l"/>
              </a:tabLst>
              <a:defRPr sz="2000">
                <a:solidFill>
                  <a:schemeClr val="tx1"/>
                </a:solidFill>
                <a:latin typeface="Arial" pitchFamily="34" charset="0"/>
              </a:defRPr>
            </a:lvl5pPr>
            <a:lvl6pPr marL="2514600" indent="-228600" eaLnBrk="0" fontAlgn="base" hangingPunct="0">
              <a:spcBef>
                <a:spcPct val="50000"/>
              </a:spcBef>
              <a:spcAft>
                <a:spcPct val="0"/>
              </a:spcAft>
              <a:tabLst>
                <a:tab pos="1333500" algn="l"/>
              </a:tabLst>
              <a:defRPr sz="2000">
                <a:solidFill>
                  <a:schemeClr val="tx1"/>
                </a:solidFill>
                <a:latin typeface="Arial" pitchFamily="34" charset="0"/>
              </a:defRPr>
            </a:lvl6pPr>
            <a:lvl7pPr marL="2971800" indent="-228600" eaLnBrk="0" fontAlgn="base" hangingPunct="0">
              <a:spcBef>
                <a:spcPct val="50000"/>
              </a:spcBef>
              <a:spcAft>
                <a:spcPct val="0"/>
              </a:spcAft>
              <a:tabLst>
                <a:tab pos="1333500" algn="l"/>
              </a:tabLst>
              <a:defRPr sz="2000">
                <a:solidFill>
                  <a:schemeClr val="tx1"/>
                </a:solidFill>
                <a:latin typeface="Arial" pitchFamily="34" charset="0"/>
              </a:defRPr>
            </a:lvl7pPr>
            <a:lvl8pPr marL="3429000" indent="-228600" eaLnBrk="0" fontAlgn="base" hangingPunct="0">
              <a:spcBef>
                <a:spcPct val="50000"/>
              </a:spcBef>
              <a:spcAft>
                <a:spcPct val="0"/>
              </a:spcAft>
              <a:tabLst>
                <a:tab pos="1333500" algn="l"/>
              </a:tabLst>
              <a:defRPr sz="2000">
                <a:solidFill>
                  <a:schemeClr val="tx1"/>
                </a:solidFill>
                <a:latin typeface="Arial" pitchFamily="34" charset="0"/>
              </a:defRPr>
            </a:lvl8pPr>
            <a:lvl9pPr marL="3886200" indent="-228600" eaLnBrk="0" fontAlgn="base" hangingPunct="0">
              <a:spcBef>
                <a:spcPct val="50000"/>
              </a:spcBef>
              <a:spcAft>
                <a:spcPct val="0"/>
              </a:spcAft>
              <a:tabLst>
                <a:tab pos="1333500" algn="l"/>
              </a:tabLst>
              <a:defRPr sz="2000">
                <a:solidFill>
                  <a:schemeClr val="tx1"/>
                </a:solidFill>
                <a:latin typeface="Arial" pitchFamily="34" charset="0"/>
              </a:defRPr>
            </a:lvl9pPr>
          </a:lstStyle>
          <a:p>
            <a:pPr eaLnBrk="1" hangingPunct="1"/>
            <a:r>
              <a:rPr lang="de-DE" sz="2800" b="1">
                <a:latin typeface="Times New Roman" pitchFamily="18" charset="0"/>
              </a:rPr>
              <a:t>Beispiel</a:t>
            </a:r>
            <a:r>
              <a:rPr lang="de-DE" sz="2400" i="1">
                <a:latin typeface="Times New Roman" pitchFamily="18" charset="0"/>
              </a:rPr>
              <a:t> Das Traveling Salesman Problem </a:t>
            </a:r>
          </a:p>
          <a:p>
            <a:pPr eaLnBrk="1" hangingPunct="1">
              <a:lnSpc>
                <a:spcPct val="10000"/>
              </a:lnSpc>
            </a:pPr>
            <a:r>
              <a:rPr lang="de-DE" sz="2400" i="1">
                <a:latin typeface="Times New Roman" pitchFamily="18" charset="0"/>
              </a:rPr>
              <a:t>	Ant System AS, </a:t>
            </a:r>
            <a:r>
              <a:rPr lang="de-DE" sz="1800" i="1">
                <a:solidFill>
                  <a:schemeClr val="bg2"/>
                </a:solidFill>
                <a:latin typeface="Times New Roman" pitchFamily="18" charset="0"/>
              </a:rPr>
              <a:t>Dorigo 1996</a:t>
            </a:r>
          </a:p>
        </p:txBody>
      </p:sp>
      <p:sp>
        <p:nvSpPr>
          <p:cNvPr id="138244" name="Text Box 4"/>
          <p:cNvSpPr txBox="1">
            <a:spLocks noChangeArrowheads="1"/>
          </p:cNvSpPr>
          <p:nvPr/>
        </p:nvSpPr>
        <p:spPr bwMode="auto">
          <a:xfrm>
            <a:off x="381000" y="1795682"/>
            <a:ext cx="8153400" cy="3600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2100" indent="-292100">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50000"/>
              </a:spcBef>
              <a:spcAft>
                <a:spcPct val="0"/>
              </a:spcAft>
              <a:defRPr sz="2000">
                <a:solidFill>
                  <a:schemeClr val="tx1"/>
                </a:solidFill>
                <a:latin typeface="Arial" pitchFamily="34" charset="0"/>
              </a:defRPr>
            </a:lvl6pPr>
            <a:lvl7pPr marL="2971800" indent="-228600" eaLnBrk="0" fontAlgn="base" hangingPunct="0">
              <a:spcBef>
                <a:spcPct val="50000"/>
              </a:spcBef>
              <a:spcAft>
                <a:spcPct val="0"/>
              </a:spcAft>
              <a:defRPr sz="2000">
                <a:solidFill>
                  <a:schemeClr val="tx1"/>
                </a:solidFill>
                <a:latin typeface="Arial" pitchFamily="34" charset="0"/>
              </a:defRPr>
            </a:lvl7pPr>
            <a:lvl8pPr marL="3429000" indent="-228600" eaLnBrk="0" fontAlgn="base" hangingPunct="0">
              <a:spcBef>
                <a:spcPct val="50000"/>
              </a:spcBef>
              <a:spcAft>
                <a:spcPct val="0"/>
              </a:spcAft>
              <a:defRPr sz="2000">
                <a:solidFill>
                  <a:schemeClr val="tx1"/>
                </a:solidFill>
                <a:latin typeface="Arial" pitchFamily="34" charset="0"/>
              </a:defRPr>
            </a:lvl8pPr>
            <a:lvl9pPr marL="3886200" indent="-228600" eaLnBrk="0" fontAlgn="base" hangingPunct="0">
              <a:spcBef>
                <a:spcPct val="50000"/>
              </a:spcBef>
              <a:spcAft>
                <a:spcPct val="0"/>
              </a:spcAft>
              <a:defRPr sz="2000">
                <a:solidFill>
                  <a:schemeClr val="tx1"/>
                </a:solidFill>
                <a:latin typeface="Arial" pitchFamily="34" charset="0"/>
              </a:defRPr>
            </a:lvl9pPr>
          </a:lstStyle>
          <a:p>
            <a:pPr eaLnBrk="1" hangingPunct="1">
              <a:buClr>
                <a:srgbClr val="CC3300"/>
              </a:buClr>
              <a:buFont typeface="Wingdings" pitchFamily="2" charset="2"/>
              <a:buChar char="§"/>
            </a:pPr>
            <a:r>
              <a:rPr lang="de-DE" sz="2400" dirty="0">
                <a:solidFill>
                  <a:srgbClr val="3366FF"/>
                </a:solidFill>
                <a:latin typeface="+mn-lt"/>
              </a:rPr>
              <a:t>zufällige Verteilung </a:t>
            </a:r>
            <a:r>
              <a:rPr lang="de-DE" sz="2400" dirty="0">
                <a:latin typeface="+mn-lt"/>
              </a:rPr>
              <a:t>der Ameisen auf die Städte auf zu Beginn</a:t>
            </a:r>
          </a:p>
          <a:p>
            <a:pPr eaLnBrk="1" hangingPunct="1">
              <a:buClr>
                <a:srgbClr val="CC3300"/>
              </a:buClr>
              <a:buFont typeface="Wingdings" pitchFamily="2" charset="2"/>
              <a:buChar char="§"/>
            </a:pPr>
            <a:r>
              <a:rPr lang="de-DE" sz="2400" dirty="0">
                <a:latin typeface="+mn-lt"/>
              </a:rPr>
              <a:t>Kantenwahl: Kante mit </a:t>
            </a:r>
            <a:r>
              <a:rPr lang="de-DE" sz="2400" dirty="0">
                <a:solidFill>
                  <a:srgbClr val="3366FF"/>
                </a:solidFill>
                <a:latin typeface="+mn-lt"/>
              </a:rPr>
              <a:t>höchstem</a:t>
            </a:r>
            <a:r>
              <a:rPr lang="de-DE" sz="2400" dirty="0">
                <a:latin typeface="+mn-lt"/>
              </a:rPr>
              <a:t> </a:t>
            </a:r>
            <a:r>
              <a:rPr lang="de-DE" sz="2400" dirty="0" err="1">
                <a:solidFill>
                  <a:srgbClr val="3366FF"/>
                </a:solidFill>
                <a:latin typeface="+mn-lt"/>
              </a:rPr>
              <a:t>Pheromonspiegel</a:t>
            </a:r>
            <a:r>
              <a:rPr lang="de-DE" sz="2400" dirty="0">
                <a:latin typeface="+mn-lt"/>
              </a:rPr>
              <a:t> wird bevorzugt</a:t>
            </a:r>
          </a:p>
          <a:p>
            <a:pPr eaLnBrk="1" hangingPunct="1">
              <a:buClr>
                <a:srgbClr val="CC3300"/>
              </a:buClr>
              <a:buFont typeface="Wingdings" pitchFamily="2" charset="2"/>
              <a:buChar char="§"/>
            </a:pPr>
            <a:r>
              <a:rPr lang="de-DE" sz="2400" dirty="0">
                <a:latin typeface="+mn-lt"/>
              </a:rPr>
              <a:t>Kantenwahl: </a:t>
            </a:r>
            <a:r>
              <a:rPr lang="de-DE" sz="2400" dirty="0">
                <a:solidFill>
                  <a:srgbClr val="3366FF"/>
                </a:solidFill>
                <a:latin typeface="+mn-lt"/>
              </a:rPr>
              <a:t>privates Gedächtnis </a:t>
            </a:r>
            <a:r>
              <a:rPr lang="de-DE" sz="2400" i="1" dirty="0" err="1">
                <a:latin typeface="+mn-lt"/>
              </a:rPr>
              <a:t>M</a:t>
            </a:r>
            <a:r>
              <a:rPr lang="de-DE" sz="2400" i="1" baseline="-25000" dirty="0" err="1">
                <a:latin typeface="+mn-lt"/>
              </a:rPr>
              <a:t>k</a:t>
            </a:r>
            <a:r>
              <a:rPr lang="de-DE" sz="2400" dirty="0">
                <a:latin typeface="+mn-lt"/>
              </a:rPr>
              <a:t> der Ameise: Was bin ich schon gelaufen?</a:t>
            </a:r>
          </a:p>
          <a:p>
            <a:pPr eaLnBrk="1" hangingPunct="1">
              <a:buClr>
                <a:srgbClr val="CC3300"/>
              </a:buClr>
              <a:buFont typeface="Wingdings" pitchFamily="2" charset="2"/>
              <a:buChar char="§"/>
            </a:pPr>
            <a:r>
              <a:rPr lang="de-DE" sz="2400" dirty="0">
                <a:latin typeface="+mn-lt"/>
              </a:rPr>
              <a:t>Modifikation des </a:t>
            </a:r>
            <a:r>
              <a:rPr lang="de-DE" sz="2400" dirty="0" err="1">
                <a:latin typeface="+mn-lt"/>
              </a:rPr>
              <a:t>Pheromongehalts</a:t>
            </a:r>
            <a:r>
              <a:rPr lang="de-DE" sz="2400" dirty="0">
                <a:latin typeface="+mn-lt"/>
              </a:rPr>
              <a:t>: </a:t>
            </a:r>
            <a:r>
              <a:rPr lang="de-DE" sz="2400" dirty="0" err="1">
                <a:solidFill>
                  <a:srgbClr val="3366FF"/>
                </a:solidFill>
                <a:latin typeface="+mn-lt"/>
              </a:rPr>
              <a:t>local</a:t>
            </a:r>
            <a:r>
              <a:rPr lang="de-DE" sz="2400" dirty="0">
                <a:latin typeface="+mn-lt"/>
              </a:rPr>
              <a:t> </a:t>
            </a:r>
            <a:r>
              <a:rPr lang="de-DE" sz="2400" dirty="0" err="1">
                <a:latin typeface="+mn-lt"/>
              </a:rPr>
              <a:t>trail</a:t>
            </a:r>
            <a:r>
              <a:rPr lang="de-DE" sz="2400" dirty="0">
                <a:latin typeface="+mn-lt"/>
              </a:rPr>
              <a:t> </a:t>
            </a:r>
            <a:r>
              <a:rPr lang="de-DE" sz="2400" dirty="0" err="1">
                <a:latin typeface="+mn-lt"/>
              </a:rPr>
              <a:t>updating</a:t>
            </a:r>
            <a:r>
              <a:rPr lang="de-DE" sz="2400" dirty="0">
                <a:latin typeface="+mn-lt"/>
              </a:rPr>
              <a:t> vs. </a:t>
            </a:r>
            <a:r>
              <a:rPr lang="de-DE" sz="2400" dirty="0">
                <a:solidFill>
                  <a:srgbClr val="3366FF"/>
                </a:solidFill>
                <a:latin typeface="+mn-lt"/>
              </a:rPr>
              <a:t>global</a:t>
            </a:r>
            <a:r>
              <a:rPr lang="de-DE" sz="2400" dirty="0">
                <a:latin typeface="+mn-lt"/>
              </a:rPr>
              <a:t> </a:t>
            </a:r>
            <a:r>
              <a:rPr lang="de-DE" sz="2400" dirty="0" err="1">
                <a:latin typeface="+mn-lt"/>
              </a:rPr>
              <a:t>trail</a:t>
            </a:r>
            <a:r>
              <a:rPr lang="de-DE" sz="2400" dirty="0">
                <a:latin typeface="+mn-lt"/>
              </a:rPr>
              <a:t> </a:t>
            </a:r>
            <a:r>
              <a:rPr lang="de-DE" sz="2400" dirty="0" err="1">
                <a:latin typeface="+mn-lt"/>
              </a:rPr>
              <a:t>updating</a:t>
            </a:r>
            <a:endParaRPr lang="de-DE" sz="2400" dirty="0">
              <a:latin typeface="+mn-lt"/>
            </a:endParaRPr>
          </a:p>
        </p:txBody>
      </p:sp>
      <p:pic>
        <p:nvPicPr>
          <p:cNvPr id="19464" name="Picture 6" descr="AN04187_"/>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51500" y="323850"/>
            <a:ext cx="9366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824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3824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3824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3824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44" grpId="0" build="p"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Fußzeilenplatzhalter 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50000"/>
              </a:spcBef>
              <a:spcAft>
                <a:spcPct val="0"/>
              </a:spcAft>
              <a:defRPr sz="2000">
                <a:solidFill>
                  <a:schemeClr val="tx1"/>
                </a:solidFill>
                <a:latin typeface="Arial" pitchFamily="34" charset="0"/>
              </a:defRPr>
            </a:lvl6pPr>
            <a:lvl7pPr marL="2971800" indent="-228600" eaLnBrk="0" fontAlgn="base" hangingPunct="0">
              <a:spcBef>
                <a:spcPct val="50000"/>
              </a:spcBef>
              <a:spcAft>
                <a:spcPct val="0"/>
              </a:spcAft>
              <a:defRPr sz="2000">
                <a:solidFill>
                  <a:schemeClr val="tx1"/>
                </a:solidFill>
                <a:latin typeface="Arial" pitchFamily="34" charset="0"/>
              </a:defRPr>
            </a:lvl7pPr>
            <a:lvl8pPr marL="3429000" indent="-228600" eaLnBrk="0" fontAlgn="base" hangingPunct="0">
              <a:spcBef>
                <a:spcPct val="50000"/>
              </a:spcBef>
              <a:spcAft>
                <a:spcPct val="0"/>
              </a:spcAft>
              <a:defRPr sz="2000">
                <a:solidFill>
                  <a:schemeClr val="tx1"/>
                </a:solidFill>
                <a:latin typeface="Arial" pitchFamily="34" charset="0"/>
              </a:defRPr>
            </a:lvl8pPr>
            <a:lvl9pPr marL="3886200" indent="-228600" eaLnBrk="0" fontAlgn="base" hangingPunct="0">
              <a:spcBef>
                <a:spcPct val="50000"/>
              </a:spcBef>
              <a:spcAft>
                <a:spcPct val="0"/>
              </a:spcAft>
              <a:defRPr sz="2000">
                <a:solidFill>
                  <a:schemeClr val="tx1"/>
                </a:solidFill>
                <a:latin typeface="Arial" pitchFamily="34" charset="0"/>
              </a:defRPr>
            </a:lvl9pPr>
          </a:lstStyle>
          <a:p>
            <a:r>
              <a:rPr lang="de-DE" sz="1000" smtClean="0">
                <a:latin typeface="Tahoma" pitchFamily="34" charset="0"/>
              </a:rPr>
              <a:t>Rüdiger Brause: Adaptive Systeme, Institut für Informatik</a:t>
            </a:r>
          </a:p>
        </p:txBody>
      </p:sp>
      <p:sp>
        <p:nvSpPr>
          <p:cNvPr id="20483" name="Foliennummernplatzhalt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50000"/>
              </a:spcBef>
              <a:spcAft>
                <a:spcPct val="0"/>
              </a:spcAft>
              <a:defRPr sz="2000">
                <a:solidFill>
                  <a:schemeClr val="tx1"/>
                </a:solidFill>
                <a:latin typeface="Arial" pitchFamily="34" charset="0"/>
              </a:defRPr>
            </a:lvl6pPr>
            <a:lvl7pPr marL="2971800" indent="-228600" eaLnBrk="0" fontAlgn="base" hangingPunct="0">
              <a:spcBef>
                <a:spcPct val="50000"/>
              </a:spcBef>
              <a:spcAft>
                <a:spcPct val="0"/>
              </a:spcAft>
              <a:defRPr sz="2000">
                <a:solidFill>
                  <a:schemeClr val="tx1"/>
                </a:solidFill>
                <a:latin typeface="Arial" pitchFamily="34" charset="0"/>
              </a:defRPr>
            </a:lvl7pPr>
            <a:lvl8pPr marL="3429000" indent="-228600" eaLnBrk="0" fontAlgn="base" hangingPunct="0">
              <a:spcBef>
                <a:spcPct val="50000"/>
              </a:spcBef>
              <a:spcAft>
                <a:spcPct val="0"/>
              </a:spcAft>
              <a:defRPr sz="2000">
                <a:solidFill>
                  <a:schemeClr val="tx1"/>
                </a:solidFill>
                <a:latin typeface="Arial" pitchFamily="34" charset="0"/>
              </a:defRPr>
            </a:lvl8pPr>
            <a:lvl9pPr marL="3886200" indent="-228600" eaLnBrk="0" fontAlgn="base" hangingPunct="0">
              <a:spcBef>
                <a:spcPct val="50000"/>
              </a:spcBef>
              <a:spcAft>
                <a:spcPct val="0"/>
              </a:spcAft>
              <a:defRPr sz="2000">
                <a:solidFill>
                  <a:schemeClr val="tx1"/>
                </a:solidFill>
                <a:latin typeface="Arial" pitchFamily="34" charset="0"/>
              </a:defRPr>
            </a:lvl9pPr>
          </a:lstStyle>
          <a:p>
            <a:r>
              <a:rPr lang="de-DE" sz="1000" smtClean="0"/>
              <a:t>- </a:t>
            </a:r>
            <a:fld id="{B10DE97C-5DDA-40B6-B502-D985B5BA9F38}" type="slidenum">
              <a:rPr lang="de-DE" sz="1000" smtClean="0"/>
              <a:pPr/>
              <a:t>14</a:t>
            </a:fld>
            <a:r>
              <a:rPr lang="de-DE" sz="1000" smtClean="0"/>
              <a:t> -</a:t>
            </a:r>
          </a:p>
        </p:txBody>
      </p:sp>
      <p:sp>
        <p:nvSpPr>
          <p:cNvPr id="20484" name="Rectangle 2"/>
          <p:cNvSpPr>
            <a:spLocks noGrp="1" noChangeArrowheads="1"/>
          </p:cNvSpPr>
          <p:nvPr>
            <p:ph type="title" idx="4294967295"/>
          </p:nvPr>
        </p:nvSpPr>
        <p:spPr/>
        <p:txBody>
          <a:bodyPr/>
          <a:lstStyle/>
          <a:p>
            <a:r>
              <a:rPr lang="de-DE" sz="3200" smtClean="0"/>
              <a:t>Künstliche Ameisen</a:t>
            </a:r>
          </a:p>
        </p:txBody>
      </p:sp>
      <p:sp>
        <p:nvSpPr>
          <p:cNvPr id="20485" name="Text Box 3"/>
          <p:cNvSpPr txBox="1">
            <a:spLocks noChangeArrowheads="1"/>
          </p:cNvSpPr>
          <p:nvPr/>
        </p:nvSpPr>
        <p:spPr bwMode="auto">
          <a:xfrm>
            <a:off x="533400" y="1219200"/>
            <a:ext cx="8610600" cy="406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2100" indent="-292100">
              <a:defRPr sz="2000">
                <a:solidFill>
                  <a:schemeClr val="tx1"/>
                </a:solidFill>
                <a:latin typeface="Arial" pitchFamily="34" charset="0"/>
              </a:defRPr>
            </a:lvl1pPr>
            <a:lvl2pPr marL="1244600" indent="-38100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50000"/>
              </a:spcBef>
              <a:spcAft>
                <a:spcPct val="0"/>
              </a:spcAft>
              <a:defRPr sz="2000">
                <a:solidFill>
                  <a:schemeClr val="tx1"/>
                </a:solidFill>
                <a:latin typeface="Arial" pitchFamily="34" charset="0"/>
              </a:defRPr>
            </a:lvl6pPr>
            <a:lvl7pPr marL="2971800" indent="-228600" eaLnBrk="0" fontAlgn="base" hangingPunct="0">
              <a:spcBef>
                <a:spcPct val="50000"/>
              </a:spcBef>
              <a:spcAft>
                <a:spcPct val="0"/>
              </a:spcAft>
              <a:defRPr sz="2000">
                <a:solidFill>
                  <a:schemeClr val="tx1"/>
                </a:solidFill>
                <a:latin typeface="Arial" pitchFamily="34" charset="0"/>
              </a:defRPr>
            </a:lvl7pPr>
            <a:lvl8pPr marL="3429000" indent="-228600" eaLnBrk="0" fontAlgn="base" hangingPunct="0">
              <a:spcBef>
                <a:spcPct val="50000"/>
              </a:spcBef>
              <a:spcAft>
                <a:spcPct val="0"/>
              </a:spcAft>
              <a:defRPr sz="2000">
                <a:solidFill>
                  <a:schemeClr val="tx1"/>
                </a:solidFill>
                <a:latin typeface="Arial" pitchFamily="34" charset="0"/>
              </a:defRPr>
            </a:lvl8pPr>
            <a:lvl9pPr marL="3886200" indent="-228600" eaLnBrk="0" fontAlgn="base" hangingPunct="0">
              <a:spcBef>
                <a:spcPct val="50000"/>
              </a:spcBef>
              <a:spcAft>
                <a:spcPct val="0"/>
              </a:spcAft>
              <a:defRPr sz="2000">
                <a:solidFill>
                  <a:schemeClr val="tx1"/>
                </a:solidFill>
                <a:latin typeface="Arial" pitchFamily="34" charset="0"/>
              </a:defRPr>
            </a:lvl9pPr>
          </a:lstStyle>
          <a:p>
            <a:pPr eaLnBrk="1" hangingPunct="1">
              <a:buClr>
                <a:srgbClr val="CC3300"/>
              </a:buClr>
              <a:buFont typeface="Wingdings" pitchFamily="2" charset="2"/>
              <a:buNone/>
            </a:pPr>
            <a:r>
              <a:rPr lang="de-DE" sz="2800" b="1">
                <a:latin typeface="Times New Roman" pitchFamily="18" charset="0"/>
              </a:rPr>
              <a:t>Algorithmus-Grundstruktur:</a:t>
            </a:r>
          </a:p>
          <a:p>
            <a:pPr lvl="1" eaLnBrk="1" hangingPunct="1">
              <a:buClr>
                <a:srgbClr val="CC3300"/>
              </a:buClr>
              <a:buFont typeface="Wingdings" pitchFamily="2" charset="2"/>
              <a:buNone/>
            </a:pPr>
            <a:endParaRPr lang="de-DE" sz="2400">
              <a:latin typeface="Times New Roman" pitchFamily="18" charset="0"/>
            </a:endParaRPr>
          </a:p>
          <a:p>
            <a:pPr lvl="1" eaLnBrk="1" hangingPunct="1">
              <a:lnSpc>
                <a:spcPct val="20000"/>
              </a:lnSpc>
              <a:buClr>
                <a:srgbClr val="CC3300"/>
              </a:buClr>
              <a:buFont typeface="Wingdings" pitchFamily="2" charset="2"/>
              <a:buNone/>
            </a:pPr>
            <a:r>
              <a:rPr lang="de-DE" sz="2400" b="1">
                <a:solidFill>
                  <a:srgbClr val="3366FF"/>
                </a:solidFill>
              </a:rPr>
              <a:t>FOR</a:t>
            </a:r>
            <a:r>
              <a:rPr lang="de-DE" sz="2400">
                <a:latin typeface="Times New Roman" pitchFamily="18" charset="0"/>
              </a:rPr>
              <a:t> </a:t>
            </a:r>
            <a:r>
              <a:rPr lang="de-DE" sz="2400" b="1">
                <a:latin typeface="Courier New" pitchFamily="49" charset="0"/>
              </a:rPr>
              <a:t>t=1</a:t>
            </a:r>
            <a:r>
              <a:rPr lang="de-DE" sz="2400">
                <a:latin typeface="Times New Roman" pitchFamily="18" charset="0"/>
              </a:rPr>
              <a:t> </a:t>
            </a:r>
            <a:r>
              <a:rPr lang="de-DE" sz="2400" b="1">
                <a:solidFill>
                  <a:srgbClr val="3366FF"/>
                </a:solidFill>
              </a:rPr>
              <a:t>TO</a:t>
            </a:r>
            <a:r>
              <a:rPr lang="de-DE" sz="2400">
                <a:latin typeface="Times New Roman" pitchFamily="18" charset="0"/>
              </a:rPr>
              <a:t> </a:t>
            </a:r>
            <a:r>
              <a:rPr lang="de-DE" sz="2400" b="1">
                <a:latin typeface="Courier New" pitchFamily="49" charset="0"/>
              </a:rPr>
              <a:t>tmax</a:t>
            </a:r>
            <a:r>
              <a:rPr lang="de-DE" sz="2400">
                <a:latin typeface="Times New Roman" pitchFamily="18" charset="0"/>
              </a:rPr>
              <a:t>		</a:t>
            </a:r>
            <a:r>
              <a:rPr lang="de-DE" i="1"/>
              <a:t>In der Simulation</a:t>
            </a:r>
          </a:p>
          <a:p>
            <a:pPr lvl="1" eaLnBrk="1" hangingPunct="1">
              <a:buClr>
                <a:srgbClr val="CC3300"/>
              </a:buClr>
              <a:buFont typeface="Wingdings" pitchFamily="2" charset="2"/>
              <a:buNone/>
            </a:pPr>
            <a:r>
              <a:rPr lang="de-DE" sz="2400">
                <a:latin typeface="Times New Roman" pitchFamily="18" charset="0"/>
              </a:rPr>
              <a:t>    </a:t>
            </a:r>
            <a:r>
              <a:rPr lang="de-DE" sz="2400" b="1">
                <a:solidFill>
                  <a:srgbClr val="3366FF"/>
                </a:solidFill>
              </a:rPr>
              <a:t>FOR</a:t>
            </a:r>
            <a:r>
              <a:rPr lang="de-DE" sz="2400">
                <a:latin typeface="Times New Roman" pitchFamily="18" charset="0"/>
              </a:rPr>
              <a:t> </a:t>
            </a:r>
            <a:r>
              <a:rPr lang="de-DE" sz="2400" b="1">
                <a:latin typeface="Courier New" pitchFamily="49" charset="0"/>
              </a:rPr>
              <a:t>ant=1</a:t>
            </a:r>
            <a:r>
              <a:rPr lang="de-DE" sz="2400">
                <a:latin typeface="Times New Roman" pitchFamily="18" charset="0"/>
              </a:rPr>
              <a:t> </a:t>
            </a:r>
            <a:r>
              <a:rPr lang="de-DE" sz="2400" b="1">
                <a:solidFill>
                  <a:srgbClr val="3366FF"/>
                </a:solidFill>
              </a:rPr>
              <a:t>TO</a:t>
            </a:r>
            <a:r>
              <a:rPr lang="de-DE" sz="2400">
                <a:latin typeface="Times New Roman" pitchFamily="18" charset="0"/>
              </a:rPr>
              <a:t> </a:t>
            </a:r>
            <a:r>
              <a:rPr lang="de-DE" sz="2400" b="1">
                <a:latin typeface="Courier New" pitchFamily="49" charset="0"/>
              </a:rPr>
              <a:t>m</a:t>
            </a:r>
            <a:r>
              <a:rPr lang="de-DE" sz="2400">
                <a:latin typeface="Times New Roman" pitchFamily="18" charset="0"/>
              </a:rPr>
              <a:t> 		</a:t>
            </a:r>
            <a:r>
              <a:rPr lang="de-DE" i="1"/>
              <a:t>für alle Ameisen</a:t>
            </a:r>
            <a:endParaRPr lang="de-DE">
              <a:latin typeface="Times New Roman" pitchFamily="18" charset="0"/>
            </a:endParaRPr>
          </a:p>
          <a:p>
            <a:pPr lvl="1" eaLnBrk="1" hangingPunct="1">
              <a:buClr>
                <a:srgbClr val="CC3300"/>
              </a:buClr>
              <a:buFont typeface="Wingdings" pitchFamily="2" charset="2"/>
              <a:buNone/>
            </a:pPr>
            <a:r>
              <a:rPr lang="de-DE" sz="2400">
                <a:latin typeface="Times New Roman" pitchFamily="18" charset="0"/>
              </a:rPr>
              <a:t>		</a:t>
            </a:r>
            <a:r>
              <a:rPr lang="de-DE" sz="2400">
                <a:solidFill>
                  <a:srgbClr val="CC3300"/>
                </a:solidFill>
                <a:latin typeface="Tahoma" pitchFamily="34" charset="0"/>
              </a:rPr>
              <a:t>build_tour TSP	</a:t>
            </a:r>
            <a:r>
              <a:rPr lang="de-DE" i="1"/>
              <a:t>wähle eine Tour</a:t>
            </a:r>
            <a:endParaRPr lang="de-DE">
              <a:latin typeface="Tahoma" pitchFamily="34" charset="0"/>
            </a:endParaRPr>
          </a:p>
          <a:p>
            <a:pPr lvl="1" eaLnBrk="1" hangingPunct="1">
              <a:buClr>
                <a:srgbClr val="CC3300"/>
              </a:buClr>
              <a:buFont typeface="Wingdings" pitchFamily="2" charset="2"/>
              <a:buNone/>
            </a:pPr>
            <a:r>
              <a:rPr lang="de-DE" sz="2400">
                <a:latin typeface="Times New Roman" pitchFamily="18" charset="0"/>
              </a:rPr>
              <a:t>	</a:t>
            </a:r>
            <a:r>
              <a:rPr lang="de-DE" sz="2400" b="1">
                <a:solidFill>
                  <a:srgbClr val="3366FF"/>
                </a:solidFill>
              </a:rPr>
              <a:t>NEXT</a:t>
            </a:r>
            <a:r>
              <a:rPr lang="de-DE" sz="2400">
                <a:latin typeface="Times New Roman" pitchFamily="18" charset="0"/>
              </a:rPr>
              <a:t> </a:t>
            </a:r>
            <a:r>
              <a:rPr lang="de-DE" sz="2400" b="1">
                <a:latin typeface="Courier New" pitchFamily="49" charset="0"/>
              </a:rPr>
              <a:t>ant</a:t>
            </a:r>
          </a:p>
          <a:p>
            <a:pPr lvl="1" eaLnBrk="1" hangingPunct="1">
              <a:buClr>
                <a:srgbClr val="CC3300"/>
              </a:buClr>
              <a:buFont typeface="Wingdings" pitchFamily="2" charset="2"/>
              <a:buNone/>
            </a:pPr>
            <a:r>
              <a:rPr lang="de-DE" sz="2400">
                <a:latin typeface="Times New Roman" pitchFamily="18" charset="0"/>
              </a:rPr>
              <a:t>	</a:t>
            </a:r>
            <a:r>
              <a:rPr lang="de-DE" sz="2400">
                <a:solidFill>
                  <a:srgbClr val="CC3300"/>
                </a:solidFill>
                <a:latin typeface="Tahoma" pitchFamily="34" charset="0"/>
              </a:rPr>
              <a:t>update_pheromone	</a:t>
            </a:r>
            <a:r>
              <a:rPr lang="de-DE" i="1">
                <a:latin typeface="Tahoma" pitchFamily="34" charset="0"/>
              </a:rPr>
              <a:t>aktualisiere die Markierungen</a:t>
            </a:r>
          </a:p>
          <a:p>
            <a:pPr lvl="1" eaLnBrk="1" hangingPunct="1">
              <a:buClr>
                <a:srgbClr val="CC3300"/>
              </a:buClr>
              <a:buFont typeface="Wingdings" pitchFamily="2" charset="2"/>
              <a:buNone/>
            </a:pPr>
            <a:r>
              <a:rPr lang="de-DE" sz="2400" b="1">
                <a:solidFill>
                  <a:srgbClr val="3366FF"/>
                </a:solidFill>
              </a:rPr>
              <a:t>NEXT</a:t>
            </a:r>
            <a:r>
              <a:rPr lang="de-DE" sz="2400">
                <a:latin typeface="Times New Roman" pitchFamily="18" charset="0"/>
              </a:rPr>
              <a:t> </a:t>
            </a:r>
            <a:r>
              <a:rPr lang="de-DE" sz="2400" b="1">
                <a:latin typeface="Courier New" pitchFamily="49" charset="0"/>
              </a:rPr>
              <a:t>t</a:t>
            </a:r>
          </a:p>
        </p:txBody>
      </p:sp>
      <p:pic>
        <p:nvPicPr>
          <p:cNvPr id="20486" name="Picture 4" descr="AN04187_"/>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5795963" y="476250"/>
            <a:ext cx="865187"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Fußzeilenplatzhalter 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50000"/>
              </a:spcBef>
              <a:spcAft>
                <a:spcPct val="0"/>
              </a:spcAft>
              <a:defRPr sz="2000">
                <a:solidFill>
                  <a:schemeClr val="tx1"/>
                </a:solidFill>
                <a:latin typeface="Arial" pitchFamily="34" charset="0"/>
              </a:defRPr>
            </a:lvl6pPr>
            <a:lvl7pPr marL="2971800" indent="-228600" eaLnBrk="0" fontAlgn="base" hangingPunct="0">
              <a:spcBef>
                <a:spcPct val="50000"/>
              </a:spcBef>
              <a:spcAft>
                <a:spcPct val="0"/>
              </a:spcAft>
              <a:defRPr sz="2000">
                <a:solidFill>
                  <a:schemeClr val="tx1"/>
                </a:solidFill>
                <a:latin typeface="Arial" pitchFamily="34" charset="0"/>
              </a:defRPr>
            </a:lvl7pPr>
            <a:lvl8pPr marL="3429000" indent="-228600" eaLnBrk="0" fontAlgn="base" hangingPunct="0">
              <a:spcBef>
                <a:spcPct val="50000"/>
              </a:spcBef>
              <a:spcAft>
                <a:spcPct val="0"/>
              </a:spcAft>
              <a:defRPr sz="2000">
                <a:solidFill>
                  <a:schemeClr val="tx1"/>
                </a:solidFill>
                <a:latin typeface="Arial" pitchFamily="34" charset="0"/>
              </a:defRPr>
            </a:lvl8pPr>
            <a:lvl9pPr marL="3886200" indent="-228600" eaLnBrk="0" fontAlgn="base" hangingPunct="0">
              <a:spcBef>
                <a:spcPct val="50000"/>
              </a:spcBef>
              <a:spcAft>
                <a:spcPct val="0"/>
              </a:spcAft>
              <a:defRPr sz="2000">
                <a:solidFill>
                  <a:schemeClr val="tx1"/>
                </a:solidFill>
                <a:latin typeface="Arial" pitchFamily="34" charset="0"/>
              </a:defRPr>
            </a:lvl9pPr>
          </a:lstStyle>
          <a:p>
            <a:r>
              <a:rPr lang="de-DE" sz="1000" smtClean="0">
                <a:latin typeface="Tahoma" pitchFamily="34" charset="0"/>
              </a:rPr>
              <a:t>Rüdiger Brause: Adaptive Systeme, Institut für Informatik</a:t>
            </a:r>
          </a:p>
        </p:txBody>
      </p:sp>
      <p:sp>
        <p:nvSpPr>
          <p:cNvPr id="4101" name="Foliennummernplatzhalt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50000"/>
              </a:spcBef>
              <a:spcAft>
                <a:spcPct val="0"/>
              </a:spcAft>
              <a:defRPr sz="2000">
                <a:solidFill>
                  <a:schemeClr val="tx1"/>
                </a:solidFill>
                <a:latin typeface="Arial" pitchFamily="34" charset="0"/>
              </a:defRPr>
            </a:lvl6pPr>
            <a:lvl7pPr marL="2971800" indent="-228600" eaLnBrk="0" fontAlgn="base" hangingPunct="0">
              <a:spcBef>
                <a:spcPct val="50000"/>
              </a:spcBef>
              <a:spcAft>
                <a:spcPct val="0"/>
              </a:spcAft>
              <a:defRPr sz="2000">
                <a:solidFill>
                  <a:schemeClr val="tx1"/>
                </a:solidFill>
                <a:latin typeface="Arial" pitchFamily="34" charset="0"/>
              </a:defRPr>
            </a:lvl7pPr>
            <a:lvl8pPr marL="3429000" indent="-228600" eaLnBrk="0" fontAlgn="base" hangingPunct="0">
              <a:spcBef>
                <a:spcPct val="50000"/>
              </a:spcBef>
              <a:spcAft>
                <a:spcPct val="0"/>
              </a:spcAft>
              <a:defRPr sz="2000">
                <a:solidFill>
                  <a:schemeClr val="tx1"/>
                </a:solidFill>
                <a:latin typeface="Arial" pitchFamily="34" charset="0"/>
              </a:defRPr>
            </a:lvl8pPr>
            <a:lvl9pPr marL="3886200" indent="-228600" eaLnBrk="0" fontAlgn="base" hangingPunct="0">
              <a:spcBef>
                <a:spcPct val="50000"/>
              </a:spcBef>
              <a:spcAft>
                <a:spcPct val="0"/>
              </a:spcAft>
              <a:defRPr sz="2000">
                <a:solidFill>
                  <a:schemeClr val="tx1"/>
                </a:solidFill>
                <a:latin typeface="Arial" pitchFamily="34" charset="0"/>
              </a:defRPr>
            </a:lvl9pPr>
          </a:lstStyle>
          <a:p>
            <a:r>
              <a:rPr lang="de-DE" sz="1000" smtClean="0"/>
              <a:t>- </a:t>
            </a:r>
            <a:fld id="{AEB6681E-19CE-4F3A-9E91-FE4513A69DEB}" type="slidenum">
              <a:rPr lang="de-DE" sz="1000" smtClean="0"/>
              <a:pPr/>
              <a:t>15</a:t>
            </a:fld>
            <a:r>
              <a:rPr lang="de-DE" sz="1000" smtClean="0"/>
              <a:t> -</a:t>
            </a:r>
          </a:p>
        </p:txBody>
      </p:sp>
      <p:sp>
        <p:nvSpPr>
          <p:cNvPr id="4102" name="Rectangle 2"/>
          <p:cNvSpPr>
            <a:spLocks noGrp="1" noChangeArrowheads="1"/>
          </p:cNvSpPr>
          <p:nvPr>
            <p:ph type="title" idx="4294967295"/>
          </p:nvPr>
        </p:nvSpPr>
        <p:spPr/>
        <p:txBody>
          <a:bodyPr/>
          <a:lstStyle/>
          <a:p>
            <a:r>
              <a:rPr lang="de-DE" sz="3200" smtClean="0"/>
              <a:t>Künstliche Ameisen: TSP</a:t>
            </a:r>
          </a:p>
        </p:txBody>
      </p:sp>
      <p:sp>
        <p:nvSpPr>
          <p:cNvPr id="142339" name="Text Box 3"/>
          <p:cNvSpPr txBox="1">
            <a:spLocks noChangeArrowheads="1"/>
          </p:cNvSpPr>
          <p:nvPr/>
        </p:nvSpPr>
        <p:spPr bwMode="auto">
          <a:xfrm>
            <a:off x="685800" y="1295400"/>
            <a:ext cx="7848600" cy="5158335"/>
          </a:xfrm>
          <a:prstGeom prst="rect">
            <a:avLst/>
          </a:prstGeom>
          <a:noFill/>
          <a:ln w="9525">
            <a:noFill/>
            <a:miter lim="800000"/>
            <a:headEnd/>
            <a:tailEnd/>
          </a:ln>
        </p:spPr>
        <p:txBody>
          <a:bodyPr>
            <a:spAutoFit/>
          </a:bodyPr>
          <a:lstStyle/>
          <a:p>
            <a:pPr marL="292100" indent="-292100" eaLnBrk="1" hangingPunct="1">
              <a:buClr>
                <a:srgbClr val="CC3300"/>
              </a:buClr>
              <a:buFont typeface="Wingdings" pitchFamily="2" charset="2"/>
              <a:buNone/>
              <a:defRPr/>
            </a:pPr>
            <a:r>
              <a:rPr lang="de-DE" sz="2400" b="1" dirty="0" err="1">
                <a:solidFill>
                  <a:srgbClr val="CC3300"/>
                </a:solidFill>
                <a:latin typeface="Tahoma" pitchFamily="34" charset="0"/>
              </a:rPr>
              <a:t>build_tour</a:t>
            </a:r>
            <a:r>
              <a:rPr lang="de-DE" sz="2400" b="1" dirty="0">
                <a:solidFill>
                  <a:srgbClr val="CC3300"/>
                </a:solidFill>
                <a:latin typeface="Tahoma" pitchFamily="34" charset="0"/>
              </a:rPr>
              <a:t> TSP</a:t>
            </a:r>
            <a:r>
              <a:rPr lang="de-DE" sz="2400" dirty="0">
                <a:solidFill>
                  <a:srgbClr val="CC3300"/>
                </a:solidFill>
                <a:latin typeface="Tahoma" pitchFamily="34" charset="0"/>
              </a:rPr>
              <a:t>	</a:t>
            </a:r>
            <a:r>
              <a:rPr lang="de-DE" sz="2400" i="1" dirty="0">
                <a:latin typeface="Tahoma" pitchFamily="34" charset="0"/>
              </a:rPr>
              <a:t>Wähle ein Tour</a:t>
            </a:r>
          </a:p>
          <a:p>
            <a:pPr marL="292100" indent="-292100" eaLnBrk="1" hangingPunct="1">
              <a:buClr>
                <a:srgbClr val="CC3300"/>
              </a:buClr>
              <a:buFont typeface="Wingdings" pitchFamily="2" charset="2"/>
              <a:buChar char="§"/>
              <a:defRPr/>
            </a:pPr>
            <a:r>
              <a:rPr lang="de-DE" dirty="0">
                <a:latin typeface="+mj-lt"/>
              </a:rPr>
              <a:t>Starte bei zufälliger Stadt mit Ameise </a:t>
            </a:r>
            <a:r>
              <a:rPr lang="de-DE" i="1" dirty="0">
                <a:latin typeface="+mj-lt"/>
              </a:rPr>
              <a:t>k</a:t>
            </a:r>
          </a:p>
          <a:p>
            <a:pPr marL="292100" indent="-292100" eaLnBrk="1" hangingPunct="1">
              <a:buClr>
                <a:srgbClr val="CC3300"/>
              </a:buClr>
              <a:buFont typeface="Wingdings" pitchFamily="2" charset="2"/>
              <a:buChar char="§"/>
              <a:defRPr/>
            </a:pPr>
            <a:r>
              <a:rPr lang="de-DE" dirty="0">
                <a:latin typeface="+mj-lt"/>
              </a:rPr>
              <a:t>Bilde einmal für alle Kanten von Stadt </a:t>
            </a:r>
            <a:r>
              <a:rPr lang="de-DE" i="1" dirty="0">
                <a:latin typeface="+mj-lt"/>
              </a:rPr>
              <a:t>i</a:t>
            </a:r>
          </a:p>
          <a:p>
            <a:pPr marL="292100" indent="-292100" eaLnBrk="1" hangingPunct="1">
              <a:lnSpc>
                <a:spcPct val="60000"/>
              </a:lnSpc>
              <a:buClr>
                <a:srgbClr val="CC3300"/>
              </a:buClr>
              <a:buFont typeface="Wingdings" pitchFamily="2" charset="2"/>
              <a:buNone/>
              <a:defRPr/>
            </a:pPr>
            <a:r>
              <a:rPr lang="de-DE" sz="2400" dirty="0">
                <a:latin typeface="Times New Roman" pitchFamily="18" charset="0"/>
              </a:rPr>
              <a:t>	</a:t>
            </a:r>
            <a:r>
              <a:rPr lang="de-DE" dirty="0">
                <a:latin typeface="+mj-lt"/>
              </a:rPr>
              <a:t> nach Stadt </a:t>
            </a:r>
            <a:r>
              <a:rPr lang="de-DE" i="1" dirty="0">
                <a:latin typeface="+mj-lt"/>
              </a:rPr>
              <a:t>j</a:t>
            </a:r>
            <a:r>
              <a:rPr lang="de-DE" dirty="0">
                <a:latin typeface="+mj-lt"/>
              </a:rPr>
              <a:t> die relative Gewichtung</a:t>
            </a:r>
          </a:p>
          <a:p>
            <a:pPr marL="292100" indent="-292100" eaLnBrk="1" hangingPunct="1">
              <a:lnSpc>
                <a:spcPct val="240000"/>
              </a:lnSpc>
              <a:buClr>
                <a:srgbClr val="CC3300"/>
              </a:buClr>
              <a:buFont typeface="Wingdings" pitchFamily="2" charset="2"/>
              <a:buChar char="§"/>
              <a:defRPr/>
            </a:pPr>
            <a:r>
              <a:rPr lang="de-DE" dirty="0" smtClean="0">
                <a:latin typeface="+mj-lt"/>
              </a:rPr>
              <a:t>Für alle Knoten: Errechne </a:t>
            </a:r>
            <a:r>
              <a:rPr lang="de-DE" dirty="0">
                <a:latin typeface="+mj-lt"/>
              </a:rPr>
              <a:t>Selektionswahrscheinlichkeit </a:t>
            </a:r>
            <a:r>
              <a:rPr lang="de-DE" dirty="0" err="1" smtClean="0">
                <a:latin typeface="+mj-lt"/>
              </a:rPr>
              <a:t>p</a:t>
            </a:r>
            <a:r>
              <a:rPr lang="de-DE" baseline="-25000" dirty="0" err="1" smtClean="0">
                <a:latin typeface="+mj-lt"/>
              </a:rPr>
              <a:t>ij</a:t>
            </a:r>
            <a:r>
              <a:rPr lang="de-DE" dirty="0" smtClean="0">
                <a:latin typeface="+mj-lt"/>
              </a:rPr>
              <a:t> </a:t>
            </a:r>
          </a:p>
          <a:p>
            <a:pPr marL="265113" indent="-265113" eaLnBrk="1" hangingPunct="1">
              <a:spcBef>
                <a:spcPts val="0"/>
              </a:spcBef>
              <a:buClr>
                <a:srgbClr val="CC3300"/>
              </a:buClr>
              <a:defRPr/>
            </a:pPr>
            <a:r>
              <a:rPr lang="de-DE" dirty="0">
                <a:latin typeface="+mj-lt"/>
              </a:rPr>
              <a:t>	</a:t>
            </a:r>
            <a:r>
              <a:rPr lang="de-DE" dirty="0" smtClean="0">
                <a:latin typeface="+mj-lt"/>
              </a:rPr>
              <a:t>von </a:t>
            </a:r>
            <a:r>
              <a:rPr lang="de-DE" dirty="0">
                <a:latin typeface="+mj-lt"/>
              </a:rPr>
              <a:t>Ameise </a:t>
            </a:r>
            <a:r>
              <a:rPr lang="de-DE" i="1" dirty="0">
                <a:latin typeface="+mj-lt"/>
              </a:rPr>
              <a:t>k</a:t>
            </a:r>
            <a:r>
              <a:rPr lang="de-DE" dirty="0">
                <a:latin typeface="+mj-lt"/>
              </a:rPr>
              <a:t> </a:t>
            </a:r>
            <a:r>
              <a:rPr lang="de-DE" dirty="0" smtClean="0">
                <a:latin typeface="+mj-lt"/>
              </a:rPr>
              <a:t>für Kanten </a:t>
            </a:r>
            <a:r>
              <a:rPr lang="de-DE" b="1" dirty="0">
                <a:latin typeface="+mj-lt"/>
              </a:rPr>
              <a:t>nicht</a:t>
            </a:r>
            <a:r>
              <a:rPr lang="de-DE" dirty="0">
                <a:latin typeface="+mj-lt"/>
              </a:rPr>
              <a:t> besuchter Städte und wähle zufällig ein </a:t>
            </a:r>
            <a:r>
              <a:rPr lang="de-DE" dirty="0" smtClean="0">
                <a:latin typeface="+mj-lt"/>
              </a:rPr>
              <a:t>Kante daraus mit</a:t>
            </a:r>
            <a:endParaRPr lang="de-DE" dirty="0">
              <a:latin typeface="+mj-lt"/>
            </a:endParaRPr>
          </a:p>
          <a:p>
            <a:pPr marL="292100" indent="-292100" eaLnBrk="1" hangingPunct="1">
              <a:spcBef>
                <a:spcPts val="0"/>
              </a:spcBef>
              <a:buClr>
                <a:srgbClr val="CC3300"/>
              </a:buClr>
              <a:buFont typeface="Wingdings" pitchFamily="2" charset="2"/>
              <a:buNone/>
              <a:defRPr/>
            </a:pPr>
            <a:r>
              <a:rPr lang="de-DE" sz="2400" dirty="0">
                <a:latin typeface="Times New Roman" pitchFamily="18" charset="0"/>
              </a:rPr>
              <a:t>	</a:t>
            </a:r>
            <a:r>
              <a:rPr lang="de-DE" sz="2400" dirty="0" smtClean="0">
                <a:latin typeface="Times New Roman" pitchFamily="18" charset="0"/>
              </a:rPr>
              <a:t>			</a:t>
            </a:r>
            <a:r>
              <a:rPr lang="de-DE" sz="2400" dirty="0" err="1" smtClean="0">
                <a:latin typeface="Times New Roman" pitchFamily="18" charset="0"/>
              </a:rPr>
              <a:t>p</a:t>
            </a:r>
            <a:r>
              <a:rPr lang="de-DE" sz="2400" baseline="-25000" dirty="0" err="1" smtClean="0">
                <a:latin typeface="Times New Roman" pitchFamily="18" charset="0"/>
              </a:rPr>
              <a:t>ij</a:t>
            </a:r>
            <a:r>
              <a:rPr lang="de-DE" sz="2400" baseline="30000" dirty="0" err="1" smtClean="0">
                <a:latin typeface="Times New Roman" pitchFamily="18" charset="0"/>
              </a:rPr>
              <a:t>k</a:t>
            </a:r>
            <a:r>
              <a:rPr lang="de-DE" sz="2400" dirty="0" smtClean="0">
                <a:latin typeface="Times New Roman" pitchFamily="18" charset="0"/>
              </a:rPr>
              <a:t>(t</a:t>
            </a:r>
            <a:r>
              <a:rPr lang="de-DE" sz="2400" dirty="0">
                <a:latin typeface="Times New Roman" pitchFamily="18" charset="0"/>
              </a:rPr>
              <a:t>) = </a:t>
            </a:r>
            <a:endParaRPr lang="de-DE" sz="2400" dirty="0" smtClean="0">
              <a:latin typeface="Times New Roman" pitchFamily="18" charset="0"/>
            </a:endParaRPr>
          </a:p>
          <a:p>
            <a:pPr marL="292100" indent="-292100" eaLnBrk="1" hangingPunct="1">
              <a:lnSpc>
                <a:spcPct val="80000"/>
              </a:lnSpc>
              <a:buClr>
                <a:srgbClr val="CC3300"/>
              </a:buClr>
              <a:buFont typeface="Wingdings" pitchFamily="2" charset="2"/>
              <a:buNone/>
              <a:defRPr/>
            </a:pPr>
            <a:r>
              <a:rPr lang="de-DE" sz="2400" dirty="0">
                <a:latin typeface="Times New Roman" pitchFamily="18" charset="0"/>
              </a:rPr>
              <a:t>	</a:t>
            </a:r>
            <a:r>
              <a:rPr lang="de-DE" dirty="0" smtClean="0">
                <a:latin typeface="+mj-lt"/>
              </a:rPr>
              <a:t>.</a:t>
            </a:r>
            <a:endParaRPr lang="de-DE" dirty="0">
              <a:latin typeface="+mj-lt"/>
            </a:endParaRPr>
          </a:p>
          <a:p>
            <a:pPr marL="292100" indent="-292100" eaLnBrk="1" hangingPunct="1">
              <a:spcBef>
                <a:spcPts val="0"/>
              </a:spcBef>
              <a:buClr>
                <a:srgbClr val="CC3300"/>
              </a:buClr>
              <a:buFont typeface="Wingdings" pitchFamily="2" charset="2"/>
              <a:buChar char="§"/>
              <a:defRPr/>
            </a:pPr>
            <a:r>
              <a:rPr lang="de-DE" dirty="0">
                <a:latin typeface="+mj-lt"/>
              </a:rPr>
              <a:t>Lagere Pheromone </a:t>
            </a:r>
            <a:r>
              <a:rPr lang="de-DE" dirty="0" smtClean="0">
                <a:latin typeface="+mj-lt"/>
              </a:rPr>
              <a:t>ab:  </a:t>
            </a:r>
            <a:endParaRPr lang="de-DE" dirty="0">
              <a:latin typeface="+mj-lt"/>
            </a:endParaRPr>
          </a:p>
          <a:p>
            <a:pPr marL="292100" indent="-292100" eaLnBrk="1" hangingPunct="1">
              <a:lnSpc>
                <a:spcPct val="40000"/>
              </a:lnSpc>
              <a:buClr>
                <a:srgbClr val="CC3300"/>
              </a:buClr>
              <a:buFont typeface="Wingdings" pitchFamily="2" charset="2"/>
              <a:buNone/>
              <a:defRPr/>
            </a:pPr>
            <a:r>
              <a:rPr lang="de-DE" sz="2400" dirty="0">
                <a:latin typeface="Times New Roman" pitchFamily="18" charset="0"/>
              </a:rPr>
              <a:t>		</a:t>
            </a:r>
            <a:r>
              <a:rPr lang="de-DE" sz="2400" dirty="0">
                <a:latin typeface="Symbol" pitchFamily="18" charset="2"/>
              </a:rPr>
              <a:t>D</a:t>
            </a:r>
            <a:r>
              <a:rPr lang="de-DE" sz="2400" dirty="0">
                <a:latin typeface="Times New Roman" pitchFamily="18" charset="0"/>
              </a:rPr>
              <a:t> </a:t>
            </a:r>
            <a:r>
              <a:rPr lang="de-DE" sz="2400" dirty="0" err="1">
                <a:latin typeface="Times New Roman" pitchFamily="18" charset="0"/>
              </a:rPr>
              <a:t>w</a:t>
            </a:r>
            <a:r>
              <a:rPr lang="de-DE" sz="2400" baseline="-25000" dirty="0" err="1">
                <a:latin typeface="Times New Roman" pitchFamily="18" charset="0"/>
              </a:rPr>
              <a:t>ij</a:t>
            </a:r>
            <a:r>
              <a:rPr lang="de-DE" sz="2400" dirty="0">
                <a:latin typeface="Times New Roman" pitchFamily="18" charset="0"/>
              </a:rPr>
              <a:t> = </a:t>
            </a:r>
            <a:r>
              <a:rPr lang="de-DE" sz="2400" dirty="0" err="1">
                <a:latin typeface="Times New Roman" pitchFamily="18" charset="0"/>
              </a:rPr>
              <a:t>const</a:t>
            </a:r>
            <a:r>
              <a:rPr lang="de-DE" sz="2400" dirty="0">
                <a:latin typeface="Times New Roman" pitchFamily="18" charset="0"/>
              </a:rPr>
              <a:t>   </a:t>
            </a:r>
            <a:r>
              <a:rPr lang="de-DE" sz="2400" i="1" dirty="0" err="1">
                <a:solidFill>
                  <a:schemeClr val="accent2"/>
                </a:solidFill>
                <a:latin typeface="Times New Roman" pitchFamily="18" charset="0"/>
              </a:rPr>
              <a:t>ant-density</a:t>
            </a:r>
            <a:r>
              <a:rPr lang="de-DE" sz="2400" i="1" dirty="0">
                <a:solidFill>
                  <a:schemeClr val="accent2"/>
                </a:solidFill>
                <a:latin typeface="Times New Roman" pitchFamily="18" charset="0"/>
              </a:rPr>
              <a:t> </a:t>
            </a:r>
            <a:r>
              <a:rPr lang="de-DE" sz="2400" i="1" dirty="0" err="1">
                <a:solidFill>
                  <a:schemeClr val="accent2"/>
                </a:solidFill>
                <a:latin typeface="Times New Roman" pitchFamily="18" charset="0"/>
              </a:rPr>
              <a:t>strategy</a:t>
            </a:r>
            <a:endParaRPr lang="de-DE" sz="2400" i="1" dirty="0">
              <a:solidFill>
                <a:schemeClr val="accent2"/>
              </a:solidFill>
              <a:latin typeface="Times New Roman" pitchFamily="18" charset="0"/>
            </a:endParaRPr>
          </a:p>
          <a:p>
            <a:pPr marL="292100" indent="-292100" eaLnBrk="1" hangingPunct="1">
              <a:lnSpc>
                <a:spcPct val="50000"/>
              </a:lnSpc>
              <a:buClr>
                <a:srgbClr val="CC3300"/>
              </a:buClr>
              <a:buFont typeface="Wingdings" pitchFamily="2" charset="2"/>
              <a:buNone/>
              <a:defRPr/>
            </a:pPr>
            <a:r>
              <a:rPr lang="de-DE" sz="2400" i="1" dirty="0">
                <a:latin typeface="Times New Roman" pitchFamily="18" charset="0"/>
              </a:rPr>
              <a:t>		</a:t>
            </a:r>
            <a:r>
              <a:rPr lang="de-DE" sz="2400" dirty="0">
                <a:latin typeface="Symbol" pitchFamily="18" charset="2"/>
              </a:rPr>
              <a:t>D</a:t>
            </a:r>
            <a:r>
              <a:rPr lang="de-DE" sz="2400" dirty="0">
                <a:latin typeface="Times New Roman" pitchFamily="18" charset="0"/>
              </a:rPr>
              <a:t> </a:t>
            </a:r>
            <a:r>
              <a:rPr lang="de-DE" sz="2400" dirty="0" err="1">
                <a:latin typeface="Times New Roman" pitchFamily="18" charset="0"/>
              </a:rPr>
              <a:t>w</a:t>
            </a:r>
            <a:r>
              <a:rPr lang="de-DE" sz="2400" baseline="-25000" dirty="0" err="1">
                <a:latin typeface="Times New Roman" pitchFamily="18" charset="0"/>
              </a:rPr>
              <a:t>ij</a:t>
            </a:r>
            <a:r>
              <a:rPr lang="de-DE" sz="2400" dirty="0">
                <a:latin typeface="Times New Roman" pitchFamily="18" charset="0"/>
              </a:rPr>
              <a:t> = 1/</a:t>
            </a:r>
            <a:r>
              <a:rPr lang="de-DE" sz="2400" dirty="0" err="1">
                <a:latin typeface="Times New Roman" pitchFamily="18" charset="0"/>
              </a:rPr>
              <a:t>d</a:t>
            </a:r>
            <a:r>
              <a:rPr lang="de-DE" sz="2400" baseline="-25000" dirty="0" err="1">
                <a:latin typeface="Times New Roman" pitchFamily="18" charset="0"/>
              </a:rPr>
              <a:t>ij</a:t>
            </a:r>
            <a:r>
              <a:rPr lang="de-DE" sz="2400" baseline="-25000" dirty="0">
                <a:latin typeface="Times New Roman" pitchFamily="18" charset="0"/>
              </a:rPr>
              <a:t>	</a:t>
            </a:r>
            <a:r>
              <a:rPr lang="de-DE" sz="2400" i="1" dirty="0" err="1">
                <a:solidFill>
                  <a:schemeClr val="accent2"/>
                </a:solidFill>
                <a:latin typeface="Times New Roman" pitchFamily="18" charset="0"/>
              </a:rPr>
              <a:t>ant-quantity</a:t>
            </a:r>
            <a:r>
              <a:rPr lang="de-DE" sz="2400" i="1" dirty="0">
                <a:solidFill>
                  <a:schemeClr val="accent2"/>
                </a:solidFill>
                <a:latin typeface="Times New Roman" pitchFamily="18" charset="0"/>
              </a:rPr>
              <a:t> </a:t>
            </a:r>
            <a:r>
              <a:rPr lang="de-DE" sz="2400" i="1" dirty="0" err="1">
                <a:solidFill>
                  <a:schemeClr val="accent2"/>
                </a:solidFill>
                <a:latin typeface="Times New Roman" pitchFamily="18" charset="0"/>
              </a:rPr>
              <a:t>strategy</a:t>
            </a:r>
            <a:endParaRPr lang="de-DE" sz="2400" i="1" dirty="0">
              <a:solidFill>
                <a:schemeClr val="accent2"/>
              </a:solidFill>
              <a:latin typeface="Times New Roman" pitchFamily="18" charset="0"/>
            </a:endParaRPr>
          </a:p>
        </p:txBody>
      </p:sp>
      <p:graphicFrame>
        <p:nvGraphicFramePr>
          <p:cNvPr id="142341" name="Object 5"/>
          <p:cNvGraphicFramePr>
            <a:graphicFrameLocks noChangeAspect="1"/>
          </p:cNvGraphicFramePr>
          <p:nvPr/>
        </p:nvGraphicFramePr>
        <p:xfrm>
          <a:off x="5410200" y="2393950"/>
          <a:ext cx="3000375" cy="1144588"/>
        </p:xfrm>
        <a:graphic>
          <a:graphicData uri="http://schemas.openxmlformats.org/presentationml/2006/ole">
            <mc:AlternateContent xmlns:mc="http://schemas.openxmlformats.org/markup-compatibility/2006">
              <mc:Choice xmlns:v="urn:schemas-microsoft-com:vml" Requires="v">
                <p:oleObj spid="_x0000_s4138" name="Equation" r:id="rId4" imgW="2400120" imgH="914400" progId="Equation.3">
                  <p:embed/>
                </p:oleObj>
              </mc:Choice>
              <mc:Fallback>
                <p:oleObj name="Equation" r:id="rId4" imgW="2400120" imgH="914400"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2393950"/>
                        <a:ext cx="3000375" cy="1144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42342" name="Object 6"/>
          <p:cNvGraphicFramePr>
            <a:graphicFrameLocks noChangeAspect="1"/>
          </p:cNvGraphicFramePr>
          <p:nvPr>
            <p:extLst>
              <p:ext uri="{D42A27DB-BD31-4B8C-83A1-F6EECF244321}">
                <p14:modId xmlns:p14="http://schemas.microsoft.com/office/powerpoint/2010/main" val="2487927961"/>
              </p:ext>
            </p:extLst>
          </p:nvPr>
        </p:nvGraphicFramePr>
        <p:xfrm>
          <a:off x="4589463" y="4218232"/>
          <a:ext cx="1125537" cy="1143000"/>
        </p:xfrm>
        <a:graphic>
          <a:graphicData uri="http://schemas.openxmlformats.org/presentationml/2006/ole">
            <mc:AlternateContent xmlns:mc="http://schemas.openxmlformats.org/markup-compatibility/2006">
              <mc:Choice xmlns:v="urn:schemas-microsoft-com:vml" Requires="v">
                <p:oleObj spid="_x0000_s4139" name="Equation" r:id="rId6" imgW="850680" imgH="863280" progId="Equation.3">
                  <p:embed/>
                </p:oleObj>
              </mc:Choice>
              <mc:Fallback>
                <p:oleObj name="Equation" r:id="rId6" imgW="850680" imgH="863280" progId="Equation.3">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89463" y="4218232"/>
                        <a:ext cx="1125537"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4104" name="Picture 7" descr="AN04187_"/>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5795963" y="476250"/>
            <a:ext cx="865187"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44" name="Text Box 8"/>
          <p:cNvSpPr txBox="1">
            <a:spLocks noChangeArrowheads="1"/>
          </p:cNvSpPr>
          <p:nvPr/>
        </p:nvSpPr>
        <p:spPr bwMode="auto">
          <a:xfrm>
            <a:off x="7152322" y="2078821"/>
            <a:ext cx="20574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50000"/>
              </a:spcBef>
              <a:spcAft>
                <a:spcPct val="0"/>
              </a:spcAft>
              <a:defRPr sz="2000">
                <a:solidFill>
                  <a:schemeClr val="tx1"/>
                </a:solidFill>
                <a:latin typeface="Arial" pitchFamily="34" charset="0"/>
              </a:defRPr>
            </a:lvl6pPr>
            <a:lvl7pPr marL="2971800" indent="-228600" eaLnBrk="0" fontAlgn="base" hangingPunct="0">
              <a:spcBef>
                <a:spcPct val="50000"/>
              </a:spcBef>
              <a:spcAft>
                <a:spcPct val="0"/>
              </a:spcAft>
              <a:defRPr sz="2000">
                <a:solidFill>
                  <a:schemeClr val="tx1"/>
                </a:solidFill>
                <a:latin typeface="Arial" pitchFamily="34" charset="0"/>
              </a:defRPr>
            </a:lvl7pPr>
            <a:lvl8pPr marL="3429000" indent="-228600" eaLnBrk="0" fontAlgn="base" hangingPunct="0">
              <a:spcBef>
                <a:spcPct val="50000"/>
              </a:spcBef>
              <a:spcAft>
                <a:spcPct val="0"/>
              </a:spcAft>
              <a:defRPr sz="2000">
                <a:solidFill>
                  <a:schemeClr val="tx1"/>
                </a:solidFill>
                <a:latin typeface="Arial" pitchFamily="34" charset="0"/>
              </a:defRPr>
            </a:lvl8pPr>
            <a:lvl9pPr marL="3886200" indent="-228600" eaLnBrk="0" fontAlgn="base" hangingPunct="0">
              <a:spcBef>
                <a:spcPct val="50000"/>
              </a:spcBef>
              <a:spcAft>
                <a:spcPct val="0"/>
              </a:spcAft>
              <a:defRPr sz="2000">
                <a:solidFill>
                  <a:schemeClr val="tx1"/>
                </a:solidFill>
                <a:latin typeface="Arial" pitchFamily="34" charset="0"/>
              </a:defRPr>
            </a:lvl9pPr>
          </a:lstStyle>
          <a:p>
            <a:pPr>
              <a:spcBef>
                <a:spcPct val="0"/>
              </a:spcBef>
            </a:pPr>
            <a:r>
              <a:rPr lang="de-DE" sz="1600" i="1" dirty="0">
                <a:solidFill>
                  <a:schemeClr val="accent2"/>
                </a:solidFill>
                <a:latin typeface="Tahoma" pitchFamily="34" charset="0"/>
              </a:rPr>
              <a:t>Abstand Stadt i zu j</a:t>
            </a:r>
            <a:endParaRPr lang="en-US" dirty="0"/>
          </a:p>
        </p:txBody>
      </p:sp>
      <p:sp>
        <p:nvSpPr>
          <p:cNvPr id="142345" name="Line 9"/>
          <p:cNvSpPr>
            <a:spLocks noChangeShapeType="1"/>
          </p:cNvSpPr>
          <p:nvPr/>
        </p:nvSpPr>
        <p:spPr bwMode="auto">
          <a:xfrm>
            <a:off x="7719060" y="2369821"/>
            <a:ext cx="0" cy="16764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square">
            <a:spAutoFit/>
          </a:bodyPr>
          <a:lstStyle/>
          <a:p>
            <a:endParaRPr lang="de-DE"/>
          </a:p>
        </p:txBody>
      </p:sp>
      <p:sp>
        <p:nvSpPr>
          <p:cNvPr id="142346" name="Text Box 10"/>
          <p:cNvSpPr txBox="1">
            <a:spLocks noChangeArrowheads="1"/>
          </p:cNvSpPr>
          <p:nvPr/>
        </p:nvSpPr>
        <p:spPr bwMode="auto">
          <a:xfrm>
            <a:off x="6808788" y="1535113"/>
            <a:ext cx="16668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50000"/>
              </a:spcBef>
              <a:spcAft>
                <a:spcPct val="0"/>
              </a:spcAft>
              <a:defRPr sz="2000">
                <a:solidFill>
                  <a:schemeClr val="tx1"/>
                </a:solidFill>
                <a:latin typeface="Arial" pitchFamily="34" charset="0"/>
              </a:defRPr>
            </a:lvl6pPr>
            <a:lvl7pPr marL="2971800" indent="-228600" eaLnBrk="0" fontAlgn="base" hangingPunct="0">
              <a:spcBef>
                <a:spcPct val="50000"/>
              </a:spcBef>
              <a:spcAft>
                <a:spcPct val="0"/>
              </a:spcAft>
              <a:defRPr sz="2000">
                <a:solidFill>
                  <a:schemeClr val="tx1"/>
                </a:solidFill>
                <a:latin typeface="Arial" pitchFamily="34" charset="0"/>
              </a:defRPr>
            </a:lvl7pPr>
            <a:lvl8pPr marL="3429000" indent="-228600" eaLnBrk="0" fontAlgn="base" hangingPunct="0">
              <a:spcBef>
                <a:spcPct val="50000"/>
              </a:spcBef>
              <a:spcAft>
                <a:spcPct val="0"/>
              </a:spcAft>
              <a:defRPr sz="2000">
                <a:solidFill>
                  <a:schemeClr val="tx1"/>
                </a:solidFill>
                <a:latin typeface="Arial" pitchFamily="34" charset="0"/>
              </a:defRPr>
            </a:lvl8pPr>
            <a:lvl9pPr marL="3886200" indent="-228600" eaLnBrk="0" fontAlgn="base" hangingPunct="0">
              <a:spcBef>
                <a:spcPct val="50000"/>
              </a:spcBef>
              <a:spcAft>
                <a:spcPct val="0"/>
              </a:spcAft>
              <a:defRPr sz="2000">
                <a:solidFill>
                  <a:schemeClr val="tx1"/>
                </a:solidFill>
                <a:latin typeface="Arial" pitchFamily="34" charset="0"/>
              </a:defRPr>
            </a:lvl9pPr>
          </a:lstStyle>
          <a:p>
            <a:r>
              <a:rPr lang="en-US" sz="1600" i="1">
                <a:solidFill>
                  <a:schemeClr val="accent2"/>
                </a:solidFill>
                <a:latin typeface="Symbol" pitchFamily="18" charset="2"/>
              </a:rPr>
              <a:t>a,b </a:t>
            </a:r>
            <a:r>
              <a:rPr lang="en-US" sz="1600" i="1">
                <a:solidFill>
                  <a:schemeClr val="accent2"/>
                </a:solidFill>
              </a:rPr>
              <a:t>Konstanten</a:t>
            </a:r>
          </a:p>
        </p:txBody>
      </p:sp>
      <p:sp>
        <p:nvSpPr>
          <p:cNvPr id="2" name="Textfeld 1"/>
          <p:cNvSpPr txBox="1"/>
          <p:nvPr/>
        </p:nvSpPr>
        <p:spPr>
          <a:xfrm>
            <a:off x="5897879" y="2274638"/>
            <a:ext cx="1254443" cy="307777"/>
          </a:xfrm>
          <a:prstGeom prst="rect">
            <a:avLst/>
          </a:prstGeom>
          <a:noFill/>
        </p:spPr>
        <p:txBody>
          <a:bodyPr wrap="square" rtlCol="0">
            <a:spAutoFit/>
          </a:bodyPr>
          <a:lstStyle/>
          <a:p>
            <a:r>
              <a:rPr lang="de-DE" sz="1400" i="1" dirty="0" smtClean="0">
                <a:solidFill>
                  <a:srgbClr val="3366FF"/>
                </a:solidFill>
              </a:rPr>
              <a:t>Pheromone</a:t>
            </a:r>
            <a:endParaRPr lang="de-DE" sz="1400" i="1" dirty="0">
              <a:solidFill>
                <a:srgbClr val="3366FF"/>
              </a:solidFill>
            </a:endParaRPr>
          </a:p>
        </p:txBody>
      </p:sp>
      <p:sp>
        <p:nvSpPr>
          <p:cNvPr id="13" name="Textfeld 12"/>
          <p:cNvSpPr txBox="1"/>
          <p:nvPr/>
        </p:nvSpPr>
        <p:spPr>
          <a:xfrm>
            <a:off x="6661150" y="3282819"/>
            <a:ext cx="1254443" cy="276999"/>
          </a:xfrm>
          <a:prstGeom prst="rect">
            <a:avLst/>
          </a:prstGeom>
          <a:noFill/>
        </p:spPr>
        <p:txBody>
          <a:bodyPr wrap="square" rtlCol="0">
            <a:spAutoFit/>
          </a:bodyPr>
          <a:lstStyle/>
          <a:p>
            <a:r>
              <a:rPr lang="de-DE" sz="1200" i="1" dirty="0" smtClean="0">
                <a:solidFill>
                  <a:srgbClr val="3366FF"/>
                </a:solidFill>
              </a:rPr>
              <a:t>Alle Wege zu i</a:t>
            </a:r>
            <a:endParaRPr lang="de-DE" sz="1200" i="1" dirty="0">
              <a:solidFill>
                <a:srgbClr val="3366FF"/>
              </a:solidFill>
            </a:endParaRPr>
          </a:p>
        </p:txBody>
      </p:sp>
      <p:sp>
        <p:nvSpPr>
          <p:cNvPr id="14" name="Textfeld 13"/>
          <p:cNvSpPr txBox="1"/>
          <p:nvPr/>
        </p:nvSpPr>
        <p:spPr>
          <a:xfrm>
            <a:off x="6076156" y="4558900"/>
            <a:ext cx="1761332" cy="461665"/>
          </a:xfrm>
          <a:prstGeom prst="rect">
            <a:avLst/>
          </a:prstGeom>
          <a:noFill/>
        </p:spPr>
        <p:txBody>
          <a:bodyPr wrap="square" rtlCol="0">
            <a:spAutoFit/>
          </a:bodyPr>
          <a:lstStyle/>
          <a:p>
            <a:r>
              <a:rPr lang="de-DE" sz="1200" i="1" dirty="0" smtClean="0">
                <a:solidFill>
                  <a:srgbClr val="3366FF"/>
                </a:solidFill>
              </a:rPr>
              <a:t>Alle nicht besuchten Wege zu i</a:t>
            </a:r>
            <a:endParaRPr lang="de-DE" sz="1200" i="1" dirty="0">
              <a:solidFill>
                <a:srgbClr val="3366FF"/>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2339">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4233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2339">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2341"/>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5000"/>
                                  </p:stCondLst>
                                  <p:childTnLst>
                                    <p:set>
                                      <p:cBhvr>
                                        <p:cTn id="17" dur="1" fill="hold">
                                          <p:stCondLst>
                                            <p:cond delay="0"/>
                                          </p:stCondLst>
                                        </p:cTn>
                                        <p:tgtEl>
                                          <p:spTgt spid="142344"/>
                                        </p:tgtEl>
                                        <p:attrNameLst>
                                          <p:attrName>style.visibility</p:attrName>
                                        </p:attrNameLst>
                                      </p:cBhvr>
                                      <p:to>
                                        <p:strVal val="visible"/>
                                      </p:to>
                                    </p:set>
                                  </p:childTnLst>
                                </p:cTn>
                              </p:par>
                            </p:childTnLst>
                          </p:cTn>
                        </p:par>
                        <p:par>
                          <p:cTn id="18" fill="hold">
                            <p:stCondLst>
                              <p:cond delay="5000"/>
                            </p:stCondLst>
                            <p:childTnLst>
                              <p:par>
                                <p:cTn id="19" presetID="1" presetClass="entr" presetSubtype="0" fill="hold" grpId="0" nodeType="afterEffect">
                                  <p:stCondLst>
                                    <p:cond delay="2750"/>
                                  </p:stCondLst>
                                  <p:childTnLst>
                                    <p:set>
                                      <p:cBhvr>
                                        <p:cTn id="20" dur="1" fill="hold">
                                          <p:stCondLst>
                                            <p:cond delay="0"/>
                                          </p:stCondLst>
                                        </p:cTn>
                                        <p:tgtEl>
                                          <p:spTgt spid="142345"/>
                                        </p:tgtEl>
                                        <p:attrNameLst>
                                          <p:attrName>style.visibility</p:attrName>
                                        </p:attrNameLst>
                                      </p:cBhvr>
                                      <p:to>
                                        <p:strVal val="visible"/>
                                      </p:to>
                                    </p:set>
                                  </p:childTnLst>
                                </p:cTn>
                              </p:par>
                            </p:childTnLst>
                          </p:cTn>
                        </p:par>
                        <p:par>
                          <p:cTn id="21" fill="hold">
                            <p:stCondLst>
                              <p:cond delay="7750"/>
                            </p:stCondLst>
                            <p:childTnLst>
                              <p:par>
                                <p:cTn id="22" presetID="1" presetClass="entr" presetSubtype="0" fill="hold" grpId="0" nodeType="afterEffect">
                                  <p:stCondLst>
                                    <p:cond delay="2750"/>
                                  </p:stCondLst>
                                  <p:childTnLst>
                                    <p:set>
                                      <p:cBhvr>
                                        <p:cTn id="23" dur="1" fill="hold">
                                          <p:stCondLst>
                                            <p:cond delay="0"/>
                                          </p:stCondLst>
                                        </p:cTn>
                                        <p:tgtEl>
                                          <p:spTgt spid="142346"/>
                                        </p:tgtEl>
                                        <p:attrNameLst>
                                          <p:attrName>style.visibility</p:attrName>
                                        </p:attrNameLst>
                                      </p:cBhvr>
                                      <p:to>
                                        <p:strVal val="visible"/>
                                      </p:to>
                                    </p:set>
                                  </p:childTnLst>
                                </p:cTn>
                              </p:par>
                            </p:childTnLst>
                          </p:cTn>
                        </p:par>
                        <p:par>
                          <p:cTn id="24" fill="hold">
                            <p:stCondLst>
                              <p:cond delay="10500"/>
                            </p:stCondLst>
                            <p:childTnLst>
                              <p:par>
                                <p:cTn id="25" presetID="1" presetClass="entr" presetSubtype="0" fill="hold" grpId="0" nodeType="afterEffect">
                                  <p:stCondLst>
                                    <p:cond delay="2750"/>
                                  </p:stCondLst>
                                  <p:childTnLst>
                                    <p:set>
                                      <p:cBhvr>
                                        <p:cTn id="26" dur="1" fill="hold">
                                          <p:stCondLst>
                                            <p:cond delay="0"/>
                                          </p:stCondLst>
                                        </p:cTn>
                                        <p:tgtEl>
                                          <p:spTgt spid="2"/>
                                        </p:tgtEl>
                                        <p:attrNameLst>
                                          <p:attrName>style.visibility</p:attrName>
                                        </p:attrNameLst>
                                      </p:cBhvr>
                                      <p:to>
                                        <p:strVal val="visible"/>
                                      </p:to>
                                    </p:set>
                                  </p:childTnLst>
                                </p:cTn>
                              </p:par>
                            </p:childTnLst>
                          </p:cTn>
                        </p:par>
                        <p:par>
                          <p:cTn id="27" fill="hold">
                            <p:stCondLst>
                              <p:cond delay="13250"/>
                            </p:stCondLst>
                            <p:childTnLst>
                              <p:par>
                                <p:cTn id="28" presetID="1" presetClass="entr" presetSubtype="0" fill="hold" grpId="0" nodeType="afterEffect">
                                  <p:stCondLst>
                                    <p:cond delay="275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nodeType="clickEffect">
                                  <p:stCondLst>
                                    <p:cond delay="0"/>
                                  </p:stCondLst>
                                  <p:childTnLst>
                                    <p:set>
                                      <p:cBhvr>
                                        <p:cTn id="33" dur="1" fill="hold">
                                          <p:stCondLst>
                                            <p:cond delay="0"/>
                                          </p:stCondLst>
                                        </p:cTn>
                                        <p:tgtEl>
                                          <p:spTgt spid="142339">
                                            <p:txEl>
                                              <p:pRg st="4" end="4"/>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42339">
                                            <p:txEl>
                                              <p:pRg st="5" end="5"/>
                                            </p:txEl>
                                          </p:spTgt>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142339">
                                            <p:txEl>
                                              <p:pRg st="6" end="6"/>
                                            </p:txEl>
                                          </p:spTgt>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142339">
                                            <p:txEl>
                                              <p:pRg st="7" end="7"/>
                                            </p:txEl>
                                          </p:spTgt>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142342"/>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childTnLst>
                                </p:cTn>
                              </p:par>
                            </p:childTnLst>
                          </p:cTn>
                        </p:par>
                      </p:childTnLst>
                    </p:cTn>
                  </p:par>
                  <p:par>
                    <p:cTn id="46" fill="hold" nodeType="clickPar">
                      <p:stCondLst>
                        <p:cond delay="indefinite"/>
                      </p:stCondLst>
                      <p:childTnLst>
                        <p:par>
                          <p:cTn id="47" fill="hold" nodeType="withGroup">
                            <p:stCondLst>
                              <p:cond delay="0"/>
                            </p:stCondLst>
                            <p:childTnLst>
                              <p:par>
                                <p:cTn id="48" presetID="1" presetClass="entr" presetSubtype="0" fill="hold" nodeType="clickEffect">
                                  <p:stCondLst>
                                    <p:cond delay="0"/>
                                  </p:stCondLst>
                                  <p:childTnLst>
                                    <p:set>
                                      <p:cBhvr>
                                        <p:cTn id="49" dur="1" fill="hold">
                                          <p:stCondLst>
                                            <p:cond delay="0"/>
                                          </p:stCondLst>
                                        </p:cTn>
                                        <p:tgtEl>
                                          <p:spTgt spid="142339">
                                            <p:txEl>
                                              <p:pRg st="8" end="8"/>
                                            </p:txEl>
                                          </p:spTgt>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142339">
                                            <p:txEl>
                                              <p:pRg st="9" end="9"/>
                                            </p:txEl>
                                          </p:spTgt>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142339">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44" grpId="0"/>
      <p:bldP spid="142345" grpId="0" animBg="1"/>
      <p:bldP spid="142346" grpId="0"/>
      <p:bldP spid="2" grpId="0"/>
      <p:bldP spid="13"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Fußzeilenplatzhalter 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50000"/>
              </a:spcBef>
              <a:spcAft>
                <a:spcPct val="0"/>
              </a:spcAft>
              <a:defRPr sz="2000">
                <a:solidFill>
                  <a:schemeClr val="tx1"/>
                </a:solidFill>
                <a:latin typeface="Arial" pitchFamily="34" charset="0"/>
              </a:defRPr>
            </a:lvl6pPr>
            <a:lvl7pPr marL="2971800" indent="-228600" eaLnBrk="0" fontAlgn="base" hangingPunct="0">
              <a:spcBef>
                <a:spcPct val="50000"/>
              </a:spcBef>
              <a:spcAft>
                <a:spcPct val="0"/>
              </a:spcAft>
              <a:defRPr sz="2000">
                <a:solidFill>
                  <a:schemeClr val="tx1"/>
                </a:solidFill>
                <a:latin typeface="Arial" pitchFamily="34" charset="0"/>
              </a:defRPr>
            </a:lvl7pPr>
            <a:lvl8pPr marL="3429000" indent="-228600" eaLnBrk="0" fontAlgn="base" hangingPunct="0">
              <a:spcBef>
                <a:spcPct val="50000"/>
              </a:spcBef>
              <a:spcAft>
                <a:spcPct val="0"/>
              </a:spcAft>
              <a:defRPr sz="2000">
                <a:solidFill>
                  <a:schemeClr val="tx1"/>
                </a:solidFill>
                <a:latin typeface="Arial" pitchFamily="34" charset="0"/>
              </a:defRPr>
            </a:lvl8pPr>
            <a:lvl9pPr marL="3886200" indent="-228600" eaLnBrk="0" fontAlgn="base" hangingPunct="0">
              <a:spcBef>
                <a:spcPct val="50000"/>
              </a:spcBef>
              <a:spcAft>
                <a:spcPct val="0"/>
              </a:spcAft>
              <a:defRPr sz="2000">
                <a:solidFill>
                  <a:schemeClr val="tx1"/>
                </a:solidFill>
                <a:latin typeface="Arial" pitchFamily="34" charset="0"/>
              </a:defRPr>
            </a:lvl9pPr>
          </a:lstStyle>
          <a:p>
            <a:r>
              <a:rPr lang="de-DE" sz="1000" smtClean="0">
                <a:latin typeface="Tahoma" pitchFamily="34" charset="0"/>
              </a:rPr>
              <a:t>Rüdiger Brause: Adaptive Systeme, Institut für Informatik</a:t>
            </a:r>
          </a:p>
        </p:txBody>
      </p:sp>
      <p:sp>
        <p:nvSpPr>
          <p:cNvPr id="5124" name="Foliennummernplatzhalt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50000"/>
              </a:spcBef>
              <a:spcAft>
                <a:spcPct val="0"/>
              </a:spcAft>
              <a:defRPr sz="2000">
                <a:solidFill>
                  <a:schemeClr val="tx1"/>
                </a:solidFill>
                <a:latin typeface="Arial" pitchFamily="34" charset="0"/>
              </a:defRPr>
            </a:lvl6pPr>
            <a:lvl7pPr marL="2971800" indent="-228600" eaLnBrk="0" fontAlgn="base" hangingPunct="0">
              <a:spcBef>
                <a:spcPct val="50000"/>
              </a:spcBef>
              <a:spcAft>
                <a:spcPct val="0"/>
              </a:spcAft>
              <a:defRPr sz="2000">
                <a:solidFill>
                  <a:schemeClr val="tx1"/>
                </a:solidFill>
                <a:latin typeface="Arial" pitchFamily="34" charset="0"/>
              </a:defRPr>
            </a:lvl7pPr>
            <a:lvl8pPr marL="3429000" indent="-228600" eaLnBrk="0" fontAlgn="base" hangingPunct="0">
              <a:spcBef>
                <a:spcPct val="50000"/>
              </a:spcBef>
              <a:spcAft>
                <a:spcPct val="0"/>
              </a:spcAft>
              <a:defRPr sz="2000">
                <a:solidFill>
                  <a:schemeClr val="tx1"/>
                </a:solidFill>
                <a:latin typeface="Arial" pitchFamily="34" charset="0"/>
              </a:defRPr>
            </a:lvl8pPr>
            <a:lvl9pPr marL="3886200" indent="-228600" eaLnBrk="0" fontAlgn="base" hangingPunct="0">
              <a:spcBef>
                <a:spcPct val="50000"/>
              </a:spcBef>
              <a:spcAft>
                <a:spcPct val="0"/>
              </a:spcAft>
              <a:defRPr sz="2000">
                <a:solidFill>
                  <a:schemeClr val="tx1"/>
                </a:solidFill>
                <a:latin typeface="Arial" pitchFamily="34" charset="0"/>
              </a:defRPr>
            </a:lvl9pPr>
          </a:lstStyle>
          <a:p>
            <a:r>
              <a:rPr lang="de-DE" sz="1000" smtClean="0"/>
              <a:t>- </a:t>
            </a:r>
            <a:fld id="{488A4F5A-4A9C-4951-BC06-3ABD089A8DE7}" type="slidenum">
              <a:rPr lang="de-DE" sz="1000" smtClean="0"/>
              <a:pPr/>
              <a:t>16</a:t>
            </a:fld>
            <a:r>
              <a:rPr lang="de-DE" sz="1000" smtClean="0"/>
              <a:t> -</a:t>
            </a:r>
          </a:p>
        </p:txBody>
      </p:sp>
      <p:sp>
        <p:nvSpPr>
          <p:cNvPr id="5125" name="Rectangle 2"/>
          <p:cNvSpPr>
            <a:spLocks noChangeArrowheads="1"/>
          </p:cNvSpPr>
          <p:nvPr/>
        </p:nvSpPr>
        <p:spPr bwMode="auto">
          <a:xfrm>
            <a:off x="514350" y="314325"/>
            <a:ext cx="4495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1" hangingPunct="1">
              <a:spcBef>
                <a:spcPct val="0"/>
              </a:spcBef>
            </a:pPr>
            <a:r>
              <a:rPr lang="de-DE" sz="2800" b="1"/>
              <a:t>Künstliche Ameisen: TSP</a:t>
            </a:r>
          </a:p>
        </p:txBody>
      </p:sp>
      <p:sp>
        <p:nvSpPr>
          <p:cNvPr id="5126" name="Text Box 3"/>
          <p:cNvSpPr txBox="1">
            <a:spLocks noChangeArrowheads="1"/>
          </p:cNvSpPr>
          <p:nvPr/>
        </p:nvSpPr>
        <p:spPr bwMode="auto">
          <a:xfrm>
            <a:off x="533400" y="1495425"/>
            <a:ext cx="8610600" cy="3471863"/>
          </a:xfrm>
          <a:prstGeom prst="rect">
            <a:avLst/>
          </a:prstGeom>
          <a:noFill/>
          <a:ln w="9525">
            <a:noFill/>
            <a:miter lim="800000"/>
            <a:headEnd/>
            <a:tailEnd/>
          </a:ln>
        </p:spPr>
        <p:txBody>
          <a:bodyPr>
            <a:spAutoFit/>
          </a:bodyPr>
          <a:lstStyle/>
          <a:p>
            <a:pPr>
              <a:defRPr/>
            </a:pPr>
            <a:r>
              <a:rPr lang="de-DE" sz="2400" b="1" dirty="0" err="1">
                <a:solidFill>
                  <a:srgbClr val="CC3300"/>
                </a:solidFill>
                <a:latin typeface="Tahoma" pitchFamily="34" charset="0"/>
              </a:rPr>
              <a:t>Update</a:t>
            </a:r>
            <a:r>
              <a:rPr lang="de-DE" b="1" dirty="0" err="1">
                <a:solidFill>
                  <a:srgbClr val="CC3300"/>
                </a:solidFill>
                <a:latin typeface="Tahoma" pitchFamily="34" charset="0"/>
              </a:rPr>
              <a:t>_</a:t>
            </a:r>
            <a:r>
              <a:rPr lang="de-DE" sz="2400" b="1" dirty="0" err="1">
                <a:solidFill>
                  <a:srgbClr val="CC3300"/>
                </a:solidFill>
                <a:latin typeface="Tahoma" pitchFamily="34" charset="0"/>
              </a:rPr>
              <a:t>pheromone</a:t>
            </a:r>
            <a:endParaRPr lang="de-DE" sz="2400" b="1" dirty="0">
              <a:solidFill>
                <a:srgbClr val="CC3300"/>
              </a:solidFill>
              <a:latin typeface="Tahoma" pitchFamily="34" charset="0"/>
            </a:endParaRPr>
          </a:p>
          <a:p>
            <a:pPr>
              <a:lnSpc>
                <a:spcPct val="140000"/>
              </a:lnSpc>
              <a:defRPr/>
            </a:pPr>
            <a:r>
              <a:rPr lang="de-DE" sz="2400" dirty="0">
                <a:latin typeface="+mn-lt"/>
              </a:rPr>
              <a:t>Nach jeder Tourensuche setze für alle Kanten der Tour</a:t>
            </a:r>
          </a:p>
          <a:p>
            <a:pPr>
              <a:defRPr/>
            </a:pPr>
            <a:r>
              <a:rPr lang="de-DE" sz="2400" dirty="0">
                <a:latin typeface="Times New Roman" pitchFamily="18" charset="0"/>
              </a:rPr>
              <a:t>	</a:t>
            </a:r>
            <a:r>
              <a:rPr lang="de-DE" sz="2400" dirty="0" err="1">
                <a:latin typeface="Times New Roman" pitchFamily="18" charset="0"/>
              </a:rPr>
              <a:t>w</a:t>
            </a:r>
            <a:r>
              <a:rPr lang="de-DE" sz="2400" baseline="-25000" dirty="0" err="1">
                <a:latin typeface="Times New Roman" pitchFamily="18" charset="0"/>
              </a:rPr>
              <a:t>ij</a:t>
            </a:r>
            <a:r>
              <a:rPr lang="de-DE" sz="2400" dirty="0">
                <a:latin typeface="Times New Roman" pitchFamily="18" charset="0"/>
              </a:rPr>
              <a:t>(t+1) = (1-</a:t>
            </a:r>
            <a:r>
              <a:rPr lang="de-DE" sz="2400" dirty="0">
                <a:latin typeface="Symbol" pitchFamily="18" charset="2"/>
              </a:rPr>
              <a:t>r</a:t>
            </a:r>
            <a:r>
              <a:rPr lang="de-DE" sz="2400" dirty="0">
                <a:latin typeface="Times New Roman" pitchFamily="18" charset="0"/>
              </a:rPr>
              <a:t>) </a:t>
            </a:r>
            <a:r>
              <a:rPr lang="de-DE" sz="2400" dirty="0" err="1">
                <a:latin typeface="Times New Roman" pitchFamily="18" charset="0"/>
              </a:rPr>
              <a:t>w</a:t>
            </a:r>
            <a:r>
              <a:rPr lang="de-DE" sz="2400" baseline="-25000" dirty="0" err="1">
                <a:latin typeface="Times New Roman" pitchFamily="18" charset="0"/>
              </a:rPr>
              <a:t>ij</a:t>
            </a:r>
            <a:r>
              <a:rPr lang="de-DE" sz="2400" dirty="0">
                <a:latin typeface="Times New Roman" pitchFamily="18" charset="0"/>
              </a:rPr>
              <a:t>(t) + </a:t>
            </a:r>
            <a:r>
              <a:rPr lang="de-DE" sz="2400" dirty="0">
                <a:latin typeface="Symbol" pitchFamily="18" charset="2"/>
              </a:rPr>
              <a:t>r </a:t>
            </a:r>
            <a:r>
              <a:rPr lang="de-DE" sz="2400" dirty="0" err="1">
                <a:latin typeface="Symbol" pitchFamily="18" charset="2"/>
              </a:rPr>
              <a:t>D</a:t>
            </a:r>
            <a:r>
              <a:rPr lang="de-DE" sz="2400" dirty="0" err="1">
                <a:latin typeface="Times New Roman" pitchFamily="18" charset="0"/>
              </a:rPr>
              <a:t>w</a:t>
            </a:r>
            <a:r>
              <a:rPr lang="de-DE" sz="2400" baseline="-25000" dirty="0" err="1">
                <a:latin typeface="Times New Roman" pitchFamily="18" charset="0"/>
              </a:rPr>
              <a:t>ij</a:t>
            </a:r>
            <a:r>
              <a:rPr lang="de-DE" sz="2400" dirty="0">
                <a:latin typeface="Times New Roman" pitchFamily="18" charset="0"/>
              </a:rPr>
              <a:t>(t)	</a:t>
            </a:r>
            <a:r>
              <a:rPr lang="de-DE" sz="2400" i="1" dirty="0">
                <a:solidFill>
                  <a:srgbClr val="CC3300"/>
                </a:solidFill>
                <a:latin typeface="Times New Roman" pitchFamily="18" charset="0"/>
              </a:rPr>
              <a:t>Bewertung </a:t>
            </a:r>
            <a:r>
              <a:rPr lang="de-DE" sz="2400" i="1" dirty="0" err="1">
                <a:solidFill>
                  <a:srgbClr val="CC3300"/>
                </a:solidFill>
                <a:latin typeface="Times New Roman" pitchFamily="18" charset="0"/>
              </a:rPr>
              <a:t>aktualisieen</a:t>
            </a:r>
            <a:endParaRPr lang="de-DE" sz="2400" i="1" dirty="0">
              <a:solidFill>
                <a:srgbClr val="CC3300"/>
              </a:solidFill>
              <a:latin typeface="Times New Roman" pitchFamily="18" charset="0"/>
            </a:endParaRPr>
          </a:p>
          <a:p>
            <a:pPr>
              <a:lnSpc>
                <a:spcPct val="150000"/>
              </a:lnSpc>
              <a:defRPr/>
            </a:pPr>
            <a:r>
              <a:rPr lang="de-DE" sz="2400" i="1" dirty="0">
                <a:solidFill>
                  <a:srgbClr val="CC3300"/>
                </a:solidFill>
                <a:latin typeface="Times New Roman" pitchFamily="18" charset="0"/>
              </a:rPr>
              <a:t>		</a:t>
            </a:r>
            <a:r>
              <a:rPr lang="de-DE" sz="2400" dirty="0">
                <a:latin typeface="Times New Roman" pitchFamily="18" charset="0"/>
              </a:rPr>
              <a:t>mit				</a:t>
            </a:r>
            <a:r>
              <a:rPr lang="de-DE" i="1" dirty="0">
                <a:latin typeface="Times New Roman" pitchFamily="18" charset="0"/>
              </a:rPr>
              <a:t>Bewertung aller Ameisen</a:t>
            </a:r>
          </a:p>
          <a:p>
            <a:pPr>
              <a:defRPr/>
            </a:pPr>
            <a:r>
              <a:rPr lang="de-DE" sz="2400" dirty="0">
                <a:latin typeface="Times New Roman" pitchFamily="18" charset="0"/>
              </a:rPr>
              <a:t>		und </a:t>
            </a:r>
            <a:r>
              <a:rPr lang="de-DE" sz="2400" dirty="0" err="1">
                <a:latin typeface="Symbol" pitchFamily="18" charset="2"/>
              </a:rPr>
              <a:t>D</a:t>
            </a:r>
            <a:r>
              <a:rPr lang="de-DE" sz="2400" i="1" dirty="0" err="1">
                <a:latin typeface="Times New Roman" pitchFamily="18" charset="0"/>
              </a:rPr>
              <a:t>w</a:t>
            </a:r>
            <a:r>
              <a:rPr lang="de-DE" sz="2400" i="1" baseline="-25000" dirty="0" err="1">
                <a:latin typeface="Times New Roman" pitchFamily="18" charset="0"/>
              </a:rPr>
              <a:t>ij</a:t>
            </a:r>
            <a:r>
              <a:rPr lang="de-DE" sz="2400" i="1" baseline="30000" dirty="0" err="1">
                <a:latin typeface="Times New Roman" pitchFamily="18" charset="0"/>
              </a:rPr>
              <a:t>k</a:t>
            </a:r>
            <a:r>
              <a:rPr lang="de-DE" sz="2400" dirty="0">
                <a:latin typeface="Times New Roman" pitchFamily="18" charset="0"/>
              </a:rPr>
              <a:t>(t) = 1/</a:t>
            </a:r>
            <a:r>
              <a:rPr lang="de-DE" sz="2400" dirty="0" err="1">
                <a:latin typeface="Times New Roman" pitchFamily="18" charset="0"/>
              </a:rPr>
              <a:t>L</a:t>
            </a:r>
            <a:r>
              <a:rPr lang="de-DE" sz="2400" baseline="30000" dirty="0" err="1">
                <a:latin typeface="Times New Roman" pitchFamily="18" charset="0"/>
              </a:rPr>
              <a:t>k</a:t>
            </a:r>
            <a:r>
              <a:rPr lang="de-DE" sz="2400" dirty="0">
                <a:latin typeface="Times New Roman" pitchFamily="18" charset="0"/>
              </a:rPr>
              <a:t>(t)</a:t>
            </a:r>
            <a:r>
              <a:rPr lang="de-DE" sz="2400" baseline="30000" dirty="0">
                <a:latin typeface="Times New Roman" pitchFamily="18" charset="0"/>
              </a:rPr>
              <a:t> 		</a:t>
            </a:r>
            <a:r>
              <a:rPr lang="de-DE" i="1" dirty="0" err="1">
                <a:latin typeface="Times New Roman" pitchFamily="18" charset="0"/>
              </a:rPr>
              <a:t>Tourlänge</a:t>
            </a:r>
            <a:r>
              <a:rPr lang="de-DE" i="1" dirty="0">
                <a:latin typeface="Times New Roman" pitchFamily="18" charset="0"/>
              </a:rPr>
              <a:t> pro Ameise</a:t>
            </a:r>
          </a:p>
          <a:p>
            <a:pPr>
              <a:defRPr/>
            </a:pPr>
            <a:endParaRPr lang="de-DE" i="1" dirty="0">
              <a:latin typeface="Times New Roman" pitchFamily="18" charset="0"/>
            </a:endParaRPr>
          </a:p>
        </p:txBody>
      </p:sp>
      <p:graphicFrame>
        <p:nvGraphicFramePr>
          <p:cNvPr id="5122" name="Object 4"/>
          <p:cNvGraphicFramePr>
            <a:graphicFrameLocks noChangeAspect="1"/>
          </p:cNvGraphicFramePr>
          <p:nvPr/>
        </p:nvGraphicFramePr>
        <p:xfrm>
          <a:off x="2905125" y="3209925"/>
          <a:ext cx="2660650" cy="952500"/>
        </p:xfrm>
        <a:graphic>
          <a:graphicData uri="http://schemas.openxmlformats.org/presentationml/2006/ole">
            <mc:AlternateContent xmlns:mc="http://schemas.openxmlformats.org/markup-compatibility/2006">
              <mc:Choice xmlns:v="urn:schemas-microsoft-com:vml" Requires="v">
                <p:oleObj spid="_x0000_s5143" name="Equation" r:id="rId4" imgW="1206360" imgH="431640" progId="Equation.3">
                  <p:embed/>
                </p:oleObj>
              </mc:Choice>
              <mc:Fallback>
                <p:oleObj name="Equation" r:id="rId4" imgW="1206360" imgH="431640"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05125" y="3209925"/>
                        <a:ext cx="2660650" cy="952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44389" name="Rectangle 5"/>
          <p:cNvSpPr>
            <a:spLocks noChangeArrowheads="1"/>
          </p:cNvSpPr>
          <p:nvPr/>
        </p:nvSpPr>
        <p:spPr bwMode="auto">
          <a:xfrm>
            <a:off x="466725" y="5191125"/>
            <a:ext cx="8542338" cy="461963"/>
          </a:xfrm>
          <a:prstGeom prst="rect">
            <a:avLst/>
          </a:prstGeom>
          <a:noFill/>
          <a:ln w="9525">
            <a:noFill/>
            <a:miter lim="800000"/>
            <a:headEnd/>
            <a:tailEnd/>
          </a:ln>
        </p:spPr>
        <p:txBody>
          <a:bodyPr wrap="none">
            <a:spAutoFit/>
          </a:bodyPr>
          <a:lstStyle/>
          <a:p>
            <a:pPr>
              <a:defRPr/>
            </a:pPr>
            <a:r>
              <a:rPr lang="de-DE" sz="2400" b="1" dirty="0">
                <a:latin typeface="+mn-lt"/>
              </a:rPr>
              <a:t>ABER</a:t>
            </a:r>
            <a:r>
              <a:rPr lang="de-DE" sz="2400" dirty="0">
                <a:latin typeface="+mn-lt"/>
              </a:rPr>
              <a:t>: Konvergenzprobleme bei größeren </a:t>
            </a:r>
            <a:r>
              <a:rPr lang="de-DE" sz="2400" dirty="0" err="1">
                <a:latin typeface="+mn-lt"/>
              </a:rPr>
              <a:t>Dimensionenzahl</a:t>
            </a:r>
            <a:r>
              <a:rPr lang="de-DE" sz="2400" dirty="0">
                <a:latin typeface="+mn-lt"/>
              </a:rPr>
              <a:t> !</a:t>
            </a:r>
          </a:p>
        </p:txBody>
      </p:sp>
      <p:pic>
        <p:nvPicPr>
          <p:cNvPr id="5128" name="Picture 6" descr="AN04187_"/>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5795963" y="476250"/>
            <a:ext cx="865187"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4389"/>
                                        </p:tgtEl>
                                        <p:attrNameLst>
                                          <p:attrName>style.visibility</p:attrName>
                                        </p:attrNameLst>
                                      </p:cBhvr>
                                      <p:to>
                                        <p:strVal val="visible"/>
                                      </p:to>
                                    </p:set>
                                    <p:anim calcmode="lin" valueType="num">
                                      <p:cBhvr additive="base">
                                        <p:cTn id="7" dur="500" fill="hold"/>
                                        <p:tgtEl>
                                          <p:spTgt spid="144389"/>
                                        </p:tgtEl>
                                        <p:attrNameLst>
                                          <p:attrName>ppt_x</p:attrName>
                                        </p:attrNameLst>
                                      </p:cBhvr>
                                      <p:tavLst>
                                        <p:tav tm="0">
                                          <p:val>
                                            <p:strVal val="#ppt_x"/>
                                          </p:val>
                                        </p:tav>
                                        <p:tav tm="100000">
                                          <p:val>
                                            <p:strVal val="#ppt_x"/>
                                          </p:val>
                                        </p:tav>
                                      </p:tavLst>
                                    </p:anim>
                                    <p:anim calcmode="lin" valueType="num">
                                      <p:cBhvr additive="base">
                                        <p:cTn id="8" dur="500" fill="hold"/>
                                        <p:tgtEl>
                                          <p:spTgt spid="14438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89"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506" name="Fußzeilenplatzhalter 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50000"/>
              </a:spcBef>
              <a:spcAft>
                <a:spcPct val="0"/>
              </a:spcAft>
              <a:defRPr sz="2000">
                <a:solidFill>
                  <a:schemeClr val="tx1"/>
                </a:solidFill>
                <a:latin typeface="Arial" pitchFamily="34" charset="0"/>
              </a:defRPr>
            </a:lvl6pPr>
            <a:lvl7pPr marL="2971800" indent="-228600" eaLnBrk="0" fontAlgn="base" hangingPunct="0">
              <a:spcBef>
                <a:spcPct val="50000"/>
              </a:spcBef>
              <a:spcAft>
                <a:spcPct val="0"/>
              </a:spcAft>
              <a:defRPr sz="2000">
                <a:solidFill>
                  <a:schemeClr val="tx1"/>
                </a:solidFill>
                <a:latin typeface="Arial" pitchFamily="34" charset="0"/>
              </a:defRPr>
            </a:lvl7pPr>
            <a:lvl8pPr marL="3429000" indent="-228600" eaLnBrk="0" fontAlgn="base" hangingPunct="0">
              <a:spcBef>
                <a:spcPct val="50000"/>
              </a:spcBef>
              <a:spcAft>
                <a:spcPct val="0"/>
              </a:spcAft>
              <a:defRPr sz="2000">
                <a:solidFill>
                  <a:schemeClr val="tx1"/>
                </a:solidFill>
                <a:latin typeface="Arial" pitchFamily="34" charset="0"/>
              </a:defRPr>
            </a:lvl8pPr>
            <a:lvl9pPr marL="3886200" indent="-228600" eaLnBrk="0" fontAlgn="base" hangingPunct="0">
              <a:spcBef>
                <a:spcPct val="50000"/>
              </a:spcBef>
              <a:spcAft>
                <a:spcPct val="0"/>
              </a:spcAft>
              <a:defRPr sz="2000">
                <a:solidFill>
                  <a:schemeClr val="tx1"/>
                </a:solidFill>
                <a:latin typeface="Arial" pitchFamily="34" charset="0"/>
              </a:defRPr>
            </a:lvl9pPr>
          </a:lstStyle>
          <a:p>
            <a:r>
              <a:rPr lang="de-DE" sz="1000" smtClean="0">
                <a:latin typeface="Tahoma" pitchFamily="34" charset="0"/>
              </a:rPr>
              <a:t>Rüdiger Brause: Adaptive Systeme, Institut für Informatik</a:t>
            </a:r>
          </a:p>
        </p:txBody>
      </p:sp>
      <p:sp>
        <p:nvSpPr>
          <p:cNvPr id="21507" name="Foliennummernplatzhalt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50000"/>
              </a:spcBef>
              <a:spcAft>
                <a:spcPct val="0"/>
              </a:spcAft>
              <a:defRPr sz="2000">
                <a:solidFill>
                  <a:schemeClr val="tx1"/>
                </a:solidFill>
                <a:latin typeface="Arial" pitchFamily="34" charset="0"/>
              </a:defRPr>
            </a:lvl6pPr>
            <a:lvl7pPr marL="2971800" indent="-228600" eaLnBrk="0" fontAlgn="base" hangingPunct="0">
              <a:spcBef>
                <a:spcPct val="50000"/>
              </a:spcBef>
              <a:spcAft>
                <a:spcPct val="0"/>
              </a:spcAft>
              <a:defRPr sz="2000">
                <a:solidFill>
                  <a:schemeClr val="tx1"/>
                </a:solidFill>
                <a:latin typeface="Arial" pitchFamily="34" charset="0"/>
              </a:defRPr>
            </a:lvl7pPr>
            <a:lvl8pPr marL="3429000" indent="-228600" eaLnBrk="0" fontAlgn="base" hangingPunct="0">
              <a:spcBef>
                <a:spcPct val="50000"/>
              </a:spcBef>
              <a:spcAft>
                <a:spcPct val="0"/>
              </a:spcAft>
              <a:defRPr sz="2000">
                <a:solidFill>
                  <a:schemeClr val="tx1"/>
                </a:solidFill>
                <a:latin typeface="Arial" pitchFamily="34" charset="0"/>
              </a:defRPr>
            </a:lvl8pPr>
            <a:lvl9pPr marL="3886200" indent="-228600" eaLnBrk="0" fontAlgn="base" hangingPunct="0">
              <a:spcBef>
                <a:spcPct val="50000"/>
              </a:spcBef>
              <a:spcAft>
                <a:spcPct val="0"/>
              </a:spcAft>
              <a:defRPr sz="2000">
                <a:solidFill>
                  <a:schemeClr val="tx1"/>
                </a:solidFill>
                <a:latin typeface="Arial" pitchFamily="34" charset="0"/>
              </a:defRPr>
            </a:lvl9pPr>
          </a:lstStyle>
          <a:p>
            <a:r>
              <a:rPr lang="de-DE" sz="1000" smtClean="0"/>
              <a:t>- </a:t>
            </a:r>
            <a:fld id="{8F937554-4C32-4792-A8EC-07D88966F1ED}" type="slidenum">
              <a:rPr lang="de-DE" sz="1000" smtClean="0"/>
              <a:pPr/>
              <a:t>17</a:t>
            </a:fld>
            <a:r>
              <a:rPr lang="de-DE" sz="1000" smtClean="0"/>
              <a:t> -</a:t>
            </a:r>
          </a:p>
        </p:txBody>
      </p:sp>
      <p:sp>
        <p:nvSpPr>
          <p:cNvPr id="21508" name="Rectangle 2"/>
          <p:cNvSpPr>
            <a:spLocks noChangeArrowheads="1"/>
          </p:cNvSpPr>
          <p:nvPr/>
        </p:nvSpPr>
        <p:spPr bwMode="auto">
          <a:xfrm>
            <a:off x="381000" y="304800"/>
            <a:ext cx="4495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1" hangingPunct="1">
              <a:spcBef>
                <a:spcPct val="0"/>
              </a:spcBef>
            </a:pPr>
            <a:r>
              <a:rPr lang="de-DE" sz="2800" b="1"/>
              <a:t>Künstliche Ameisen: TSP</a:t>
            </a:r>
          </a:p>
        </p:txBody>
      </p:sp>
      <p:sp>
        <p:nvSpPr>
          <p:cNvPr id="21509" name="Text Box 3"/>
          <p:cNvSpPr txBox="1">
            <a:spLocks noChangeArrowheads="1"/>
          </p:cNvSpPr>
          <p:nvPr/>
        </p:nvSpPr>
        <p:spPr bwMode="auto">
          <a:xfrm>
            <a:off x="457200" y="1211263"/>
            <a:ext cx="8686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50000"/>
              </a:spcBef>
              <a:spcAft>
                <a:spcPct val="0"/>
              </a:spcAft>
              <a:defRPr sz="2000">
                <a:solidFill>
                  <a:schemeClr val="tx1"/>
                </a:solidFill>
                <a:latin typeface="Arial" pitchFamily="34" charset="0"/>
              </a:defRPr>
            </a:lvl6pPr>
            <a:lvl7pPr marL="2971800" indent="-228600" eaLnBrk="0" fontAlgn="base" hangingPunct="0">
              <a:spcBef>
                <a:spcPct val="50000"/>
              </a:spcBef>
              <a:spcAft>
                <a:spcPct val="0"/>
              </a:spcAft>
              <a:defRPr sz="2000">
                <a:solidFill>
                  <a:schemeClr val="tx1"/>
                </a:solidFill>
                <a:latin typeface="Arial" pitchFamily="34" charset="0"/>
              </a:defRPr>
            </a:lvl7pPr>
            <a:lvl8pPr marL="3429000" indent="-228600" eaLnBrk="0" fontAlgn="base" hangingPunct="0">
              <a:spcBef>
                <a:spcPct val="50000"/>
              </a:spcBef>
              <a:spcAft>
                <a:spcPct val="0"/>
              </a:spcAft>
              <a:defRPr sz="2000">
                <a:solidFill>
                  <a:schemeClr val="tx1"/>
                </a:solidFill>
                <a:latin typeface="Arial" pitchFamily="34" charset="0"/>
              </a:defRPr>
            </a:lvl8pPr>
            <a:lvl9pPr marL="3886200" indent="-228600" eaLnBrk="0" fontAlgn="base" hangingPunct="0">
              <a:spcBef>
                <a:spcPct val="50000"/>
              </a:spcBef>
              <a:spcAft>
                <a:spcPct val="0"/>
              </a:spcAft>
              <a:defRPr sz="2000">
                <a:solidFill>
                  <a:schemeClr val="tx1"/>
                </a:solidFill>
                <a:latin typeface="Arial" pitchFamily="34" charset="0"/>
              </a:defRPr>
            </a:lvl9pPr>
          </a:lstStyle>
          <a:p>
            <a:r>
              <a:rPr lang="de-DE" sz="2400" b="1">
                <a:latin typeface="Tahoma" pitchFamily="34" charset="0"/>
              </a:rPr>
              <a:t>Modifikation</a:t>
            </a:r>
            <a:r>
              <a:rPr lang="de-DE" sz="2400">
                <a:latin typeface="Tahoma" pitchFamily="34" charset="0"/>
              </a:rPr>
              <a:t>: Ant Colony System ACS     </a:t>
            </a:r>
            <a:r>
              <a:rPr lang="de-DE" sz="1800" i="1">
                <a:solidFill>
                  <a:schemeClr val="bg2"/>
                </a:solidFill>
                <a:latin typeface="Tahoma" pitchFamily="34" charset="0"/>
              </a:rPr>
              <a:t>Dorigo, Gambardella 1996</a:t>
            </a:r>
          </a:p>
        </p:txBody>
      </p:sp>
      <p:sp>
        <p:nvSpPr>
          <p:cNvPr id="146436" name="Text Box 4"/>
          <p:cNvSpPr txBox="1">
            <a:spLocks noChangeArrowheads="1"/>
          </p:cNvSpPr>
          <p:nvPr/>
        </p:nvSpPr>
        <p:spPr bwMode="auto">
          <a:xfrm>
            <a:off x="609600" y="1905000"/>
            <a:ext cx="8229600" cy="3421063"/>
          </a:xfrm>
          <a:prstGeom prst="rect">
            <a:avLst/>
          </a:prstGeom>
          <a:noFill/>
          <a:ln w="9525">
            <a:noFill/>
            <a:miter lim="800000"/>
            <a:headEnd/>
            <a:tailEnd/>
          </a:ln>
        </p:spPr>
        <p:txBody>
          <a:bodyPr>
            <a:spAutoFit/>
          </a:bodyPr>
          <a:lstStyle/>
          <a:p>
            <a:pPr marL="292100" indent="-292100">
              <a:defRPr/>
            </a:pPr>
            <a:r>
              <a:rPr lang="en-US" sz="2400" dirty="0">
                <a:latin typeface="Symbol" pitchFamily="18" charset="2"/>
              </a:rPr>
              <a:t> a = 1  </a:t>
            </a:r>
            <a:r>
              <a:rPr lang="en-US" sz="1800" i="1" dirty="0" err="1">
                <a:solidFill>
                  <a:schemeClr val="tx2">
                    <a:lumMod val="50000"/>
                    <a:lumOff val="50000"/>
                  </a:schemeClr>
                </a:solidFill>
                <a:latin typeface="+mn-lt"/>
              </a:rPr>
              <a:t>einfaches</a:t>
            </a:r>
            <a:r>
              <a:rPr lang="en-US" sz="1800" i="1" dirty="0">
                <a:solidFill>
                  <a:schemeClr val="tx2">
                    <a:lumMod val="50000"/>
                    <a:lumOff val="50000"/>
                  </a:schemeClr>
                </a:solidFill>
                <a:latin typeface="+mn-lt"/>
              </a:rPr>
              <a:t> </a:t>
            </a:r>
            <a:r>
              <a:rPr lang="en-US" sz="1800" i="1" dirty="0" err="1">
                <a:solidFill>
                  <a:schemeClr val="tx2">
                    <a:lumMod val="50000"/>
                    <a:lumOff val="50000"/>
                  </a:schemeClr>
                </a:solidFill>
                <a:latin typeface="+mn-lt"/>
              </a:rPr>
              <a:t>Gewicht</a:t>
            </a:r>
            <a:endParaRPr lang="en-US" sz="2400" i="1" dirty="0">
              <a:solidFill>
                <a:schemeClr val="tx2">
                  <a:lumMod val="50000"/>
                  <a:lumOff val="50000"/>
                </a:schemeClr>
              </a:solidFill>
              <a:latin typeface="+mn-lt"/>
            </a:endParaRPr>
          </a:p>
          <a:p>
            <a:pPr marL="292100" indent="-292100">
              <a:lnSpc>
                <a:spcPct val="70000"/>
              </a:lnSpc>
              <a:buClr>
                <a:srgbClr val="CC3300"/>
              </a:buClr>
              <a:buSzPct val="120000"/>
              <a:buFont typeface="Wingdings" pitchFamily="2" charset="2"/>
              <a:buChar char="§"/>
              <a:defRPr/>
            </a:pPr>
            <a:r>
              <a:rPr lang="en-US" sz="2400" dirty="0" err="1"/>
              <a:t>Würfle</a:t>
            </a:r>
            <a:r>
              <a:rPr lang="en-US" sz="2400" dirty="0"/>
              <a:t>, ob Random &gt; q</a:t>
            </a:r>
            <a:r>
              <a:rPr lang="en-US" sz="2400" baseline="-25000" dirty="0"/>
              <a:t>0</a:t>
            </a:r>
            <a:r>
              <a:rPr lang="en-US" sz="2400" dirty="0"/>
              <a:t>. </a:t>
            </a:r>
          </a:p>
          <a:p>
            <a:pPr marL="292100" indent="-292100">
              <a:lnSpc>
                <a:spcPct val="70000"/>
              </a:lnSpc>
              <a:buClr>
                <a:srgbClr val="CC3300"/>
              </a:buClr>
              <a:buSzPct val="120000"/>
              <a:defRPr/>
            </a:pPr>
            <a:r>
              <a:rPr lang="en-US" sz="2400" dirty="0"/>
              <a:t>	</a:t>
            </a:r>
            <a:r>
              <a:rPr lang="en-US" sz="2400" dirty="0" err="1"/>
              <a:t>Wenn</a:t>
            </a:r>
            <a:r>
              <a:rPr lang="en-US" sz="2400" dirty="0"/>
              <a:t> </a:t>
            </a:r>
            <a:r>
              <a:rPr lang="en-US" sz="2400" dirty="0" err="1">
                <a:solidFill>
                  <a:srgbClr val="C00000"/>
                </a:solidFill>
              </a:rPr>
              <a:t>ja</a:t>
            </a:r>
            <a:r>
              <a:rPr lang="en-US" sz="2400" dirty="0"/>
              <a:t>, so </a:t>
            </a:r>
            <a:r>
              <a:rPr lang="en-US" sz="2400" dirty="0" err="1"/>
              <a:t>wird</a:t>
            </a:r>
            <a:r>
              <a:rPr lang="en-US" sz="2400" dirty="0"/>
              <a:t> </a:t>
            </a:r>
            <a:r>
              <a:rPr lang="en-US" sz="2400" dirty="0" err="1"/>
              <a:t>exploriert</a:t>
            </a:r>
            <a:r>
              <a:rPr lang="en-US" sz="2400" dirty="0"/>
              <a:t>:        </a:t>
            </a:r>
            <a:r>
              <a:rPr lang="en-US" sz="2400" dirty="0" err="1"/>
              <a:t>p</a:t>
            </a:r>
            <a:r>
              <a:rPr lang="en-US" sz="2400" baseline="-25000" dirty="0" err="1"/>
              <a:t>ij</a:t>
            </a:r>
            <a:r>
              <a:rPr lang="en-US" sz="2400" baseline="30000" dirty="0" err="1"/>
              <a:t>k</a:t>
            </a:r>
            <a:r>
              <a:rPr lang="en-US" sz="2400" dirty="0"/>
              <a:t>(t) </a:t>
            </a:r>
            <a:r>
              <a:rPr lang="en-US" sz="2400" dirty="0" err="1"/>
              <a:t>wie</a:t>
            </a:r>
            <a:r>
              <a:rPr lang="en-US" sz="2400" dirty="0"/>
              <a:t> </a:t>
            </a:r>
            <a:r>
              <a:rPr lang="en-US" sz="2400" dirty="0" err="1"/>
              <a:t>bei</a:t>
            </a:r>
            <a:r>
              <a:rPr lang="en-US" sz="2400" dirty="0"/>
              <a:t> AC.</a:t>
            </a:r>
          </a:p>
          <a:p>
            <a:pPr marL="292100" indent="-292100">
              <a:lnSpc>
                <a:spcPct val="70000"/>
              </a:lnSpc>
              <a:buClr>
                <a:srgbClr val="CC3300"/>
              </a:buClr>
              <a:buSzPct val="120000"/>
              <a:defRPr/>
            </a:pPr>
            <a:r>
              <a:rPr lang="en-US" sz="2400" dirty="0"/>
              <a:t>	</a:t>
            </a:r>
            <a:r>
              <a:rPr lang="en-US" sz="2400" dirty="0" err="1"/>
              <a:t>Wenn</a:t>
            </a:r>
            <a:r>
              <a:rPr lang="en-US" sz="2400" dirty="0"/>
              <a:t> </a:t>
            </a:r>
            <a:r>
              <a:rPr lang="en-US" sz="2400" dirty="0">
                <a:solidFill>
                  <a:srgbClr val="3366FF"/>
                </a:solidFill>
              </a:rPr>
              <a:t>nein</a:t>
            </a:r>
            <a:r>
              <a:rPr lang="en-US" sz="2400" dirty="0"/>
              <a:t>, so </a:t>
            </a:r>
            <a:r>
              <a:rPr lang="en-US" sz="2400" dirty="0" err="1"/>
              <a:t>wähle</a:t>
            </a:r>
            <a:r>
              <a:rPr lang="en-US" sz="2400" dirty="0"/>
              <a:t> </a:t>
            </a:r>
            <a:r>
              <a:rPr lang="en-US" sz="2400" dirty="0" err="1"/>
              <a:t>determ</a:t>
            </a:r>
            <a:r>
              <a:rPr lang="en-US" sz="2400" dirty="0"/>
              <a:t>. </a:t>
            </a:r>
            <a:r>
              <a:rPr lang="en-US" sz="2400" dirty="0" err="1"/>
              <a:t>Stadt</a:t>
            </a:r>
            <a:r>
              <a:rPr lang="en-US" sz="2400" dirty="0"/>
              <a:t> </a:t>
            </a:r>
            <a:r>
              <a:rPr lang="en-US" sz="2400" i="1" dirty="0"/>
              <a:t>j</a:t>
            </a:r>
            <a:r>
              <a:rPr lang="en-US" sz="2400" dirty="0"/>
              <a:t> = </a:t>
            </a:r>
            <a:r>
              <a:rPr lang="en-US" sz="2400" dirty="0" err="1">
                <a:latin typeface="Times New Roman" pitchFamily="18" charset="0"/>
              </a:rPr>
              <a:t>arg</a:t>
            </a:r>
            <a:r>
              <a:rPr lang="en-US" sz="2400" dirty="0">
                <a:latin typeface="Times New Roman" pitchFamily="18" charset="0"/>
              </a:rPr>
              <a:t> </a:t>
            </a:r>
            <a:r>
              <a:rPr lang="en-US" sz="2400" dirty="0" err="1">
                <a:latin typeface="Times New Roman" pitchFamily="18" charset="0"/>
              </a:rPr>
              <a:t>max</a:t>
            </a:r>
            <a:r>
              <a:rPr lang="en-US" sz="2400" baseline="-25000" dirty="0" err="1">
                <a:latin typeface="Times New Roman" pitchFamily="18" charset="0"/>
              </a:rPr>
              <a:t>r</a:t>
            </a:r>
            <a:r>
              <a:rPr lang="en-US" sz="2400" baseline="-25000" dirty="0">
                <a:latin typeface="Times New Roman" pitchFamily="18" charset="0"/>
              </a:rPr>
              <a:t> </a:t>
            </a:r>
            <a:r>
              <a:rPr lang="en-US" sz="2400" dirty="0">
                <a:latin typeface="Times New Roman" pitchFamily="18" charset="0"/>
              </a:rPr>
              <a:t>a</a:t>
            </a:r>
            <a:r>
              <a:rPr lang="en-US" sz="2400" baseline="-25000" dirty="0">
                <a:latin typeface="Times New Roman" pitchFamily="18" charset="0"/>
              </a:rPr>
              <a:t>ir</a:t>
            </a:r>
          </a:p>
          <a:p>
            <a:pPr marL="292100" indent="-292100">
              <a:lnSpc>
                <a:spcPct val="70000"/>
              </a:lnSpc>
              <a:buClr>
                <a:srgbClr val="CC3300"/>
              </a:buClr>
              <a:buSzPct val="120000"/>
              <a:defRPr/>
            </a:pPr>
            <a:endParaRPr lang="en-US" sz="2400" baseline="-25000" dirty="0"/>
          </a:p>
          <a:p>
            <a:pPr marL="292100" indent="-292100">
              <a:lnSpc>
                <a:spcPct val="70000"/>
              </a:lnSpc>
              <a:buClr>
                <a:srgbClr val="CC3300"/>
              </a:buClr>
              <a:buSzPct val="120000"/>
              <a:defRPr/>
            </a:pPr>
            <a:r>
              <a:rPr lang="en-US" sz="2400" dirty="0"/>
              <a:t>0 &lt; q</a:t>
            </a:r>
            <a:r>
              <a:rPr lang="en-US" sz="2400" baseline="-25000" dirty="0"/>
              <a:t>0</a:t>
            </a:r>
            <a:r>
              <a:rPr lang="en-US" sz="2400" dirty="0"/>
              <a:t> &lt; 1,   </a:t>
            </a:r>
            <a:r>
              <a:rPr lang="en-US" i="1" dirty="0" err="1">
                <a:solidFill>
                  <a:schemeClr val="bg2"/>
                </a:solidFill>
              </a:rPr>
              <a:t>z.B</a:t>
            </a:r>
            <a:r>
              <a:rPr lang="en-US" i="1" dirty="0">
                <a:solidFill>
                  <a:schemeClr val="bg2"/>
                </a:solidFill>
              </a:rPr>
              <a:t>. 0,9       </a:t>
            </a:r>
            <a:r>
              <a:rPr lang="en-US" i="1" dirty="0" err="1">
                <a:solidFill>
                  <a:schemeClr val="bg2"/>
                </a:solidFill>
              </a:rPr>
              <a:t>Breitensuche</a:t>
            </a:r>
            <a:r>
              <a:rPr lang="en-US" i="1" dirty="0">
                <a:solidFill>
                  <a:schemeClr val="bg2"/>
                </a:solidFill>
              </a:rPr>
              <a:t> </a:t>
            </a:r>
            <a:r>
              <a:rPr lang="en-US" i="1" err="1">
                <a:solidFill>
                  <a:schemeClr val="bg2"/>
                </a:solidFill>
              </a:rPr>
              <a:t>vs</a:t>
            </a:r>
            <a:r>
              <a:rPr lang="en-US" i="1">
                <a:solidFill>
                  <a:schemeClr val="bg2"/>
                </a:solidFill>
              </a:rPr>
              <a:t>.-Tiefensuche</a:t>
            </a:r>
            <a:endParaRPr lang="en-US" i="1" dirty="0">
              <a:solidFill>
                <a:schemeClr val="bg2"/>
              </a:solidFill>
            </a:endParaRPr>
          </a:p>
          <a:p>
            <a:pPr marL="292100" indent="-292100">
              <a:lnSpc>
                <a:spcPct val="70000"/>
              </a:lnSpc>
              <a:buClr>
                <a:srgbClr val="CC3300"/>
              </a:buClr>
              <a:buSzPct val="125000"/>
              <a:buFont typeface="Wingdings" pitchFamily="2" charset="2"/>
              <a:buChar char="§"/>
              <a:defRPr/>
            </a:pPr>
            <a:r>
              <a:rPr lang="en-US" sz="2400" dirty="0" err="1"/>
              <a:t>Bei</a:t>
            </a:r>
            <a:r>
              <a:rPr lang="en-US" sz="2400" dirty="0"/>
              <a:t> q</a:t>
            </a:r>
            <a:r>
              <a:rPr lang="en-US" sz="2400" baseline="-25000" dirty="0"/>
              <a:t>0 </a:t>
            </a:r>
            <a:r>
              <a:rPr lang="en-US" sz="2400" dirty="0">
                <a:sym typeface="Symbol" pitchFamily="18" charset="2"/>
              </a:rPr>
              <a:t> 0 </a:t>
            </a:r>
            <a:r>
              <a:rPr lang="en-US" sz="2400" dirty="0" err="1">
                <a:sym typeface="Symbol" pitchFamily="18" charset="2"/>
              </a:rPr>
              <a:t>alle</a:t>
            </a:r>
            <a:r>
              <a:rPr lang="en-US" sz="2400" dirty="0">
                <a:sym typeface="Symbol" pitchFamily="18" charset="2"/>
              </a:rPr>
              <a:t> </a:t>
            </a:r>
            <a:r>
              <a:rPr lang="en-US" sz="2400" dirty="0" err="1">
                <a:sym typeface="Symbol" pitchFamily="18" charset="2"/>
              </a:rPr>
              <a:t>lokalen</a:t>
            </a:r>
            <a:r>
              <a:rPr lang="en-US" sz="2400" dirty="0">
                <a:sym typeface="Symbol" pitchFamily="18" charset="2"/>
              </a:rPr>
              <a:t> </a:t>
            </a:r>
            <a:r>
              <a:rPr lang="en-US" sz="2400" dirty="0" err="1">
                <a:sym typeface="Symbol" pitchFamily="18" charset="2"/>
              </a:rPr>
              <a:t>Lösungen</a:t>
            </a:r>
            <a:r>
              <a:rPr lang="en-US" sz="2400" dirty="0">
                <a:sym typeface="Symbol" pitchFamily="18" charset="2"/>
              </a:rPr>
              <a:t> </a:t>
            </a:r>
            <a:r>
              <a:rPr lang="en-US" sz="2400" dirty="0" err="1">
                <a:sym typeface="Symbol" pitchFamily="18" charset="2"/>
              </a:rPr>
              <a:t>versuchen</a:t>
            </a:r>
            <a:r>
              <a:rPr lang="en-US" sz="2400" dirty="0">
                <a:sym typeface="Symbol" pitchFamily="18" charset="2"/>
              </a:rPr>
              <a:t>. 	</a:t>
            </a:r>
            <a:r>
              <a:rPr lang="en-US" sz="2400" i="1" dirty="0">
                <a:solidFill>
                  <a:schemeClr val="bg2"/>
                </a:solidFill>
                <a:sym typeface="Symbol" pitchFamily="18" charset="2"/>
              </a:rPr>
              <a:t>Exploration</a:t>
            </a:r>
          </a:p>
          <a:p>
            <a:pPr marL="292100" indent="-292100">
              <a:lnSpc>
                <a:spcPct val="70000"/>
              </a:lnSpc>
              <a:buClr>
                <a:srgbClr val="CC3300"/>
              </a:buClr>
              <a:buSzPct val="125000"/>
              <a:buFont typeface="Wingdings" pitchFamily="2" charset="2"/>
              <a:buChar char="§"/>
              <a:defRPr/>
            </a:pPr>
            <a:r>
              <a:rPr lang="en-US" sz="2400" dirty="0" err="1">
                <a:sym typeface="Symbol" pitchFamily="18" charset="2"/>
              </a:rPr>
              <a:t>Bei</a:t>
            </a:r>
            <a:r>
              <a:rPr lang="en-US" sz="2400" dirty="0">
                <a:sym typeface="Symbol" pitchFamily="18" charset="2"/>
              </a:rPr>
              <a:t> </a:t>
            </a:r>
            <a:r>
              <a:rPr lang="en-US" sz="2400" dirty="0"/>
              <a:t>q</a:t>
            </a:r>
            <a:r>
              <a:rPr lang="en-US" sz="2400" baseline="-25000" dirty="0"/>
              <a:t>0 </a:t>
            </a:r>
            <a:r>
              <a:rPr lang="en-US" sz="2400" dirty="0">
                <a:sym typeface="Symbol" pitchFamily="18" charset="2"/>
              </a:rPr>
              <a:t> 1 </a:t>
            </a:r>
            <a:r>
              <a:rPr lang="en-US" sz="2400" dirty="0" err="1">
                <a:sym typeface="Symbol" pitchFamily="18" charset="2"/>
              </a:rPr>
              <a:t>nur</a:t>
            </a:r>
            <a:r>
              <a:rPr lang="en-US" sz="2400" dirty="0">
                <a:sym typeface="Symbol" pitchFamily="18" charset="2"/>
              </a:rPr>
              <a:t> </a:t>
            </a:r>
            <a:r>
              <a:rPr lang="en-US" sz="2400" dirty="0" err="1">
                <a:sym typeface="Symbol" pitchFamily="18" charset="2"/>
              </a:rPr>
              <a:t>lokales</a:t>
            </a:r>
            <a:r>
              <a:rPr lang="en-US" sz="2400" dirty="0">
                <a:sym typeface="Symbol" pitchFamily="18" charset="2"/>
              </a:rPr>
              <a:t> Optimum.			</a:t>
            </a:r>
            <a:r>
              <a:rPr lang="en-US" sz="2400" i="1" dirty="0">
                <a:solidFill>
                  <a:schemeClr val="bg2"/>
                </a:solidFill>
                <a:sym typeface="Symbol" pitchFamily="18" charset="2"/>
              </a:rPr>
              <a:t>Exploitation</a:t>
            </a:r>
          </a:p>
        </p:txBody>
      </p:sp>
      <p:pic>
        <p:nvPicPr>
          <p:cNvPr id="21511" name="Picture 5" descr="AN04187_"/>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5795963" y="476250"/>
            <a:ext cx="865187"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643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6436">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6436">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46436">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6436">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643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Fußzeilenplatzhalter 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50000"/>
              </a:spcBef>
              <a:spcAft>
                <a:spcPct val="0"/>
              </a:spcAft>
              <a:defRPr sz="2000">
                <a:solidFill>
                  <a:schemeClr val="tx1"/>
                </a:solidFill>
                <a:latin typeface="Arial" pitchFamily="34" charset="0"/>
              </a:defRPr>
            </a:lvl6pPr>
            <a:lvl7pPr marL="2971800" indent="-228600" eaLnBrk="0" fontAlgn="base" hangingPunct="0">
              <a:spcBef>
                <a:spcPct val="50000"/>
              </a:spcBef>
              <a:spcAft>
                <a:spcPct val="0"/>
              </a:spcAft>
              <a:defRPr sz="2000">
                <a:solidFill>
                  <a:schemeClr val="tx1"/>
                </a:solidFill>
                <a:latin typeface="Arial" pitchFamily="34" charset="0"/>
              </a:defRPr>
            </a:lvl7pPr>
            <a:lvl8pPr marL="3429000" indent="-228600" eaLnBrk="0" fontAlgn="base" hangingPunct="0">
              <a:spcBef>
                <a:spcPct val="50000"/>
              </a:spcBef>
              <a:spcAft>
                <a:spcPct val="0"/>
              </a:spcAft>
              <a:defRPr sz="2000">
                <a:solidFill>
                  <a:schemeClr val="tx1"/>
                </a:solidFill>
                <a:latin typeface="Arial" pitchFamily="34" charset="0"/>
              </a:defRPr>
            </a:lvl8pPr>
            <a:lvl9pPr marL="3886200" indent="-228600" eaLnBrk="0" fontAlgn="base" hangingPunct="0">
              <a:spcBef>
                <a:spcPct val="50000"/>
              </a:spcBef>
              <a:spcAft>
                <a:spcPct val="0"/>
              </a:spcAft>
              <a:defRPr sz="2000">
                <a:solidFill>
                  <a:schemeClr val="tx1"/>
                </a:solidFill>
                <a:latin typeface="Arial" pitchFamily="34" charset="0"/>
              </a:defRPr>
            </a:lvl9pPr>
          </a:lstStyle>
          <a:p>
            <a:r>
              <a:rPr lang="de-DE" sz="1000" smtClean="0">
                <a:latin typeface="Tahoma" pitchFamily="34" charset="0"/>
              </a:rPr>
              <a:t>Rüdiger Brause: Adaptive Systeme, Institut für Informatik</a:t>
            </a:r>
          </a:p>
        </p:txBody>
      </p:sp>
      <p:sp>
        <p:nvSpPr>
          <p:cNvPr id="22531" name="Foliennummernplatzhalt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50000"/>
              </a:spcBef>
              <a:spcAft>
                <a:spcPct val="0"/>
              </a:spcAft>
              <a:defRPr sz="2000">
                <a:solidFill>
                  <a:schemeClr val="tx1"/>
                </a:solidFill>
                <a:latin typeface="Arial" pitchFamily="34" charset="0"/>
              </a:defRPr>
            </a:lvl6pPr>
            <a:lvl7pPr marL="2971800" indent="-228600" eaLnBrk="0" fontAlgn="base" hangingPunct="0">
              <a:spcBef>
                <a:spcPct val="50000"/>
              </a:spcBef>
              <a:spcAft>
                <a:spcPct val="0"/>
              </a:spcAft>
              <a:defRPr sz="2000">
                <a:solidFill>
                  <a:schemeClr val="tx1"/>
                </a:solidFill>
                <a:latin typeface="Arial" pitchFamily="34" charset="0"/>
              </a:defRPr>
            </a:lvl7pPr>
            <a:lvl8pPr marL="3429000" indent="-228600" eaLnBrk="0" fontAlgn="base" hangingPunct="0">
              <a:spcBef>
                <a:spcPct val="50000"/>
              </a:spcBef>
              <a:spcAft>
                <a:spcPct val="0"/>
              </a:spcAft>
              <a:defRPr sz="2000">
                <a:solidFill>
                  <a:schemeClr val="tx1"/>
                </a:solidFill>
                <a:latin typeface="Arial" pitchFamily="34" charset="0"/>
              </a:defRPr>
            </a:lvl8pPr>
            <a:lvl9pPr marL="3886200" indent="-228600" eaLnBrk="0" fontAlgn="base" hangingPunct="0">
              <a:spcBef>
                <a:spcPct val="50000"/>
              </a:spcBef>
              <a:spcAft>
                <a:spcPct val="0"/>
              </a:spcAft>
              <a:defRPr sz="2000">
                <a:solidFill>
                  <a:schemeClr val="tx1"/>
                </a:solidFill>
                <a:latin typeface="Arial" pitchFamily="34" charset="0"/>
              </a:defRPr>
            </a:lvl9pPr>
          </a:lstStyle>
          <a:p>
            <a:r>
              <a:rPr lang="de-DE" sz="1000" smtClean="0"/>
              <a:t>- </a:t>
            </a:r>
            <a:fld id="{4FFF2D93-3315-4C99-8F13-826E4654A278}" type="slidenum">
              <a:rPr lang="de-DE" sz="1000" smtClean="0"/>
              <a:pPr/>
              <a:t>18</a:t>
            </a:fld>
            <a:r>
              <a:rPr lang="de-DE" sz="1000" smtClean="0"/>
              <a:t> -</a:t>
            </a:r>
          </a:p>
        </p:txBody>
      </p:sp>
      <p:sp>
        <p:nvSpPr>
          <p:cNvPr id="22532" name="Rectangle 2"/>
          <p:cNvSpPr>
            <a:spLocks noChangeArrowheads="1"/>
          </p:cNvSpPr>
          <p:nvPr/>
        </p:nvSpPr>
        <p:spPr bwMode="auto">
          <a:xfrm>
            <a:off x="381000" y="304800"/>
            <a:ext cx="695706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1" hangingPunct="1">
              <a:spcBef>
                <a:spcPct val="0"/>
              </a:spcBef>
            </a:pPr>
            <a:r>
              <a:rPr lang="de-DE" sz="2800" b="1" dirty="0"/>
              <a:t>Künstliche Ameisen: </a:t>
            </a:r>
            <a:r>
              <a:rPr lang="de-DE" sz="2800" b="1" dirty="0" smtClean="0"/>
              <a:t>Modifikation</a:t>
            </a:r>
            <a:endParaRPr lang="de-DE" sz="2800" b="1" dirty="0"/>
          </a:p>
        </p:txBody>
      </p:sp>
      <p:sp>
        <p:nvSpPr>
          <p:cNvPr id="148483" name="Text Box 3"/>
          <p:cNvSpPr txBox="1">
            <a:spLocks noChangeArrowheads="1"/>
          </p:cNvSpPr>
          <p:nvPr/>
        </p:nvSpPr>
        <p:spPr bwMode="auto">
          <a:xfrm>
            <a:off x="457200" y="1066800"/>
            <a:ext cx="8382000" cy="5668963"/>
          </a:xfrm>
          <a:prstGeom prst="rect">
            <a:avLst/>
          </a:prstGeom>
          <a:noFill/>
          <a:ln w="9525">
            <a:noFill/>
            <a:miter lim="800000"/>
            <a:headEnd/>
            <a:tailEnd/>
          </a:ln>
        </p:spPr>
        <p:txBody>
          <a:bodyPr>
            <a:spAutoFit/>
          </a:bodyPr>
          <a:lstStyle/>
          <a:p>
            <a:pPr>
              <a:defRPr/>
            </a:pPr>
            <a:r>
              <a:rPr lang="de-DE" sz="2400" b="1" dirty="0" err="1">
                <a:solidFill>
                  <a:srgbClr val="CC3300"/>
                </a:solidFill>
                <a:latin typeface="Tahoma" pitchFamily="34" charset="0"/>
              </a:rPr>
              <a:t>Update</a:t>
            </a:r>
            <a:r>
              <a:rPr lang="de-DE" b="1" dirty="0" err="1">
                <a:solidFill>
                  <a:srgbClr val="CC3300"/>
                </a:solidFill>
                <a:latin typeface="Tahoma" pitchFamily="34" charset="0"/>
              </a:rPr>
              <a:t>_</a:t>
            </a:r>
            <a:r>
              <a:rPr lang="de-DE" sz="2400" b="1" dirty="0" err="1">
                <a:solidFill>
                  <a:srgbClr val="CC3300"/>
                </a:solidFill>
                <a:latin typeface="Tahoma" pitchFamily="34" charset="0"/>
              </a:rPr>
              <a:t>pheromone</a:t>
            </a:r>
            <a:endParaRPr lang="de-DE" sz="2400" b="1" dirty="0">
              <a:solidFill>
                <a:srgbClr val="CC3300"/>
              </a:solidFill>
              <a:latin typeface="Tahoma" pitchFamily="34" charset="0"/>
            </a:endParaRPr>
          </a:p>
          <a:p>
            <a:pPr>
              <a:defRPr/>
            </a:pPr>
            <a:r>
              <a:rPr lang="de-DE" sz="2400" dirty="0">
                <a:latin typeface="+mj-lt"/>
              </a:rPr>
              <a:t>Nach jeder Tourensuche setze für alle Kanten der besten Tour</a:t>
            </a:r>
          </a:p>
          <a:p>
            <a:pPr>
              <a:defRPr/>
            </a:pPr>
            <a:r>
              <a:rPr lang="de-DE" sz="2400" dirty="0">
                <a:latin typeface="Times New Roman" pitchFamily="18" charset="0"/>
              </a:rPr>
              <a:t>	</a:t>
            </a:r>
            <a:r>
              <a:rPr lang="de-DE" sz="2400" dirty="0" err="1">
                <a:latin typeface="Times New Roman" pitchFamily="18" charset="0"/>
              </a:rPr>
              <a:t>w</a:t>
            </a:r>
            <a:r>
              <a:rPr lang="de-DE" sz="2400" baseline="-25000" dirty="0" err="1">
                <a:latin typeface="Times New Roman" pitchFamily="18" charset="0"/>
              </a:rPr>
              <a:t>ij</a:t>
            </a:r>
            <a:r>
              <a:rPr lang="de-DE" sz="2400" dirty="0">
                <a:latin typeface="Times New Roman" pitchFamily="18" charset="0"/>
              </a:rPr>
              <a:t>(t+1) = (1-</a:t>
            </a:r>
            <a:r>
              <a:rPr lang="de-DE" sz="2400" dirty="0">
                <a:latin typeface="Symbol" pitchFamily="18" charset="2"/>
              </a:rPr>
              <a:t>r</a:t>
            </a:r>
            <a:r>
              <a:rPr lang="de-DE" sz="2400" dirty="0">
                <a:latin typeface="Times New Roman" pitchFamily="18" charset="0"/>
              </a:rPr>
              <a:t>) </a:t>
            </a:r>
            <a:r>
              <a:rPr lang="de-DE" sz="2400" dirty="0" err="1">
                <a:latin typeface="Times New Roman" pitchFamily="18" charset="0"/>
              </a:rPr>
              <a:t>w</a:t>
            </a:r>
            <a:r>
              <a:rPr lang="de-DE" sz="2400" baseline="-25000" dirty="0" err="1">
                <a:latin typeface="Times New Roman" pitchFamily="18" charset="0"/>
              </a:rPr>
              <a:t>ij</a:t>
            </a:r>
            <a:r>
              <a:rPr lang="de-DE" sz="2400" dirty="0">
                <a:latin typeface="Times New Roman" pitchFamily="18" charset="0"/>
              </a:rPr>
              <a:t>(t) + </a:t>
            </a:r>
            <a:r>
              <a:rPr lang="de-DE" sz="2400" dirty="0">
                <a:latin typeface="Symbol" pitchFamily="18" charset="2"/>
              </a:rPr>
              <a:t>r </a:t>
            </a:r>
            <a:r>
              <a:rPr lang="de-DE" sz="2400" dirty="0" err="1">
                <a:latin typeface="Symbol" pitchFamily="18" charset="2"/>
              </a:rPr>
              <a:t>D</a:t>
            </a:r>
            <a:r>
              <a:rPr lang="de-DE" sz="2400" dirty="0" err="1">
                <a:latin typeface="Times New Roman" pitchFamily="18" charset="0"/>
              </a:rPr>
              <a:t>w</a:t>
            </a:r>
            <a:r>
              <a:rPr lang="de-DE" sz="2400" baseline="-25000" dirty="0" err="1">
                <a:latin typeface="Times New Roman" pitchFamily="18" charset="0"/>
              </a:rPr>
              <a:t>ij</a:t>
            </a:r>
            <a:r>
              <a:rPr lang="de-DE" sz="2400" dirty="0">
                <a:latin typeface="Times New Roman" pitchFamily="18" charset="0"/>
              </a:rPr>
              <a:t>(t)	</a:t>
            </a:r>
            <a:r>
              <a:rPr lang="de-DE" sz="2400" i="1" dirty="0">
                <a:solidFill>
                  <a:schemeClr val="accent2"/>
                </a:solidFill>
                <a:latin typeface="Times New Roman" pitchFamily="18" charset="0"/>
              </a:rPr>
              <a:t>Tour markieren</a:t>
            </a:r>
          </a:p>
          <a:p>
            <a:pPr>
              <a:defRPr/>
            </a:pPr>
            <a:r>
              <a:rPr lang="de-DE" sz="2400" dirty="0">
                <a:latin typeface="Times New Roman" pitchFamily="18" charset="0"/>
              </a:rPr>
              <a:t>			</a:t>
            </a:r>
            <a:r>
              <a:rPr lang="de-DE" dirty="0">
                <a:latin typeface="Times New Roman" pitchFamily="18" charset="0"/>
              </a:rPr>
              <a:t>mit</a:t>
            </a:r>
            <a:r>
              <a:rPr lang="de-DE" sz="2400" dirty="0">
                <a:latin typeface="Times New Roman" pitchFamily="18" charset="0"/>
              </a:rPr>
              <a:t> </a:t>
            </a:r>
            <a:r>
              <a:rPr lang="de-DE" sz="2400" dirty="0" err="1">
                <a:latin typeface="Symbol" pitchFamily="18" charset="2"/>
              </a:rPr>
              <a:t>D</a:t>
            </a:r>
            <a:r>
              <a:rPr lang="de-DE" sz="2400" dirty="0" err="1">
                <a:latin typeface="Times New Roman" pitchFamily="18" charset="0"/>
              </a:rPr>
              <a:t>w</a:t>
            </a:r>
            <a:r>
              <a:rPr lang="de-DE" sz="2400" baseline="-25000" dirty="0" err="1">
                <a:latin typeface="Times New Roman" pitchFamily="18" charset="0"/>
              </a:rPr>
              <a:t>ij</a:t>
            </a:r>
            <a:r>
              <a:rPr lang="de-DE" sz="2400" dirty="0">
                <a:latin typeface="Times New Roman" pitchFamily="18" charset="0"/>
              </a:rPr>
              <a:t>(t) = 1/L</a:t>
            </a:r>
            <a:r>
              <a:rPr lang="de-DE" sz="2400" baseline="30000" dirty="0">
                <a:latin typeface="Times New Roman" pitchFamily="18" charset="0"/>
              </a:rPr>
              <a:t>+   </a:t>
            </a:r>
            <a:r>
              <a:rPr lang="de-DE" i="1" dirty="0">
                <a:latin typeface="Times New Roman" pitchFamily="18" charset="0"/>
              </a:rPr>
              <a:t>beste </a:t>
            </a:r>
            <a:r>
              <a:rPr lang="de-DE" i="1" dirty="0" err="1">
                <a:latin typeface="Times New Roman" pitchFamily="18" charset="0"/>
              </a:rPr>
              <a:t>Tourlänge</a:t>
            </a:r>
            <a:r>
              <a:rPr lang="de-DE" i="1" dirty="0">
                <a:latin typeface="Times New Roman" pitchFamily="18" charset="0"/>
              </a:rPr>
              <a:t> aller Ameisen</a:t>
            </a:r>
          </a:p>
          <a:p>
            <a:pPr>
              <a:defRPr/>
            </a:pPr>
            <a:endParaRPr lang="de-DE" i="1" dirty="0">
              <a:latin typeface="Times New Roman" pitchFamily="18" charset="0"/>
            </a:endParaRPr>
          </a:p>
          <a:p>
            <a:pPr>
              <a:lnSpc>
                <a:spcPct val="160000"/>
              </a:lnSpc>
              <a:defRPr/>
            </a:pPr>
            <a:r>
              <a:rPr lang="de-DE" sz="2400" b="1" dirty="0" err="1">
                <a:solidFill>
                  <a:srgbClr val="CC3300"/>
                </a:solidFill>
                <a:latin typeface="Tahoma" pitchFamily="34" charset="0"/>
              </a:rPr>
              <a:t>Online_update_pheromone</a:t>
            </a:r>
            <a:endParaRPr lang="de-DE" sz="2400" b="1" dirty="0">
              <a:solidFill>
                <a:srgbClr val="CC3300"/>
              </a:solidFill>
              <a:latin typeface="Tahoma" pitchFamily="34" charset="0"/>
            </a:endParaRPr>
          </a:p>
          <a:p>
            <a:pPr>
              <a:defRPr/>
            </a:pPr>
            <a:r>
              <a:rPr lang="de-DE" sz="2400" dirty="0">
                <a:latin typeface="+mj-lt"/>
              </a:rPr>
              <a:t>Nach jedem Kantenlauf setze</a:t>
            </a:r>
          </a:p>
          <a:p>
            <a:pPr>
              <a:defRPr/>
            </a:pPr>
            <a:r>
              <a:rPr lang="de-DE" sz="2400" dirty="0">
                <a:latin typeface="Times New Roman" pitchFamily="18" charset="0"/>
              </a:rPr>
              <a:t>	 </a:t>
            </a:r>
            <a:r>
              <a:rPr lang="de-DE" sz="2400" dirty="0" err="1">
                <a:latin typeface="Times New Roman" pitchFamily="18" charset="0"/>
              </a:rPr>
              <a:t>w</a:t>
            </a:r>
            <a:r>
              <a:rPr lang="de-DE" sz="2400" baseline="-25000" dirty="0" err="1">
                <a:latin typeface="Times New Roman" pitchFamily="18" charset="0"/>
              </a:rPr>
              <a:t>ij</a:t>
            </a:r>
            <a:r>
              <a:rPr lang="de-DE" sz="2400" dirty="0">
                <a:latin typeface="Times New Roman" pitchFamily="18" charset="0"/>
              </a:rPr>
              <a:t>(t+1) = (1-</a:t>
            </a:r>
            <a:r>
              <a:rPr lang="de-DE" sz="2400" dirty="0">
                <a:latin typeface="Symbol" pitchFamily="18" charset="2"/>
              </a:rPr>
              <a:t>g</a:t>
            </a:r>
            <a:r>
              <a:rPr lang="de-DE" sz="2400" dirty="0">
                <a:latin typeface="Times New Roman" pitchFamily="18" charset="0"/>
              </a:rPr>
              <a:t>) </a:t>
            </a:r>
            <a:r>
              <a:rPr lang="de-DE" sz="2400" dirty="0" err="1">
                <a:latin typeface="Times New Roman" pitchFamily="18" charset="0"/>
              </a:rPr>
              <a:t>w</a:t>
            </a:r>
            <a:r>
              <a:rPr lang="de-DE" sz="2400" baseline="-25000" dirty="0" err="1">
                <a:latin typeface="Times New Roman" pitchFamily="18" charset="0"/>
              </a:rPr>
              <a:t>ij</a:t>
            </a:r>
            <a:r>
              <a:rPr lang="de-DE" sz="2400" dirty="0">
                <a:latin typeface="Times New Roman" pitchFamily="18" charset="0"/>
              </a:rPr>
              <a:t>(t) + </a:t>
            </a:r>
            <a:r>
              <a:rPr lang="de-DE" sz="2400" dirty="0">
                <a:latin typeface="Symbol" pitchFamily="18" charset="2"/>
              </a:rPr>
              <a:t>g </a:t>
            </a:r>
            <a:r>
              <a:rPr lang="de-DE" sz="2400" dirty="0">
                <a:latin typeface="Times New Roman" pitchFamily="18" charset="0"/>
              </a:rPr>
              <a:t>w</a:t>
            </a:r>
            <a:r>
              <a:rPr lang="de-DE" sz="2400" baseline="-25000" dirty="0">
                <a:latin typeface="Times New Roman" pitchFamily="18" charset="0"/>
              </a:rPr>
              <a:t>0		</a:t>
            </a:r>
            <a:r>
              <a:rPr lang="de-DE" sz="2400" i="1" dirty="0">
                <a:solidFill>
                  <a:schemeClr val="accent2"/>
                </a:solidFill>
                <a:latin typeface="Times New Roman" pitchFamily="18" charset="0"/>
              </a:rPr>
              <a:t>Spur verwischen</a:t>
            </a:r>
            <a:endParaRPr lang="de-DE" sz="2400" dirty="0">
              <a:solidFill>
                <a:schemeClr val="accent2"/>
              </a:solidFill>
              <a:latin typeface="Times New Roman" pitchFamily="18" charset="0"/>
            </a:endParaRPr>
          </a:p>
          <a:p>
            <a:pPr>
              <a:defRPr/>
            </a:pPr>
            <a:r>
              <a:rPr lang="de-DE" sz="2400" baseline="-25000" dirty="0">
                <a:latin typeface="Times New Roman" pitchFamily="18" charset="0"/>
              </a:rPr>
              <a:t>			 </a:t>
            </a:r>
            <a:r>
              <a:rPr lang="de-DE" dirty="0">
                <a:latin typeface="Times New Roman" pitchFamily="18" charset="0"/>
              </a:rPr>
              <a:t>mit</a:t>
            </a:r>
            <a:r>
              <a:rPr lang="de-DE" sz="2400" dirty="0">
                <a:latin typeface="Times New Roman" pitchFamily="18" charset="0"/>
              </a:rPr>
              <a:t> w</a:t>
            </a:r>
            <a:r>
              <a:rPr lang="de-DE" sz="2400" baseline="-25000" dirty="0">
                <a:latin typeface="Times New Roman" pitchFamily="18" charset="0"/>
              </a:rPr>
              <a:t>0</a:t>
            </a:r>
            <a:r>
              <a:rPr lang="de-DE" sz="2400" dirty="0">
                <a:latin typeface="Times New Roman" pitchFamily="18" charset="0"/>
              </a:rPr>
              <a:t> = </a:t>
            </a:r>
            <a:r>
              <a:rPr lang="de-DE" sz="2400" dirty="0" smtClean="0">
                <a:latin typeface="Times New Roman" pitchFamily="18" charset="0"/>
              </a:rPr>
              <a:t>1/n </a:t>
            </a:r>
            <a:r>
              <a:rPr lang="de-DE" sz="2400" dirty="0" err="1" smtClean="0">
                <a:latin typeface="Times New Roman" pitchFamily="18" charset="0"/>
              </a:rPr>
              <a:t>L</a:t>
            </a:r>
            <a:r>
              <a:rPr lang="de-DE" sz="2400" baseline="-25000" dirty="0" err="1" smtClean="0">
                <a:latin typeface="Times New Roman" pitchFamily="18" charset="0"/>
              </a:rPr>
              <a:t>nn</a:t>
            </a:r>
            <a:r>
              <a:rPr lang="de-DE" sz="2400" baseline="-25000" dirty="0" smtClean="0">
                <a:latin typeface="Times New Roman" pitchFamily="18" charset="0"/>
              </a:rPr>
              <a:t>   </a:t>
            </a:r>
            <a:r>
              <a:rPr lang="de-DE" i="1" dirty="0">
                <a:latin typeface="Times New Roman" pitchFamily="18" charset="0"/>
              </a:rPr>
              <a:t>heuristische </a:t>
            </a:r>
          </a:p>
          <a:p>
            <a:pPr>
              <a:lnSpc>
                <a:spcPct val="40000"/>
              </a:lnSpc>
              <a:defRPr/>
            </a:pPr>
            <a:r>
              <a:rPr lang="de-DE" i="1" dirty="0">
                <a:latin typeface="Times New Roman" pitchFamily="18" charset="0"/>
              </a:rPr>
              <a:t>					   </a:t>
            </a:r>
            <a:r>
              <a:rPr lang="de-DE" i="1" dirty="0" err="1">
                <a:latin typeface="Times New Roman" pitchFamily="18" charset="0"/>
              </a:rPr>
              <a:t>nearest-neighbor</a:t>
            </a:r>
            <a:r>
              <a:rPr lang="de-DE" i="1" dirty="0">
                <a:latin typeface="Times New Roman" pitchFamily="18" charset="0"/>
              </a:rPr>
              <a:t> </a:t>
            </a:r>
            <a:r>
              <a:rPr lang="de-DE" i="1" dirty="0" err="1">
                <a:latin typeface="Times New Roman" pitchFamily="18" charset="0"/>
              </a:rPr>
              <a:t>Tourlänge</a:t>
            </a:r>
            <a:endParaRPr lang="de-DE" sz="2400" baseline="-25000" dirty="0">
              <a:latin typeface="Times New Roman" pitchFamily="18" charset="0"/>
            </a:endParaRPr>
          </a:p>
        </p:txBody>
      </p:sp>
      <p:pic>
        <p:nvPicPr>
          <p:cNvPr id="22534" name="Picture 4" descr="AN04187_"/>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5795963" y="476250"/>
            <a:ext cx="865187"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848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848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8483">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4848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848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848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848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Fußzeilenplatzhalter 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50000"/>
              </a:spcBef>
              <a:spcAft>
                <a:spcPct val="0"/>
              </a:spcAft>
              <a:defRPr sz="2000">
                <a:solidFill>
                  <a:schemeClr val="tx1"/>
                </a:solidFill>
                <a:latin typeface="Arial" pitchFamily="34" charset="0"/>
              </a:defRPr>
            </a:lvl6pPr>
            <a:lvl7pPr marL="2971800" indent="-228600" eaLnBrk="0" fontAlgn="base" hangingPunct="0">
              <a:spcBef>
                <a:spcPct val="50000"/>
              </a:spcBef>
              <a:spcAft>
                <a:spcPct val="0"/>
              </a:spcAft>
              <a:defRPr sz="2000">
                <a:solidFill>
                  <a:schemeClr val="tx1"/>
                </a:solidFill>
                <a:latin typeface="Arial" pitchFamily="34" charset="0"/>
              </a:defRPr>
            </a:lvl7pPr>
            <a:lvl8pPr marL="3429000" indent="-228600" eaLnBrk="0" fontAlgn="base" hangingPunct="0">
              <a:spcBef>
                <a:spcPct val="50000"/>
              </a:spcBef>
              <a:spcAft>
                <a:spcPct val="0"/>
              </a:spcAft>
              <a:defRPr sz="2000">
                <a:solidFill>
                  <a:schemeClr val="tx1"/>
                </a:solidFill>
                <a:latin typeface="Arial" pitchFamily="34" charset="0"/>
              </a:defRPr>
            </a:lvl8pPr>
            <a:lvl9pPr marL="3886200" indent="-228600" eaLnBrk="0" fontAlgn="base" hangingPunct="0">
              <a:spcBef>
                <a:spcPct val="50000"/>
              </a:spcBef>
              <a:spcAft>
                <a:spcPct val="0"/>
              </a:spcAft>
              <a:defRPr sz="2000">
                <a:solidFill>
                  <a:schemeClr val="tx1"/>
                </a:solidFill>
                <a:latin typeface="Arial" pitchFamily="34" charset="0"/>
              </a:defRPr>
            </a:lvl9pPr>
          </a:lstStyle>
          <a:p>
            <a:r>
              <a:rPr lang="de-DE" sz="1000" smtClean="0">
                <a:latin typeface="Tahoma" pitchFamily="34" charset="0"/>
              </a:rPr>
              <a:t>Rüdiger Brause: Adaptive Systeme, Institut für Informatik</a:t>
            </a:r>
          </a:p>
        </p:txBody>
      </p:sp>
      <p:sp>
        <p:nvSpPr>
          <p:cNvPr id="23555" name="Foliennummernplatzhalt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50000"/>
              </a:spcBef>
              <a:spcAft>
                <a:spcPct val="0"/>
              </a:spcAft>
              <a:defRPr sz="2000">
                <a:solidFill>
                  <a:schemeClr val="tx1"/>
                </a:solidFill>
                <a:latin typeface="Arial" pitchFamily="34" charset="0"/>
              </a:defRPr>
            </a:lvl6pPr>
            <a:lvl7pPr marL="2971800" indent="-228600" eaLnBrk="0" fontAlgn="base" hangingPunct="0">
              <a:spcBef>
                <a:spcPct val="50000"/>
              </a:spcBef>
              <a:spcAft>
                <a:spcPct val="0"/>
              </a:spcAft>
              <a:defRPr sz="2000">
                <a:solidFill>
                  <a:schemeClr val="tx1"/>
                </a:solidFill>
                <a:latin typeface="Arial" pitchFamily="34" charset="0"/>
              </a:defRPr>
            </a:lvl7pPr>
            <a:lvl8pPr marL="3429000" indent="-228600" eaLnBrk="0" fontAlgn="base" hangingPunct="0">
              <a:spcBef>
                <a:spcPct val="50000"/>
              </a:spcBef>
              <a:spcAft>
                <a:spcPct val="0"/>
              </a:spcAft>
              <a:defRPr sz="2000">
                <a:solidFill>
                  <a:schemeClr val="tx1"/>
                </a:solidFill>
                <a:latin typeface="Arial" pitchFamily="34" charset="0"/>
              </a:defRPr>
            </a:lvl8pPr>
            <a:lvl9pPr marL="3886200" indent="-228600" eaLnBrk="0" fontAlgn="base" hangingPunct="0">
              <a:spcBef>
                <a:spcPct val="50000"/>
              </a:spcBef>
              <a:spcAft>
                <a:spcPct val="0"/>
              </a:spcAft>
              <a:defRPr sz="2000">
                <a:solidFill>
                  <a:schemeClr val="tx1"/>
                </a:solidFill>
                <a:latin typeface="Arial" pitchFamily="34" charset="0"/>
              </a:defRPr>
            </a:lvl9pPr>
          </a:lstStyle>
          <a:p>
            <a:r>
              <a:rPr lang="de-DE" sz="1000" smtClean="0"/>
              <a:t>- </a:t>
            </a:r>
            <a:fld id="{85348BC8-452F-412F-965D-D43AA2DE0376}" type="slidenum">
              <a:rPr lang="de-DE" sz="1000" smtClean="0"/>
              <a:pPr/>
              <a:t>19</a:t>
            </a:fld>
            <a:r>
              <a:rPr lang="de-DE" sz="1000" smtClean="0"/>
              <a:t> -</a:t>
            </a:r>
          </a:p>
        </p:txBody>
      </p:sp>
      <p:sp>
        <p:nvSpPr>
          <p:cNvPr id="23556" name="Text Box 2"/>
          <p:cNvSpPr txBox="1">
            <a:spLocks noChangeArrowheads="1"/>
          </p:cNvSpPr>
          <p:nvPr/>
        </p:nvSpPr>
        <p:spPr bwMode="auto">
          <a:xfrm>
            <a:off x="533400" y="381000"/>
            <a:ext cx="6553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50000"/>
              </a:spcBef>
              <a:spcAft>
                <a:spcPct val="0"/>
              </a:spcAft>
              <a:defRPr sz="2000">
                <a:solidFill>
                  <a:schemeClr val="tx1"/>
                </a:solidFill>
                <a:latin typeface="Arial" pitchFamily="34" charset="0"/>
              </a:defRPr>
            </a:lvl6pPr>
            <a:lvl7pPr marL="2971800" indent="-228600" eaLnBrk="0" fontAlgn="base" hangingPunct="0">
              <a:spcBef>
                <a:spcPct val="50000"/>
              </a:spcBef>
              <a:spcAft>
                <a:spcPct val="0"/>
              </a:spcAft>
              <a:defRPr sz="2000">
                <a:solidFill>
                  <a:schemeClr val="tx1"/>
                </a:solidFill>
                <a:latin typeface="Arial" pitchFamily="34" charset="0"/>
              </a:defRPr>
            </a:lvl7pPr>
            <a:lvl8pPr marL="3429000" indent="-228600" eaLnBrk="0" fontAlgn="base" hangingPunct="0">
              <a:spcBef>
                <a:spcPct val="50000"/>
              </a:spcBef>
              <a:spcAft>
                <a:spcPct val="0"/>
              </a:spcAft>
              <a:defRPr sz="2000">
                <a:solidFill>
                  <a:schemeClr val="tx1"/>
                </a:solidFill>
                <a:latin typeface="Arial" pitchFamily="34" charset="0"/>
              </a:defRPr>
            </a:lvl8pPr>
            <a:lvl9pPr marL="3886200" indent="-228600" eaLnBrk="0" fontAlgn="base" hangingPunct="0">
              <a:spcBef>
                <a:spcPct val="50000"/>
              </a:spcBef>
              <a:spcAft>
                <a:spcPct val="0"/>
              </a:spcAft>
              <a:defRPr sz="2000">
                <a:solidFill>
                  <a:schemeClr val="tx1"/>
                </a:solidFill>
                <a:latin typeface="Arial" pitchFamily="34" charset="0"/>
              </a:defRPr>
            </a:lvl9pPr>
          </a:lstStyle>
          <a:p>
            <a:r>
              <a:rPr lang="de-DE" sz="2800" b="1"/>
              <a:t>Ergebnisse</a:t>
            </a:r>
          </a:p>
        </p:txBody>
      </p:sp>
      <p:pic>
        <p:nvPicPr>
          <p:cNvPr id="2355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763" y="1905000"/>
            <a:ext cx="7610475"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Text Box 4"/>
          <p:cNvSpPr txBox="1">
            <a:spLocks noChangeArrowheads="1"/>
          </p:cNvSpPr>
          <p:nvPr/>
        </p:nvSpPr>
        <p:spPr bwMode="auto">
          <a:xfrm>
            <a:off x="609600" y="1143000"/>
            <a:ext cx="8153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50000"/>
              </a:spcBef>
              <a:spcAft>
                <a:spcPct val="0"/>
              </a:spcAft>
              <a:defRPr sz="2000">
                <a:solidFill>
                  <a:schemeClr val="tx1"/>
                </a:solidFill>
                <a:latin typeface="Arial" pitchFamily="34" charset="0"/>
              </a:defRPr>
            </a:lvl6pPr>
            <a:lvl7pPr marL="2971800" indent="-228600" eaLnBrk="0" fontAlgn="base" hangingPunct="0">
              <a:spcBef>
                <a:spcPct val="50000"/>
              </a:spcBef>
              <a:spcAft>
                <a:spcPct val="0"/>
              </a:spcAft>
              <a:defRPr sz="2000">
                <a:solidFill>
                  <a:schemeClr val="tx1"/>
                </a:solidFill>
                <a:latin typeface="Arial" pitchFamily="34" charset="0"/>
              </a:defRPr>
            </a:lvl7pPr>
            <a:lvl8pPr marL="3429000" indent="-228600" eaLnBrk="0" fontAlgn="base" hangingPunct="0">
              <a:spcBef>
                <a:spcPct val="50000"/>
              </a:spcBef>
              <a:spcAft>
                <a:spcPct val="0"/>
              </a:spcAft>
              <a:defRPr sz="2000">
                <a:solidFill>
                  <a:schemeClr val="tx1"/>
                </a:solidFill>
                <a:latin typeface="Arial" pitchFamily="34" charset="0"/>
              </a:defRPr>
            </a:lvl8pPr>
            <a:lvl9pPr marL="3886200" indent="-228600" eaLnBrk="0" fontAlgn="base" hangingPunct="0">
              <a:spcBef>
                <a:spcPct val="50000"/>
              </a:spcBef>
              <a:spcAft>
                <a:spcPct val="0"/>
              </a:spcAft>
              <a:defRPr sz="2000">
                <a:solidFill>
                  <a:schemeClr val="tx1"/>
                </a:solidFill>
                <a:latin typeface="Arial" pitchFamily="34" charset="0"/>
              </a:defRPr>
            </a:lvl9pPr>
          </a:lstStyle>
          <a:p>
            <a:r>
              <a:rPr lang="de-DE" sz="2800" b="1">
                <a:latin typeface="Times New Roman" pitchFamily="18" charset="0"/>
              </a:rPr>
              <a:t>Vergleich</a:t>
            </a:r>
            <a:r>
              <a:rPr lang="de-DE" sz="2800">
                <a:latin typeface="Times New Roman" pitchFamily="18" charset="0"/>
              </a:rPr>
              <a:t> mit anderen Verfahren  </a:t>
            </a:r>
            <a:r>
              <a:rPr lang="de-DE" sz="2400">
                <a:latin typeface="Times New Roman" pitchFamily="18" charset="0"/>
              </a:rPr>
              <a:t>(50-Städte-Probleme)</a:t>
            </a:r>
          </a:p>
        </p:txBody>
      </p:sp>
      <p:sp>
        <p:nvSpPr>
          <p:cNvPr id="23559" name="Text Box 5"/>
          <p:cNvSpPr txBox="1">
            <a:spLocks noChangeArrowheads="1"/>
          </p:cNvSpPr>
          <p:nvPr/>
        </p:nvSpPr>
        <p:spPr bwMode="auto">
          <a:xfrm rot="-1852981">
            <a:off x="2743200" y="5334000"/>
            <a:ext cx="2590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50000"/>
              </a:spcBef>
              <a:spcAft>
                <a:spcPct val="0"/>
              </a:spcAft>
              <a:defRPr sz="2000">
                <a:solidFill>
                  <a:schemeClr val="tx1"/>
                </a:solidFill>
                <a:latin typeface="Arial" pitchFamily="34" charset="0"/>
              </a:defRPr>
            </a:lvl6pPr>
            <a:lvl7pPr marL="2971800" indent="-228600" eaLnBrk="0" fontAlgn="base" hangingPunct="0">
              <a:spcBef>
                <a:spcPct val="50000"/>
              </a:spcBef>
              <a:spcAft>
                <a:spcPct val="0"/>
              </a:spcAft>
              <a:defRPr sz="2000">
                <a:solidFill>
                  <a:schemeClr val="tx1"/>
                </a:solidFill>
                <a:latin typeface="Arial" pitchFamily="34" charset="0"/>
              </a:defRPr>
            </a:lvl7pPr>
            <a:lvl8pPr marL="3429000" indent="-228600" eaLnBrk="0" fontAlgn="base" hangingPunct="0">
              <a:spcBef>
                <a:spcPct val="50000"/>
              </a:spcBef>
              <a:spcAft>
                <a:spcPct val="0"/>
              </a:spcAft>
              <a:defRPr sz="2000">
                <a:solidFill>
                  <a:schemeClr val="tx1"/>
                </a:solidFill>
                <a:latin typeface="Arial" pitchFamily="34" charset="0"/>
              </a:defRPr>
            </a:lvl8pPr>
            <a:lvl9pPr marL="3886200" indent="-228600" eaLnBrk="0" fontAlgn="base" hangingPunct="0">
              <a:spcBef>
                <a:spcPct val="50000"/>
              </a:spcBef>
              <a:spcAft>
                <a:spcPct val="0"/>
              </a:spcAft>
              <a:defRPr sz="2000">
                <a:solidFill>
                  <a:schemeClr val="tx1"/>
                </a:solidFill>
                <a:latin typeface="Arial" pitchFamily="34" charset="0"/>
              </a:defRPr>
            </a:lvl9pPr>
          </a:lstStyle>
          <a:p>
            <a:r>
              <a:rPr lang="de-DE">
                <a:solidFill>
                  <a:srgbClr val="CC3300"/>
                </a:solidFill>
                <a:latin typeface="Tahoma" pitchFamily="34" charset="0"/>
              </a:rPr>
              <a:t>Simulated annealing</a:t>
            </a:r>
          </a:p>
        </p:txBody>
      </p:sp>
      <p:sp>
        <p:nvSpPr>
          <p:cNvPr id="23560" name="Text Box 6"/>
          <p:cNvSpPr txBox="1">
            <a:spLocks noChangeArrowheads="1"/>
          </p:cNvSpPr>
          <p:nvPr/>
        </p:nvSpPr>
        <p:spPr bwMode="auto">
          <a:xfrm rot="-1852981">
            <a:off x="1676400" y="5410200"/>
            <a:ext cx="2590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50000"/>
              </a:spcBef>
              <a:spcAft>
                <a:spcPct val="0"/>
              </a:spcAft>
              <a:defRPr sz="2000">
                <a:solidFill>
                  <a:schemeClr val="tx1"/>
                </a:solidFill>
                <a:latin typeface="Arial" pitchFamily="34" charset="0"/>
              </a:defRPr>
            </a:lvl6pPr>
            <a:lvl7pPr marL="2971800" indent="-228600" eaLnBrk="0" fontAlgn="base" hangingPunct="0">
              <a:spcBef>
                <a:spcPct val="50000"/>
              </a:spcBef>
              <a:spcAft>
                <a:spcPct val="0"/>
              </a:spcAft>
              <a:defRPr sz="2000">
                <a:solidFill>
                  <a:schemeClr val="tx1"/>
                </a:solidFill>
                <a:latin typeface="Arial" pitchFamily="34" charset="0"/>
              </a:defRPr>
            </a:lvl7pPr>
            <a:lvl8pPr marL="3429000" indent="-228600" eaLnBrk="0" fontAlgn="base" hangingPunct="0">
              <a:spcBef>
                <a:spcPct val="50000"/>
              </a:spcBef>
              <a:spcAft>
                <a:spcPct val="0"/>
              </a:spcAft>
              <a:defRPr sz="2000">
                <a:solidFill>
                  <a:schemeClr val="tx1"/>
                </a:solidFill>
                <a:latin typeface="Arial" pitchFamily="34" charset="0"/>
              </a:defRPr>
            </a:lvl8pPr>
            <a:lvl9pPr marL="3886200" indent="-228600" eaLnBrk="0" fontAlgn="base" hangingPunct="0">
              <a:spcBef>
                <a:spcPct val="50000"/>
              </a:spcBef>
              <a:spcAft>
                <a:spcPct val="0"/>
              </a:spcAft>
              <a:defRPr sz="2000">
                <a:solidFill>
                  <a:schemeClr val="tx1"/>
                </a:solidFill>
                <a:latin typeface="Arial" pitchFamily="34" charset="0"/>
              </a:defRPr>
            </a:lvl9pPr>
          </a:lstStyle>
          <a:p>
            <a:r>
              <a:rPr lang="de-DE">
                <a:solidFill>
                  <a:srgbClr val="009900"/>
                </a:solidFill>
                <a:latin typeface="Tahoma" pitchFamily="34" charset="0"/>
              </a:rPr>
              <a:t>Ant Colony System</a:t>
            </a:r>
          </a:p>
        </p:txBody>
      </p:sp>
      <p:sp>
        <p:nvSpPr>
          <p:cNvPr id="23561" name="Text Box 7"/>
          <p:cNvSpPr txBox="1">
            <a:spLocks noChangeArrowheads="1"/>
          </p:cNvSpPr>
          <p:nvPr/>
        </p:nvSpPr>
        <p:spPr bwMode="auto">
          <a:xfrm rot="-1852981">
            <a:off x="3657600" y="5486400"/>
            <a:ext cx="2590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50000"/>
              </a:spcBef>
              <a:spcAft>
                <a:spcPct val="0"/>
              </a:spcAft>
              <a:defRPr sz="2000">
                <a:solidFill>
                  <a:schemeClr val="tx1"/>
                </a:solidFill>
                <a:latin typeface="Arial" pitchFamily="34" charset="0"/>
              </a:defRPr>
            </a:lvl6pPr>
            <a:lvl7pPr marL="2971800" indent="-228600" eaLnBrk="0" fontAlgn="base" hangingPunct="0">
              <a:spcBef>
                <a:spcPct val="50000"/>
              </a:spcBef>
              <a:spcAft>
                <a:spcPct val="0"/>
              </a:spcAft>
              <a:defRPr sz="2000">
                <a:solidFill>
                  <a:schemeClr val="tx1"/>
                </a:solidFill>
                <a:latin typeface="Arial" pitchFamily="34" charset="0"/>
              </a:defRPr>
            </a:lvl7pPr>
            <a:lvl8pPr marL="3429000" indent="-228600" eaLnBrk="0" fontAlgn="base" hangingPunct="0">
              <a:spcBef>
                <a:spcPct val="50000"/>
              </a:spcBef>
              <a:spcAft>
                <a:spcPct val="0"/>
              </a:spcAft>
              <a:defRPr sz="2000">
                <a:solidFill>
                  <a:schemeClr val="tx1"/>
                </a:solidFill>
                <a:latin typeface="Arial" pitchFamily="34" charset="0"/>
              </a:defRPr>
            </a:lvl8pPr>
            <a:lvl9pPr marL="3886200" indent="-228600" eaLnBrk="0" fontAlgn="base" hangingPunct="0">
              <a:spcBef>
                <a:spcPct val="50000"/>
              </a:spcBef>
              <a:spcAft>
                <a:spcPct val="0"/>
              </a:spcAft>
              <a:defRPr sz="2000">
                <a:solidFill>
                  <a:schemeClr val="tx1"/>
                </a:solidFill>
                <a:latin typeface="Arial" pitchFamily="34" charset="0"/>
              </a:defRPr>
            </a:lvl9pPr>
          </a:lstStyle>
          <a:p>
            <a:pPr algn="r"/>
            <a:r>
              <a:rPr lang="de-DE">
                <a:latin typeface="Tahoma" pitchFamily="34" charset="0"/>
              </a:rPr>
              <a:t>Elastic Net</a:t>
            </a:r>
          </a:p>
        </p:txBody>
      </p:sp>
      <p:sp>
        <p:nvSpPr>
          <p:cNvPr id="23562" name="Text Box 8"/>
          <p:cNvSpPr txBox="1">
            <a:spLocks noChangeArrowheads="1"/>
          </p:cNvSpPr>
          <p:nvPr/>
        </p:nvSpPr>
        <p:spPr bwMode="auto">
          <a:xfrm rot="-1852981">
            <a:off x="4724400" y="5410200"/>
            <a:ext cx="2590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50000"/>
              </a:spcBef>
              <a:spcAft>
                <a:spcPct val="0"/>
              </a:spcAft>
              <a:defRPr sz="2000">
                <a:solidFill>
                  <a:schemeClr val="tx1"/>
                </a:solidFill>
                <a:latin typeface="Arial" pitchFamily="34" charset="0"/>
              </a:defRPr>
            </a:lvl6pPr>
            <a:lvl7pPr marL="2971800" indent="-228600" eaLnBrk="0" fontAlgn="base" hangingPunct="0">
              <a:spcBef>
                <a:spcPct val="50000"/>
              </a:spcBef>
              <a:spcAft>
                <a:spcPct val="0"/>
              </a:spcAft>
              <a:defRPr sz="2000">
                <a:solidFill>
                  <a:schemeClr val="tx1"/>
                </a:solidFill>
                <a:latin typeface="Arial" pitchFamily="34" charset="0"/>
              </a:defRPr>
            </a:lvl7pPr>
            <a:lvl8pPr marL="3429000" indent="-228600" eaLnBrk="0" fontAlgn="base" hangingPunct="0">
              <a:spcBef>
                <a:spcPct val="50000"/>
              </a:spcBef>
              <a:spcAft>
                <a:spcPct val="0"/>
              </a:spcAft>
              <a:defRPr sz="2000">
                <a:solidFill>
                  <a:schemeClr val="tx1"/>
                </a:solidFill>
                <a:latin typeface="Arial" pitchFamily="34" charset="0"/>
              </a:defRPr>
            </a:lvl8pPr>
            <a:lvl9pPr marL="3886200" indent="-228600" eaLnBrk="0" fontAlgn="base" hangingPunct="0">
              <a:spcBef>
                <a:spcPct val="50000"/>
              </a:spcBef>
              <a:spcAft>
                <a:spcPct val="0"/>
              </a:spcAft>
              <a:defRPr sz="2000">
                <a:solidFill>
                  <a:schemeClr val="tx1"/>
                </a:solidFill>
                <a:latin typeface="Arial" pitchFamily="34" charset="0"/>
              </a:defRPr>
            </a:lvl9pPr>
          </a:lstStyle>
          <a:p>
            <a:pPr algn="r"/>
            <a:r>
              <a:rPr lang="de-DE">
                <a:solidFill>
                  <a:srgbClr val="FF9933"/>
                </a:solidFill>
                <a:latin typeface="Tahoma" pitchFamily="34" charset="0"/>
              </a:rPr>
              <a:t>Self Organizing Map</a:t>
            </a:r>
          </a:p>
        </p:txBody>
      </p:sp>
      <p:sp>
        <p:nvSpPr>
          <p:cNvPr id="23563" name="Text Box 9"/>
          <p:cNvSpPr txBox="1">
            <a:spLocks noChangeArrowheads="1"/>
          </p:cNvSpPr>
          <p:nvPr/>
        </p:nvSpPr>
        <p:spPr bwMode="auto">
          <a:xfrm rot="-1852981">
            <a:off x="5715000" y="5562600"/>
            <a:ext cx="2590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50000"/>
              </a:spcBef>
              <a:spcAft>
                <a:spcPct val="0"/>
              </a:spcAft>
              <a:defRPr sz="2000">
                <a:solidFill>
                  <a:schemeClr val="tx1"/>
                </a:solidFill>
                <a:latin typeface="Arial" pitchFamily="34" charset="0"/>
              </a:defRPr>
            </a:lvl6pPr>
            <a:lvl7pPr marL="2971800" indent="-228600" eaLnBrk="0" fontAlgn="base" hangingPunct="0">
              <a:spcBef>
                <a:spcPct val="50000"/>
              </a:spcBef>
              <a:spcAft>
                <a:spcPct val="0"/>
              </a:spcAft>
              <a:defRPr sz="2000">
                <a:solidFill>
                  <a:schemeClr val="tx1"/>
                </a:solidFill>
                <a:latin typeface="Arial" pitchFamily="34" charset="0"/>
              </a:defRPr>
            </a:lvl7pPr>
            <a:lvl8pPr marL="3429000" indent="-228600" eaLnBrk="0" fontAlgn="base" hangingPunct="0">
              <a:spcBef>
                <a:spcPct val="50000"/>
              </a:spcBef>
              <a:spcAft>
                <a:spcPct val="0"/>
              </a:spcAft>
              <a:defRPr sz="2000">
                <a:solidFill>
                  <a:schemeClr val="tx1"/>
                </a:solidFill>
                <a:latin typeface="Arial" pitchFamily="34" charset="0"/>
              </a:defRPr>
            </a:lvl8pPr>
            <a:lvl9pPr marL="3886200" indent="-228600" eaLnBrk="0" fontAlgn="base" hangingPunct="0">
              <a:spcBef>
                <a:spcPct val="50000"/>
              </a:spcBef>
              <a:spcAft>
                <a:spcPct val="0"/>
              </a:spcAft>
              <a:defRPr sz="2000">
                <a:solidFill>
                  <a:schemeClr val="tx1"/>
                </a:solidFill>
                <a:latin typeface="Arial" pitchFamily="34" charset="0"/>
              </a:defRPr>
            </a:lvl9pPr>
          </a:lstStyle>
          <a:p>
            <a:pPr algn="r"/>
            <a:r>
              <a:rPr lang="de-DE">
                <a:solidFill>
                  <a:srgbClr val="3399FF"/>
                </a:solidFill>
                <a:latin typeface="Tahoma" pitchFamily="34" charset="0"/>
              </a:rPr>
              <a:t>Farthest Insertion</a:t>
            </a:r>
          </a:p>
        </p:txBody>
      </p:sp>
      <p:pic>
        <p:nvPicPr>
          <p:cNvPr id="150538" name="Picture 10" descr="AN04187_"/>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5050" y="549275"/>
            <a:ext cx="865188"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accel="50000" decel="50000" fill="hold" nodeType="afterEffect">
                                  <p:stCondLst>
                                    <p:cond delay="0"/>
                                  </p:stCondLst>
                                  <p:childTnLst>
                                    <p:animMotion origin="layout" path="M 0.0349 0.00208 C -0.02482 -0.0067 -0.08455 -0.01526 -0.12691 0.00763 C -0.16927 0.03052 -0.19236 0.11422 -0.21909 0.13965 C -0.24583 0.16532 -0.26666 0.16301 -0.28732 0.16093 " pathEditMode="relative" rAng="0" ptsTypes="aaaA">
                                      <p:cBhvr>
                                        <p:cTn id="6" dur="2000" fill="hold"/>
                                        <p:tgtEl>
                                          <p:spTgt spid="150538"/>
                                        </p:tgtEl>
                                        <p:attrNameLst>
                                          <p:attrName>ppt_x</p:attrName>
                                          <p:attrName>ppt_y</p:attrName>
                                        </p:attrNameLst>
                                      </p:cBhvr>
                                      <p:rCtr x="-16111" y="728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ußzeilenplatzhalter 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50000"/>
              </a:spcBef>
              <a:spcAft>
                <a:spcPct val="0"/>
              </a:spcAft>
              <a:defRPr sz="2000">
                <a:solidFill>
                  <a:schemeClr val="tx1"/>
                </a:solidFill>
                <a:latin typeface="Arial" pitchFamily="34" charset="0"/>
              </a:defRPr>
            </a:lvl6pPr>
            <a:lvl7pPr marL="2971800" indent="-228600" eaLnBrk="0" fontAlgn="base" hangingPunct="0">
              <a:spcBef>
                <a:spcPct val="50000"/>
              </a:spcBef>
              <a:spcAft>
                <a:spcPct val="0"/>
              </a:spcAft>
              <a:defRPr sz="2000">
                <a:solidFill>
                  <a:schemeClr val="tx1"/>
                </a:solidFill>
                <a:latin typeface="Arial" pitchFamily="34" charset="0"/>
              </a:defRPr>
            </a:lvl7pPr>
            <a:lvl8pPr marL="3429000" indent="-228600" eaLnBrk="0" fontAlgn="base" hangingPunct="0">
              <a:spcBef>
                <a:spcPct val="50000"/>
              </a:spcBef>
              <a:spcAft>
                <a:spcPct val="0"/>
              </a:spcAft>
              <a:defRPr sz="2000">
                <a:solidFill>
                  <a:schemeClr val="tx1"/>
                </a:solidFill>
                <a:latin typeface="Arial" pitchFamily="34" charset="0"/>
              </a:defRPr>
            </a:lvl8pPr>
            <a:lvl9pPr marL="3886200" indent="-228600" eaLnBrk="0" fontAlgn="base" hangingPunct="0">
              <a:spcBef>
                <a:spcPct val="50000"/>
              </a:spcBef>
              <a:spcAft>
                <a:spcPct val="0"/>
              </a:spcAft>
              <a:defRPr sz="2000">
                <a:solidFill>
                  <a:schemeClr val="tx1"/>
                </a:solidFill>
                <a:latin typeface="Arial" pitchFamily="34" charset="0"/>
              </a:defRPr>
            </a:lvl9pPr>
          </a:lstStyle>
          <a:p>
            <a:r>
              <a:rPr lang="de-DE" sz="1000" smtClean="0">
                <a:latin typeface="Tahoma" pitchFamily="34" charset="0"/>
              </a:rPr>
              <a:t>Rüdiger Brause: Adaptive Systeme, Institut für Informatik</a:t>
            </a:r>
          </a:p>
        </p:txBody>
      </p:sp>
      <p:sp>
        <p:nvSpPr>
          <p:cNvPr id="9219" name="Foliennummernplatzhalt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50000"/>
              </a:spcBef>
              <a:spcAft>
                <a:spcPct val="0"/>
              </a:spcAft>
              <a:defRPr sz="2000">
                <a:solidFill>
                  <a:schemeClr val="tx1"/>
                </a:solidFill>
                <a:latin typeface="Arial" pitchFamily="34" charset="0"/>
              </a:defRPr>
            </a:lvl6pPr>
            <a:lvl7pPr marL="2971800" indent="-228600" eaLnBrk="0" fontAlgn="base" hangingPunct="0">
              <a:spcBef>
                <a:spcPct val="50000"/>
              </a:spcBef>
              <a:spcAft>
                <a:spcPct val="0"/>
              </a:spcAft>
              <a:defRPr sz="2000">
                <a:solidFill>
                  <a:schemeClr val="tx1"/>
                </a:solidFill>
                <a:latin typeface="Arial" pitchFamily="34" charset="0"/>
              </a:defRPr>
            </a:lvl7pPr>
            <a:lvl8pPr marL="3429000" indent="-228600" eaLnBrk="0" fontAlgn="base" hangingPunct="0">
              <a:spcBef>
                <a:spcPct val="50000"/>
              </a:spcBef>
              <a:spcAft>
                <a:spcPct val="0"/>
              </a:spcAft>
              <a:defRPr sz="2000">
                <a:solidFill>
                  <a:schemeClr val="tx1"/>
                </a:solidFill>
                <a:latin typeface="Arial" pitchFamily="34" charset="0"/>
              </a:defRPr>
            </a:lvl8pPr>
            <a:lvl9pPr marL="3886200" indent="-228600" eaLnBrk="0" fontAlgn="base" hangingPunct="0">
              <a:spcBef>
                <a:spcPct val="50000"/>
              </a:spcBef>
              <a:spcAft>
                <a:spcPct val="0"/>
              </a:spcAft>
              <a:defRPr sz="2000">
                <a:solidFill>
                  <a:schemeClr val="tx1"/>
                </a:solidFill>
                <a:latin typeface="Arial" pitchFamily="34" charset="0"/>
              </a:defRPr>
            </a:lvl9pPr>
          </a:lstStyle>
          <a:p>
            <a:r>
              <a:rPr lang="de-DE" sz="1000" smtClean="0"/>
              <a:t>- </a:t>
            </a:r>
            <a:fld id="{E12034EB-1B3F-40F1-A0BE-3BB1F333E93E}" type="slidenum">
              <a:rPr lang="de-DE" sz="1000" smtClean="0"/>
              <a:pPr/>
              <a:t>2</a:t>
            </a:fld>
            <a:r>
              <a:rPr lang="de-DE" sz="1000" smtClean="0"/>
              <a:t> -</a:t>
            </a:r>
          </a:p>
        </p:txBody>
      </p:sp>
      <p:sp>
        <p:nvSpPr>
          <p:cNvPr id="9220" name="Rectangle 2"/>
          <p:cNvSpPr>
            <a:spLocks noGrp="1" noChangeArrowheads="1"/>
          </p:cNvSpPr>
          <p:nvPr>
            <p:ph type="title" idx="4294967295"/>
          </p:nvPr>
        </p:nvSpPr>
        <p:spPr>
          <a:noFill/>
        </p:spPr>
        <p:txBody>
          <a:bodyPr/>
          <a:lstStyle/>
          <a:p>
            <a:r>
              <a:rPr lang="de-DE" sz="3200" smtClean="0"/>
              <a:t>Schwarmintelligenz</a:t>
            </a:r>
          </a:p>
        </p:txBody>
      </p:sp>
      <p:pic>
        <p:nvPicPr>
          <p:cNvPr id="9221" name="Picture 3" descr="swar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04668" y="2542381"/>
            <a:ext cx="3262313"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6570" y="2523332"/>
            <a:ext cx="4343400" cy="324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3" name="Text Box 5"/>
          <p:cNvSpPr txBox="1">
            <a:spLocks noChangeArrowheads="1"/>
          </p:cNvSpPr>
          <p:nvPr/>
        </p:nvSpPr>
        <p:spPr bwMode="auto">
          <a:xfrm>
            <a:off x="990600" y="1143000"/>
            <a:ext cx="76200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50000"/>
              </a:spcBef>
              <a:spcAft>
                <a:spcPct val="0"/>
              </a:spcAft>
              <a:defRPr sz="2000">
                <a:solidFill>
                  <a:schemeClr val="tx1"/>
                </a:solidFill>
                <a:latin typeface="Arial" pitchFamily="34" charset="0"/>
              </a:defRPr>
            </a:lvl6pPr>
            <a:lvl7pPr marL="2971800" indent="-228600" eaLnBrk="0" fontAlgn="base" hangingPunct="0">
              <a:spcBef>
                <a:spcPct val="50000"/>
              </a:spcBef>
              <a:spcAft>
                <a:spcPct val="0"/>
              </a:spcAft>
              <a:defRPr sz="2000">
                <a:solidFill>
                  <a:schemeClr val="tx1"/>
                </a:solidFill>
                <a:latin typeface="Arial" pitchFamily="34" charset="0"/>
              </a:defRPr>
            </a:lvl7pPr>
            <a:lvl8pPr marL="3429000" indent="-228600" eaLnBrk="0" fontAlgn="base" hangingPunct="0">
              <a:spcBef>
                <a:spcPct val="50000"/>
              </a:spcBef>
              <a:spcAft>
                <a:spcPct val="0"/>
              </a:spcAft>
              <a:defRPr sz="2000">
                <a:solidFill>
                  <a:schemeClr val="tx1"/>
                </a:solidFill>
                <a:latin typeface="Arial" pitchFamily="34" charset="0"/>
              </a:defRPr>
            </a:lvl8pPr>
            <a:lvl9pPr marL="3886200" indent="-228600" eaLnBrk="0" fontAlgn="base" hangingPunct="0">
              <a:spcBef>
                <a:spcPct val="50000"/>
              </a:spcBef>
              <a:spcAft>
                <a:spcPct val="0"/>
              </a:spcAft>
              <a:defRPr sz="2000">
                <a:solidFill>
                  <a:schemeClr val="tx1"/>
                </a:solidFill>
                <a:latin typeface="Arial" pitchFamily="34" charset="0"/>
              </a:defRPr>
            </a:lvl9pPr>
          </a:lstStyle>
          <a:p>
            <a:r>
              <a:rPr lang="en-US" sz="2400"/>
              <a:t>SciFi-Literatur: </a:t>
            </a:r>
          </a:p>
          <a:p>
            <a:pPr>
              <a:lnSpc>
                <a:spcPct val="50000"/>
              </a:lnSpc>
            </a:pPr>
            <a:r>
              <a:rPr lang="en-US" sz="2400"/>
              <a:t>1930: O. Stapledon - Marsinsekten</a:t>
            </a:r>
          </a:p>
          <a:p>
            <a:pPr>
              <a:lnSpc>
                <a:spcPct val="50000"/>
              </a:lnSpc>
            </a:pPr>
            <a:r>
              <a:rPr lang="en-US" sz="2400"/>
              <a:t>1964: S. Lem - “Der Unbesiegbare”</a:t>
            </a:r>
          </a:p>
        </p:txBody>
      </p:sp>
      <p:pic>
        <p:nvPicPr>
          <p:cNvPr id="2" name="Starling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488281" y="1143000"/>
            <a:ext cx="6624637" cy="529971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21"/>
                                        </p:tgtEl>
                                        <p:attrNameLst>
                                          <p:attrName>style.visibility</p:attrName>
                                        </p:attrNameLst>
                                      </p:cBhvr>
                                      <p:to>
                                        <p:strVal val="visible"/>
                                      </p:to>
                                    </p:set>
                                  </p:childTnLst>
                                  <p:subTnLst>
                                    <p:set>
                                      <p:cBhvr override="childStyle">
                                        <p:cTn dur="1" fill="hold" display="0" masterRel="nextClick" afterEffect="1"/>
                                        <p:tgtEl>
                                          <p:spTgt spid="9221"/>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3000"/>
                                        <p:tgtEl>
                                          <p:spTgt spid="2"/>
                                        </p:tgtEl>
                                      </p:cBhvr>
                                    </p:animEffect>
                                  </p:childTnLst>
                                </p:cTn>
                              </p:par>
                            </p:childTnLst>
                          </p:cTn>
                        </p:par>
                        <p:par>
                          <p:cTn id="12" fill="hold">
                            <p:stCondLst>
                              <p:cond delay="3000"/>
                            </p:stCondLst>
                            <p:childTnLst>
                              <p:par>
                                <p:cTn id="13" presetID="1" presetClass="mediacall" presetSubtype="0" fill="hold" nodeType="afterEffect">
                                  <p:stCondLst>
                                    <p:cond delay="0"/>
                                  </p:stCondLst>
                                  <p:childTnLst>
                                    <p:cmd type="call" cmd="playFrom(0.0)">
                                      <p:cBhvr>
                                        <p:cTn id="14" dur="378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Fußzeilenplatzhalter 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50000"/>
              </a:spcBef>
              <a:spcAft>
                <a:spcPct val="0"/>
              </a:spcAft>
              <a:defRPr sz="2000">
                <a:solidFill>
                  <a:schemeClr val="tx1"/>
                </a:solidFill>
                <a:latin typeface="Arial" pitchFamily="34" charset="0"/>
              </a:defRPr>
            </a:lvl6pPr>
            <a:lvl7pPr marL="2971800" indent="-228600" eaLnBrk="0" fontAlgn="base" hangingPunct="0">
              <a:spcBef>
                <a:spcPct val="50000"/>
              </a:spcBef>
              <a:spcAft>
                <a:spcPct val="0"/>
              </a:spcAft>
              <a:defRPr sz="2000">
                <a:solidFill>
                  <a:schemeClr val="tx1"/>
                </a:solidFill>
                <a:latin typeface="Arial" pitchFamily="34" charset="0"/>
              </a:defRPr>
            </a:lvl7pPr>
            <a:lvl8pPr marL="3429000" indent="-228600" eaLnBrk="0" fontAlgn="base" hangingPunct="0">
              <a:spcBef>
                <a:spcPct val="50000"/>
              </a:spcBef>
              <a:spcAft>
                <a:spcPct val="0"/>
              </a:spcAft>
              <a:defRPr sz="2000">
                <a:solidFill>
                  <a:schemeClr val="tx1"/>
                </a:solidFill>
                <a:latin typeface="Arial" pitchFamily="34" charset="0"/>
              </a:defRPr>
            </a:lvl8pPr>
            <a:lvl9pPr marL="3886200" indent="-228600" eaLnBrk="0" fontAlgn="base" hangingPunct="0">
              <a:spcBef>
                <a:spcPct val="50000"/>
              </a:spcBef>
              <a:spcAft>
                <a:spcPct val="0"/>
              </a:spcAft>
              <a:defRPr sz="2000">
                <a:solidFill>
                  <a:schemeClr val="tx1"/>
                </a:solidFill>
                <a:latin typeface="Arial" pitchFamily="34" charset="0"/>
              </a:defRPr>
            </a:lvl9pPr>
          </a:lstStyle>
          <a:p>
            <a:r>
              <a:rPr lang="de-DE" sz="1000" smtClean="0">
                <a:latin typeface="Tahoma" pitchFamily="34" charset="0"/>
              </a:rPr>
              <a:t>Rüdiger Brause: Adaptive Systeme, Institut für Informatik</a:t>
            </a:r>
          </a:p>
        </p:txBody>
      </p:sp>
      <p:sp>
        <p:nvSpPr>
          <p:cNvPr id="24579" name="Foliennummernplatzhalt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50000"/>
              </a:spcBef>
              <a:spcAft>
                <a:spcPct val="0"/>
              </a:spcAft>
              <a:defRPr sz="2000">
                <a:solidFill>
                  <a:schemeClr val="tx1"/>
                </a:solidFill>
                <a:latin typeface="Arial" pitchFamily="34" charset="0"/>
              </a:defRPr>
            </a:lvl6pPr>
            <a:lvl7pPr marL="2971800" indent="-228600" eaLnBrk="0" fontAlgn="base" hangingPunct="0">
              <a:spcBef>
                <a:spcPct val="50000"/>
              </a:spcBef>
              <a:spcAft>
                <a:spcPct val="0"/>
              </a:spcAft>
              <a:defRPr sz="2000">
                <a:solidFill>
                  <a:schemeClr val="tx1"/>
                </a:solidFill>
                <a:latin typeface="Arial" pitchFamily="34" charset="0"/>
              </a:defRPr>
            </a:lvl7pPr>
            <a:lvl8pPr marL="3429000" indent="-228600" eaLnBrk="0" fontAlgn="base" hangingPunct="0">
              <a:spcBef>
                <a:spcPct val="50000"/>
              </a:spcBef>
              <a:spcAft>
                <a:spcPct val="0"/>
              </a:spcAft>
              <a:defRPr sz="2000">
                <a:solidFill>
                  <a:schemeClr val="tx1"/>
                </a:solidFill>
                <a:latin typeface="Arial" pitchFamily="34" charset="0"/>
              </a:defRPr>
            </a:lvl8pPr>
            <a:lvl9pPr marL="3886200" indent="-228600" eaLnBrk="0" fontAlgn="base" hangingPunct="0">
              <a:spcBef>
                <a:spcPct val="50000"/>
              </a:spcBef>
              <a:spcAft>
                <a:spcPct val="0"/>
              </a:spcAft>
              <a:defRPr sz="2000">
                <a:solidFill>
                  <a:schemeClr val="tx1"/>
                </a:solidFill>
                <a:latin typeface="Arial" pitchFamily="34" charset="0"/>
              </a:defRPr>
            </a:lvl9pPr>
          </a:lstStyle>
          <a:p>
            <a:r>
              <a:rPr lang="de-DE" sz="1000" smtClean="0"/>
              <a:t>- </a:t>
            </a:r>
            <a:fld id="{82081121-835B-4CB8-A775-8F77BC4A7253}" type="slidenum">
              <a:rPr lang="de-DE" sz="1000" smtClean="0"/>
              <a:pPr/>
              <a:t>20</a:t>
            </a:fld>
            <a:r>
              <a:rPr lang="de-DE" sz="1000" smtClean="0"/>
              <a:t> -</a:t>
            </a:r>
          </a:p>
        </p:txBody>
      </p:sp>
      <p:sp>
        <p:nvSpPr>
          <p:cNvPr id="24580" name="Text Box 2"/>
          <p:cNvSpPr txBox="1">
            <a:spLocks noChangeArrowheads="1"/>
          </p:cNvSpPr>
          <p:nvPr/>
        </p:nvSpPr>
        <p:spPr bwMode="auto">
          <a:xfrm>
            <a:off x="533400" y="381000"/>
            <a:ext cx="6553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50000"/>
              </a:spcBef>
              <a:spcAft>
                <a:spcPct val="0"/>
              </a:spcAft>
              <a:defRPr sz="2000">
                <a:solidFill>
                  <a:schemeClr val="tx1"/>
                </a:solidFill>
                <a:latin typeface="Arial" pitchFamily="34" charset="0"/>
              </a:defRPr>
            </a:lvl6pPr>
            <a:lvl7pPr marL="2971800" indent="-228600" eaLnBrk="0" fontAlgn="base" hangingPunct="0">
              <a:spcBef>
                <a:spcPct val="50000"/>
              </a:spcBef>
              <a:spcAft>
                <a:spcPct val="0"/>
              </a:spcAft>
              <a:defRPr sz="2000">
                <a:solidFill>
                  <a:schemeClr val="tx1"/>
                </a:solidFill>
                <a:latin typeface="Arial" pitchFamily="34" charset="0"/>
              </a:defRPr>
            </a:lvl7pPr>
            <a:lvl8pPr marL="3429000" indent="-228600" eaLnBrk="0" fontAlgn="base" hangingPunct="0">
              <a:spcBef>
                <a:spcPct val="50000"/>
              </a:spcBef>
              <a:spcAft>
                <a:spcPct val="0"/>
              </a:spcAft>
              <a:defRPr sz="2000">
                <a:solidFill>
                  <a:schemeClr val="tx1"/>
                </a:solidFill>
                <a:latin typeface="Arial" pitchFamily="34" charset="0"/>
              </a:defRPr>
            </a:lvl8pPr>
            <a:lvl9pPr marL="3886200" indent="-228600" eaLnBrk="0" fontAlgn="base" hangingPunct="0">
              <a:spcBef>
                <a:spcPct val="50000"/>
              </a:spcBef>
              <a:spcAft>
                <a:spcPct val="0"/>
              </a:spcAft>
              <a:defRPr sz="2000">
                <a:solidFill>
                  <a:schemeClr val="tx1"/>
                </a:solidFill>
                <a:latin typeface="Arial" pitchFamily="34" charset="0"/>
              </a:defRPr>
            </a:lvl9pPr>
          </a:lstStyle>
          <a:p>
            <a:r>
              <a:rPr lang="de-DE" sz="2800" b="1"/>
              <a:t>Ergebnisse</a:t>
            </a:r>
          </a:p>
        </p:txBody>
      </p:sp>
      <p:sp>
        <p:nvSpPr>
          <p:cNvPr id="24581" name="Text Box 3"/>
          <p:cNvSpPr txBox="1">
            <a:spLocks noChangeArrowheads="1"/>
          </p:cNvSpPr>
          <p:nvPr/>
        </p:nvSpPr>
        <p:spPr bwMode="auto">
          <a:xfrm>
            <a:off x="533400" y="1066800"/>
            <a:ext cx="815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50000"/>
              </a:spcBef>
              <a:spcAft>
                <a:spcPct val="0"/>
              </a:spcAft>
              <a:defRPr sz="2000">
                <a:solidFill>
                  <a:schemeClr val="tx1"/>
                </a:solidFill>
                <a:latin typeface="Arial" pitchFamily="34" charset="0"/>
              </a:defRPr>
            </a:lvl6pPr>
            <a:lvl7pPr marL="2971800" indent="-228600" eaLnBrk="0" fontAlgn="base" hangingPunct="0">
              <a:spcBef>
                <a:spcPct val="50000"/>
              </a:spcBef>
              <a:spcAft>
                <a:spcPct val="0"/>
              </a:spcAft>
              <a:defRPr sz="2000">
                <a:solidFill>
                  <a:schemeClr val="tx1"/>
                </a:solidFill>
                <a:latin typeface="Arial" pitchFamily="34" charset="0"/>
              </a:defRPr>
            </a:lvl7pPr>
            <a:lvl8pPr marL="3429000" indent="-228600" eaLnBrk="0" fontAlgn="base" hangingPunct="0">
              <a:spcBef>
                <a:spcPct val="50000"/>
              </a:spcBef>
              <a:spcAft>
                <a:spcPct val="0"/>
              </a:spcAft>
              <a:defRPr sz="2000">
                <a:solidFill>
                  <a:schemeClr val="tx1"/>
                </a:solidFill>
                <a:latin typeface="Arial" pitchFamily="34" charset="0"/>
              </a:defRPr>
            </a:lvl8pPr>
            <a:lvl9pPr marL="3886200" indent="-228600" eaLnBrk="0" fontAlgn="base" hangingPunct="0">
              <a:spcBef>
                <a:spcPct val="50000"/>
              </a:spcBef>
              <a:spcAft>
                <a:spcPct val="0"/>
              </a:spcAft>
              <a:defRPr sz="2000">
                <a:solidFill>
                  <a:schemeClr val="tx1"/>
                </a:solidFill>
                <a:latin typeface="Arial" pitchFamily="34" charset="0"/>
              </a:defRPr>
            </a:lvl9pPr>
          </a:lstStyle>
          <a:p>
            <a:r>
              <a:rPr lang="de-DE" sz="2400" b="1">
                <a:latin typeface="Times New Roman" pitchFamily="18" charset="0"/>
              </a:rPr>
              <a:t>Vergleich</a:t>
            </a:r>
            <a:r>
              <a:rPr lang="de-DE" sz="2400">
                <a:latin typeface="Times New Roman" pitchFamily="18" charset="0"/>
              </a:rPr>
              <a:t> mit anderen Verfahren</a:t>
            </a:r>
            <a:endParaRPr lang="de-DE">
              <a:latin typeface="Times New Roman" pitchFamily="18" charset="0"/>
            </a:endParaRPr>
          </a:p>
        </p:txBody>
      </p:sp>
      <p:sp>
        <p:nvSpPr>
          <p:cNvPr id="24582" name="Text Box 4"/>
          <p:cNvSpPr txBox="1">
            <a:spLocks noChangeArrowheads="1"/>
          </p:cNvSpPr>
          <p:nvPr/>
        </p:nvSpPr>
        <p:spPr bwMode="auto">
          <a:xfrm rot="-1852981">
            <a:off x="4343400" y="5715000"/>
            <a:ext cx="2590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50000"/>
              </a:spcBef>
              <a:spcAft>
                <a:spcPct val="0"/>
              </a:spcAft>
              <a:defRPr sz="2000">
                <a:solidFill>
                  <a:schemeClr val="tx1"/>
                </a:solidFill>
                <a:latin typeface="Arial" pitchFamily="34" charset="0"/>
              </a:defRPr>
            </a:lvl6pPr>
            <a:lvl7pPr marL="2971800" indent="-228600" eaLnBrk="0" fontAlgn="base" hangingPunct="0">
              <a:spcBef>
                <a:spcPct val="50000"/>
              </a:spcBef>
              <a:spcAft>
                <a:spcPct val="0"/>
              </a:spcAft>
              <a:defRPr sz="2000">
                <a:solidFill>
                  <a:schemeClr val="tx1"/>
                </a:solidFill>
                <a:latin typeface="Arial" pitchFamily="34" charset="0"/>
              </a:defRPr>
            </a:lvl7pPr>
            <a:lvl8pPr marL="3429000" indent="-228600" eaLnBrk="0" fontAlgn="base" hangingPunct="0">
              <a:spcBef>
                <a:spcPct val="50000"/>
              </a:spcBef>
              <a:spcAft>
                <a:spcPct val="0"/>
              </a:spcAft>
              <a:defRPr sz="2000">
                <a:solidFill>
                  <a:schemeClr val="tx1"/>
                </a:solidFill>
                <a:latin typeface="Arial" pitchFamily="34" charset="0"/>
              </a:defRPr>
            </a:lvl8pPr>
            <a:lvl9pPr marL="3886200" indent="-228600" eaLnBrk="0" fontAlgn="base" hangingPunct="0">
              <a:spcBef>
                <a:spcPct val="50000"/>
              </a:spcBef>
              <a:spcAft>
                <a:spcPct val="0"/>
              </a:spcAft>
              <a:defRPr sz="2000">
                <a:solidFill>
                  <a:schemeClr val="tx1"/>
                </a:solidFill>
                <a:latin typeface="Arial" pitchFamily="34" charset="0"/>
              </a:defRPr>
            </a:lvl9pPr>
          </a:lstStyle>
          <a:p>
            <a:r>
              <a:rPr lang="de-DE">
                <a:solidFill>
                  <a:srgbClr val="CC3300"/>
                </a:solidFill>
                <a:latin typeface="Tahoma" pitchFamily="34" charset="0"/>
              </a:rPr>
              <a:t>Simulated annealing</a:t>
            </a:r>
          </a:p>
        </p:txBody>
      </p:sp>
      <p:pic>
        <p:nvPicPr>
          <p:cNvPr id="2458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600200"/>
            <a:ext cx="8458200" cy="383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Text Box 6"/>
          <p:cNvSpPr txBox="1">
            <a:spLocks noChangeArrowheads="1"/>
          </p:cNvSpPr>
          <p:nvPr/>
        </p:nvSpPr>
        <p:spPr bwMode="auto">
          <a:xfrm rot="-1852981">
            <a:off x="457200" y="5867400"/>
            <a:ext cx="24939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50000"/>
              </a:spcBef>
              <a:spcAft>
                <a:spcPct val="0"/>
              </a:spcAft>
              <a:defRPr sz="2000">
                <a:solidFill>
                  <a:schemeClr val="tx1"/>
                </a:solidFill>
                <a:latin typeface="Arial" pitchFamily="34" charset="0"/>
              </a:defRPr>
            </a:lvl6pPr>
            <a:lvl7pPr marL="2971800" indent="-228600" eaLnBrk="0" fontAlgn="base" hangingPunct="0">
              <a:spcBef>
                <a:spcPct val="50000"/>
              </a:spcBef>
              <a:spcAft>
                <a:spcPct val="0"/>
              </a:spcAft>
              <a:defRPr sz="2000">
                <a:solidFill>
                  <a:schemeClr val="tx1"/>
                </a:solidFill>
                <a:latin typeface="Arial" pitchFamily="34" charset="0"/>
              </a:defRPr>
            </a:lvl7pPr>
            <a:lvl8pPr marL="3429000" indent="-228600" eaLnBrk="0" fontAlgn="base" hangingPunct="0">
              <a:spcBef>
                <a:spcPct val="50000"/>
              </a:spcBef>
              <a:spcAft>
                <a:spcPct val="0"/>
              </a:spcAft>
              <a:defRPr sz="2000">
                <a:solidFill>
                  <a:schemeClr val="tx1"/>
                </a:solidFill>
                <a:latin typeface="Arial" pitchFamily="34" charset="0"/>
              </a:defRPr>
            </a:lvl8pPr>
            <a:lvl9pPr marL="3886200" indent="-228600" eaLnBrk="0" fontAlgn="base" hangingPunct="0">
              <a:spcBef>
                <a:spcPct val="50000"/>
              </a:spcBef>
              <a:spcAft>
                <a:spcPct val="0"/>
              </a:spcAft>
              <a:defRPr sz="2000">
                <a:solidFill>
                  <a:schemeClr val="tx1"/>
                </a:solidFill>
                <a:latin typeface="Arial" pitchFamily="34" charset="0"/>
              </a:defRPr>
            </a:lvl9pPr>
          </a:lstStyle>
          <a:p>
            <a:pPr algn="r"/>
            <a:r>
              <a:rPr lang="de-DE">
                <a:solidFill>
                  <a:srgbClr val="009900"/>
                </a:solidFill>
                <a:latin typeface="Tahoma" pitchFamily="34" charset="0"/>
              </a:rPr>
              <a:t>Ant Colony System</a:t>
            </a:r>
          </a:p>
        </p:txBody>
      </p:sp>
      <p:sp>
        <p:nvSpPr>
          <p:cNvPr id="24585" name="Text Box 7"/>
          <p:cNvSpPr txBox="1">
            <a:spLocks noChangeArrowheads="1"/>
          </p:cNvSpPr>
          <p:nvPr/>
        </p:nvSpPr>
        <p:spPr bwMode="auto">
          <a:xfrm rot="-1852981">
            <a:off x="1524000" y="5867400"/>
            <a:ext cx="2590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50000"/>
              </a:spcBef>
              <a:spcAft>
                <a:spcPct val="0"/>
              </a:spcAft>
              <a:defRPr sz="2000">
                <a:solidFill>
                  <a:schemeClr val="tx1"/>
                </a:solidFill>
                <a:latin typeface="Arial" pitchFamily="34" charset="0"/>
              </a:defRPr>
            </a:lvl6pPr>
            <a:lvl7pPr marL="2971800" indent="-228600" eaLnBrk="0" fontAlgn="base" hangingPunct="0">
              <a:spcBef>
                <a:spcPct val="50000"/>
              </a:spcBef>
              <a:spcAft>
                <a:spcPct val="0"/>
              </a:spcAft>
              <a:defRPr sz="2000">
                <a:solidFill>
                  <a:schemeClr val="tx1"/>
                </a:solidFill>
                <a:latin typeface="Arial" pitchFamily="34" charset="0"/>
              </a:defRPr>
            </a:lvl7pPr>
            <a:lvl8pPr marL="3429000" indent="-228600" eaLnBrk="0" fontAlgn="base" hangingPunct="0">
              <a:spcBef>
                <a:spcPct val="50000"/>
              </a:spcBef>
              <a:spcAft>
                <a:spcPct val="0"/>
              </a:spcAft>
              <a:defRPr sz="2000">
                <a:solidFill>
                  <a:schemeClr val="tx1"/>
                </a:solidFill>
                <a:latin typeface="Arial" pitchFamily="34" charset="0"/>
              </a:defRPr>
            </a:lvl8pPr>
            <a:lvl9pPr marL="3886200" indent="-228600" eaLnBrk="0" fontAlgn="base" hangingPunct="0">
              <a:spcBef>
                <a:spcPct val="50000"/>
              </a:spcBef>
              <a:spcAft>
                <a:spcPct val="0"/>
              </a:spcAft>
              <a:defRPr sz="2000">
                <a:solidFill>
                  <a:schemeClr val="tx1"/>
                </a:solidFill>
                <a:latin typeface="Arial" pitchFamily="34" charset="0"/>
              </a:defRPr>
            </a:lvl9pPr>
          </a:lstStyle>
          <a:p>
            <a:pPr algn="r"/>
            <a:r>
              <a:rPr lang="de-DE">
                <a:solidFill>
                  <a:srgbClr val="FF9933"/>
                </a:solidFill>
                <a:latin typeface="Tahoma" pitchFamily="34" charset="0"/>
              </a:rPr>
              <a:t>Genetic Algorithms</a:t>
            </a:r>
          </a:p>
        </p:txBody>
      </p:sp>
      <p:sp>
        <p:nvSpPr>
          <p:cNvPr id="24586" name="Text Box 8"/>
          <p:cNvSpPr txBox="1">
            <a:spLocks noChangeArrowheads="1"/>
          </p:cNvSpPr>
          <p:nvPr/>
        </p:nvSpPr>
        <p:spPr bwMode="auto">
          <a:xfrm rot="-1852981">
            <a:off x="3276600" y="5638800"/>
            <a:ext cx="1981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50000"/>
              </a:spcBef>
              <a:spcAft>
                <a:spcPct val="0"/>
              </a:spcAft>
              <a:defRPr sz="2000">
                <a:solidFill>
                  <a:schemeClr val="tx1"/>
                </a:solidFill>
                <a:latin typeface="Arial" pitchFamily="34" charset="0"/>
              </a:defRPr>
            </a:lvl6pPr>
            <a:lvl7pPr marL="2971800" indent="-228600" eaLnBrk="0" fontAlgn="base" hangingPunct="0">
              <a:spcBef>
                <a:spcPct val="50000"/>
              </a:spcBef>
              <a:spcAft>
                <a:spcPct val="0"/>
              </a:spcAft>
              <a:defRPr sz="2000">
                <a:solidFill>
                  <a:schemeClr val="tx1"/>
                </a:solidFill>
                <a:latin typeface="Arial" pitchFamily="34" charset="0"/>
              </a:defRPr>
            </a:lvl7pPr>
            <a:lvl8pPr marL="3429000" indent="-228600" eaLnBrk="0" fontAlgn="base" hangingPunct="0">
              <a:spcBef>
                <a:spcPct val="50000"/>
              </a:spcBef>
              <a:spcAft>
                <a:spcPct val="0"/>
              </a:spcAft>
              <a:defRPr sz="2000">
                <a:solidFill>
                  <a:schemeClr val="tx1"/>
                </a:solidFill>
                <a:latin typeface="Arial" pitchFamily="34" charset="0"/>
              </a:defRPr>
            </a:lvl8pPr>
            <a:lvl9pPr marL="3886200" indent="-228600" eaLnBrk="0" fontAlgn="base" hangingPunct="0">
              <a:spcBef>
                <a:spcPct val="50000"/>
              </a:spcBef>
              <a:spcAft>
                <a:spcPct val="0"/>
              </a:spcAft>
              <a:defRPr sz="2000">
                <a:solidFill>
                  <a:schemeClr val="tx1"/>
                </a:solidFill>
                <a:latin typeface="Arial" pitchFamily="34" charset="0"/>
              </a:defRPr>
            </a:lvl9pPr>
          </a:lstStyle>
          <a:p>
            <a:pPr algn="r"/>
            <a:r>
              <a:rPr lang="de-DE">
                <a:latin typeface="Tahoma" pitchFamily="34" charset="0"/>
              </a:rPr>
              <a:t>Evolutionary Programming</a:t>
            </a:r>
          </a:p>
        </p:txBody>
      </p:sp>
      <p:sp>
        <p:nvSpPr>
          <p:cNvPr id="24587" name="Text Box 9"/>
          <p:cNvSpPr txBox="1">
            <a:spLocks noChangeArrowheads="1"/>
          </p:cNvSpPr>
          <p:nvPr/>
        </p:nvSpPr>
        <p:spPr bwMode="auto">
          <a:xfrm rot="-1852981">
            <a:off x="5410200" y="5791200"/>
            <a:ext cx="2590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50000"/>
              </a:spcBef>
              <a:spcAft>
                <a:spcPct val="0"/>
              </a:spcAft>
              <a:defRPr sz="2000">
                <a:solidFill>
                  <a:schemeClr val="tx1"/>
                </a:solidFill>
                <a:latin typeface="Arial" pitchFamily="34" charset="0"/>
              </a:defRPr>
            </a:lvl6pPr>
            <a:lvl7pPr marL="2971800" indent="-228600" eaLnBrk="0" fontAlgn="base" hangingPunct="0">
              <a:spcBef>
                <a:spcPct val="50000"/>
              </a:spcBef>
              <a:spcAft>
                <a:spcPct val="0"/>
              </a:spcAft>
              <a:defRPr sz="2000">
                <a:solidFill>
                  <a:schemeClr val="tx1"/>
                </a:solidFill>
                <a:latin typeface="Arial" pitchFamily="34" charset="0"/>
              </a:defRPr>
            </a:lvl7pPr>
            <a:lvl8pPr marL="3429000" indent="-228600" eaLnBrk="0" fontAlgn="base" hangingPunct="0">
              <a:spcBef>
                <a:spcPct val="50000"/>
              </a:spcBef>
              <a:spcAft>
                <a:spcPct val="0"/>
              </a:spcAft>
              <a:defRPr sz="2000">
                <a:solidFill>
                  <a:schemeClr val="tx1"/>
                </a:solidFill>
                <a:latin typeface="Arial" pitchFamily="34" charset="0"/>
              </a:defRPr>
            </a:lvl8pPr>
            <a:lvl9pPr marL="3886200" indent="-228600" eaLnBrk="0" fontAlgn="base" hangingPunct="0">
              <a:spcBef>
                <a:spcPct val="50000"/>
              </a:spcBef>
              <a:spcAft>
                <a:spcPct val="0"/>
              </a:spcAft>
              <a:defRPr sz="2000">
                <a:solidFill>
                  <a:schemeClr val="tx1"/>
                </a:solidFill>
                <a:latin typeface="Arial" pitchFamily="34" charset="0"/>
              </a:defRPr>
            </a:lvl9pPr>
          </a:lstStyle>
          <a:p>
            <a:pPr algn="r"/>
            <a:r>
              <a:rPr lang="de-DE">
                <a:solidFill>
                  <a:srgbClr val="3399FF"/>
                </a:solidFill>
                <a:latin typeface="Tahoma" pitchFamily="34" charset="0"/>
              </a:rPr>
              <a:t>Annealing Genetic algorithm</a:t>
            </a:r>
          </a:p>
        </p:txBody>
      </p:sp>
      <p:sp>
        <p:nvSpPr>
          <p:cNvPr id="152586" name="Text Box 10"/>
          <p:cNvSpPr txBox="1">
            <a:spLocks noChangeArrowheads="1"/>
          </p:cNvSpPr>
          <p:nvPr/>
        </p:nvSpPr>
        <p:spPr bwMode="auto">
          <a:xfrm>
            <a:off x="228600" y="2514600"/>
            <a:ext cx="7467600" cy="442913"/>
          </a:xfrm>
          <a:prstGeom prst="rect">
            <a:avLst/>
          </a:prstGeom>
          <a:noFill/>
          <a:ln w="9525">
            <a:solidFill>
              <a:srgbClr val="FF9933"/>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50000"/>
              </a:spcBef>
              <a:spcAft>
                <a:spcPct val="0"/>
              </a:spcAft>
              <a:defRPr sz="2000">
                <a:solidFill>
                  <a:schemeClr val="tx1"/>
                </a:solidFill>
                <a:latin typeface="Arial" pitchFamily="34" charset="0"/>
              </a:defRPr>
            </a:lvl6pPr>
            <a:lvl7pPr marL="2971800" indent="-228600" eaLnBrk="0" fontAlgn="base" hangingPunct="0">
              <a:spcBef>
                <a:spcPct val="50000"/>
              </a:spcBef>
              <a:spcAft>
                <a:spcPct val="0"/>
              </a:spcAft>
              <a:defRPr sz="2000">
                <a:solidFill>
                  <a:schemeClr val="tx1"/>
                </a:solidFill>
                <a:latin typeface="Arial" pitchFamily="34" charset="0"/>
              </a:defRPr>
            </a:lvl7pPr>
            <a:lvl8pPr marL="3429000" indent="-228600" eaLnBrk="0" fontAlgn="base" hangingPunct="0">
              <a:spcBef>
                <a:spcPct val="50000"/>
              </a:spcBef>
              <a:spcAft>
                <a:spcPct val="0"/>
              </a:spcAft>
              <a:defRPr sz="2000">
                <a:solidFill>
                  <a:schemeClr val="tx1"/>
                </a:solidFill>
                <a:latin typeface="Arial" pitchFamily="34" charset="0"/>
              </a:defRPr>
            </a:lvl8pPr>
            <a:lvl9pPr marL="3886200" indent="-228600" eaLnBrk="0" fontAlgn="base" hangingPunct="0">
              <a:spcBef>
                <a:spcPct val="50000"/>
              </a:spcBef>
              <a:spcAft>
                <a:spcPct val="0"/>
              </a:spcAft>
              <a:defRPr sz="2000">
                <a:solidFill>
                  <a:schemeClr val="tx1"/>
                </a:solidFill>
                <a:latin typeface="Arial" pitchFamily="34" charset="0"/>
              </a:defRPr>
            </a:lvl9pPr>
          </a:lstStyle>
          <a:p>
            <a:pPr>
              <a:lnSpc>
                <a:spcPct val="80000"/>
              </a:lnSpc>
            </a:pPr>
            <a:r>
              <a:rPr lang="de-DE" sz="1600" b="1">
                <a:solidFill>
                  <a:srgbClr val="FF9933"/>
                </a:solidFill>
                <a:latin typeface="Tahoma" pitchFamily="34" charset="0"/>
              </a:rPr>
              <a:t>Iterationen für beste </a:t>
            </a:r>
          </a:p>
          <a:p>
            <a:pPr>
              <a:lnSpc>
                <a:spcPct val="10000"/>
              </a:lnSpc>
            </a:pPr>
            <a:r>
              <a:rPr lang="de-DE" sz="1600" b="1">
                <a:solidFill>
                  <a:srgbClr val="FF9933"/>
                </a:solidFill>
                <a:latin typeface="Tahoma" pitchFamily="34" charset="0"/>
              </a:rPr>
              <a:t>Integer-Tour</a:t>
            </a:r>
          </a:p>
        </p:txBody>
      </p:sp>
      <p:pic>
        <p:nvPicPr>
          <p:cNvPr id="152587" name="Picture 11" descr="AN04187_"/>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72225" y="476250"/>
            <a:ext cx="863600"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88" name="Rectangle 12"/>
          <p:cNvSpPr>
            <a:spLocks noChangeArrowheads="1"/>
          </p:cNvSpPr>
          <p:nvPr/>
        </p:nvSpPr>
        <p:spPr bwMode="auto">
          <a:xfrm>
            <a:off x="465138" y="2962275"/>
            <a:ext cx="8301037" cy="72390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p>
            <a:endParaRPr lang="de-DE"/>
          </a:p>
        </p:txBody>
      </p:sp>
      <p:sp>
        <p:nvSpPr>
          <p:cNvPr id="152589" name="Rectangle 13"/>
          <p:cNvSpPr>
            <a:spLocks noChangeArrowheads="1"/>
          </p:cNvSpPr>
          <p:nvPr/>
        </p:nvSpPr>
        <p:spPr bwMode="auto">
          <a:xfrm>
            <a:off x="449263" y="3757613"/>
            <a:ext cx="8301037" cy="754062"/>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endParaRPr lang="de-DE"/>
          </a:p>
        </p:txBody>
      </p:sp>
      <p:sp>
        <p:nvSpPr>
          <p:cNvPr id="152590" name="Rectangle 14"/>
          <p:cNvSpPr>
            <a:spLocks noChangeArrowheads="1"/>
          </p:cNvSpPr>
          <p:nvPr/>
        </p:nvSpPr>
        <p:spPr bwMode="auto">
          <a:xfrm>
            <a:off x="361950" y="4541838"/>
            <a:ext cx="8301038" cy="754062"/>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endParaRPr lang="de-DE"/>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accel="50000" decel="50000" fill="hold" nodeType="afterEffect">
                                  <p:stCondLst>
                                    <p:cond delay="0"/>
                                  </p:stCondLst>
                                  <p:childTnLst>
                                    <p:animMotion origin="layout" path="M -3.33333E-6 -8.84393E-6 C -0.04392 -0.0081 -0.08767 -0.01596 -0.14132 0.00416 C -0.19496 0.02427 -0.27153 0.10011 -0.32222 0.12046 C -0.37292 0.1408 -0.40955 0.13387 -0.44601 0.12693 " pathEditMode="relative" ptsTypes="aaaA">
                                      <p:cBhvr>
                                        <p:cTn id="6" dur="2000" fill="hold"/>
                                        <p:tgtEl>
                                          <p:spTgt spid="152587"/>
                                        </p:tgtEl>
                                        <p:attrNameLst>
                                          <p:attrName>ppt_x</p:attrName>
                                          <p:attrName>ppt_y</p:attrName>
                                        </p:attrNameLst>
                                      </p:cBhvr>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258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xit" presetSubtype="0" fill="hold" grpId="0" nodeType="clickEffect">
                                  <p:stCondLst>
                                    <p:cond delay="0"/>
                                  </p:stCondLst>
                                  <p:childTnLst>
                                    <p:animEffect transition="out" filter="fade">
                                      <p:cBhvr>
                                        <p:cTn id="14" dur="2000"/>
                                        <p:tgtEl>
                                          <p:spTgt spid="152588"/>
                                        </p:tgtEl>
                                      </p:cBhvr>
                                    </p:animEffect>
                                    <p:set>
                                      <p:cBhvr>
                                        <p:cTn id="15" dur="1" fill="hold">
                                          <p:stCondLst>
                                            <p:cond delay="1999"/>
                                          </p:stCondLst>
                                        </p:cTn>
                                        <p:tgtEl>
                                          <p:spTgt spid="152588"/>
                                        </p:tgtEl>
                                        <p:attrNameLst>
                                          <p:attrName>style.visibility</p:attrName>
                                        </p:attrNameLst>
                                      </p:cBhvr>
                                      <p:to>
                                        <p:strVal val="hidden"/>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xit" presetSubtype="0" fill="hold" grpId="0" nodeType="clickEffect">
                                  <p:stCondLst>
                                    <p:cond delay="0"/>
                                  </p:stCondLst>
                                  <p:childTnLst>
                                    <p:animEffect transition="out" filter="fade">
                                      <p:cBhvr>
                                        <p:cTn id="19" dur="2000"/>
                                        <p:tgtEl>
                                          <p:spTgt spid="152589"/>
                                        </p:tgtEl>
                                      </p:cBhvr>
                                    </p:animEffect>
                                    <p:set>
                                      <p:cBhvr>
                                        <p:cTn id="20" dur="1" fill="hold">
                                          <p:stCondLst>
                                            <p:cond delay="1999"/>
                                          </p:stCondLst>
                                        </p:cTn>
                                        <p:tgtEl>
                                          <p:spTgt spid="152589"/>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xit" presetSubtype="0" fill="hold" grpId="0" nodeType="clickEffect">
                                  <p:stCondLst>
                                    <p:cond delay="0"/>
                                  </p:stCondLst>
                                  <p:childTnLst>
                                    <p:animEffect transition="out" filter="fade">
                                      <p:cBhvr>
                                        <p:cTn id="24" dur="2000"/>
                                        <p:tgtEl>
                                          <p:spTgt spid="152590"/>
                                        </p:tgtEl>
                                      </p:cBhvr>
                                    </p:animEffect>
                                    <p:set>
                                      <p:cBhvr>
                                        <p:cTn id="25" dur="1" fill="hold">
                                          <p:stCondLst>
                                            <p:cond delay="1999"/>
                                          </p:stCondLst>
                                        </p:cTn>
                                        <p:tgtEl>
                                          <p:spTgt spid="15259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86" grpId="0" animBg="1"/>
      <p:bldP spid="152588" grpId="0" animBg="1"/>
      <p:bldP spid="152589" grpId="0" animBg="1"/>
      <p:bldP spid="15259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5"/>
          <p:cNvSpPr>
            <a:spLocks noGrp="1" noChangeArrowheads="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50000"/>
              </a:spcBef>
              <a:spcAft>
                <a:spcPct val="0"/>
              </a:spcAft>
              <a:defRPr sz="2000">
                <a:solidFill>
                  <a:schemeClr val="tx1"/>
                </a:solidFill>
                <a:latin typeface="Arial" pitchFamily="34" charset="0"/>
              </a:defRPr>
            </a:lvl6pPr>
            <a:lvl7pPr marL="2971800" indent="-228600" eaLnBrk="0" fontAlgn="base" hangingPunct="0">
              <a:spcBef>
                <a:spcPct val="50000"/>
              </a:spcBef>
              <a:spcAft>
                <a:spcPct val="0"/>
              </a:spcAft>
              <a:defRPr sz="2000">
                <a:solidFill>
                  <a:schemeClr val="tx1"/>
                </a:solidFill>
                <a:latin typeface="Arial" pitchFamily="34" charset="0"/>
              </a:defRPr>
            </a:lvl7pPr>
            <a:lvl8pPr marL="3429000" indent="-228600" eaLnBrk="0" fontAlgn="base" hangingPunct="0">
              <a:spcBef>
                <a:spcPct val="50000"/>
              </a:spcBef>
              <a:spcAft>
                <a:spcPct val="0"/>
              </a:spcAft>
              <a:defRPr sz="2000">
                <a:solidFill>
                  <a:schemeClr val="tx1"/>
                </a:solidFill>
                <a:latin typeface="Arial" pitchFamily="34" charset="0"/>
              </a:defRPr>
            </a:lvl8pPr>
            <a:lvl9pPr marL="3886200" indent="-228600" eaLnBrk="0" fontAlgn="base" hangingPunct="0">
              <a:spcBef>
                <a:spcPct val="50000"/>
              </a:spcBef>
              <a:spcAft>
                <a:spcPct val="0"/>
              </a:spcAft>
              <a:defRPr sz="2000">
                <a:solidFill>
                  <a:schemeClr val="tx1"/>
                </a:solidFill>
                <a:latin typeface="Arial" pitchFamily="34" charset="0"/>
              </a:defRPr>
            </a:lvl9pPr>
          </a:lstStyle>
          <a:p>
            <a:r>
              <a:rPr lang="de-DE" sz="1000" smtClean="0">
                <a:latin typeface="Tahoma" pitchFamily="34" charset="0"/>
              </a:rPr>
              <a:t>Rüdiger Brause: Adaptive Systeme, Institut für Informatik, WS 2009</a:t>
            </a:r>
          </a:p>
        </p:txBody>
      </p:sp>
      <p:sp>
        <p:nvSpPr>
          <p:cNvPr id="25603" name="Titel 1"/>
          <p:cNvSpPr txBox="1">
            <a:spLocks/>
          </p:cNvSpPr>
          <p:nvPr/>
        </p:nvSpPr>
        <p:spPr bwMode="auto">
          <a:xfrm>
            <a:off x="614363" y="1552575"/>
            <a:ext cx="8529637"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marL="355600" indent="3175">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50000"/>
              </a:spcBef>
              <a:spcAft>
                <a:spcPct val="0"/>
              </a:spcAft>
              <a:defRPr sz="2000">
                <a:solidFill>
                  <a:schemeClr val="tx1"/>
                </a:solidFill>
                <a:latin typeface="Arial" pitchFamily="34" charset="0"/>
              </a:defRPr>
            </a:lvl6pPr>
            <a:lvl7pPr marL="2971800" indent="-228600" eaLnBrk="0" fontAlgn="base" hangingPunct="0">
              <a:spcBef>
                <a:spcPct val="50000"/>
              </a:spcBef>
              <a:spcAft>
                <a:spcPct val="0"/>
              </a:spcAft>
              <a:defRPr sz="2000">
                <a:solidFill>
                  <a:schemeClr val="tx1"/>
                </a:solidFill>
                <a:latin typeface="Arial" pitchFamily="34" charset="0"/>
              </a:defRPr>
            </a:lvl7pPr>
            <a:lvl8pPr marL="3429000" indent="-228600" eaLnBrk="0" fontAlgn="base" hangingPunct="0">
              <a:spcBef>
                <a:spcPct val="50000"/>
              </a:spcBef>
              <a:spcAft>
                <a:spcPct val="0"/>
              </a:spcAft>
              <a:defRPr sz="2000">
                <a:solidFill>
                  <a:schemeClr val="tx1"/>
                </a:solidFill>
                <a:latin typeface="Arial" pitchFamily="34" charset="0"/>
              </a:defRPr>
            </a:lvl8pPr>
            <a:lvl9pPr marL="3886200" indent="-228600" eaLnBrk="0" fontAlgn="base" hangingPunct="0">
              <a:spcBef>
                <a:spcPct val="50000"/>
              </a:spcBef>
              <a:spcAft>
                <a:spcPct val="0"/>
              </a:spcAft>
              <a:defRPr sz="2000">
                <a:solidFill>
                  <a:schemeClr val="tx1"/>
                </a:solidFill>
                <a:latin typeface="Arial" pitchFamily="34" charset="0"/>
              </a:defRPr>
            </a:lvl9pPr>
          </a:lstStyle>
          <a:p>
            <a:pPr eaLnBrk="1" hangingPunct="1">
              <a:lnSpc>
                <a:spcPct val="90000"/>
              </a:lnSpc>
              <a:spcBef>
                <a:spcPct val="0"/>
              </a:spcBef>
            </a:pPr>
            <a:r>
              <a:rPr lang="de-DE" sz="3800">
                <a:solidFill>
                  <a:srgbClr val="BFBFBF"/>
                </a:solidFill>
                <a:latin typeface="Arial Black" pitchFamily="34" charset="0"/>
                <a:cs typeface="Arial" pitchFamily="34" charset="0"/>
              </a:rPr>
              <a:t>Ameisenalgorithmen</a:t>
            </a:r>
          </a:p>
        </p:txBody>
      </p:sp>
      <p:sp>
        <p:nvSpPr>
          <p:cNvPr id="25604" name="Titel 1"/>
          <p:cNvSpPr txBox="1">
            <a:spLocks/>
          </p:cNvSpPr>
          <p:nvPr/>
        </p:nvSpPr>
        <p:spPr bwMode="auto">
          <a:xfrm>
            <a:off x="719138" y="5143500"/>
            <a:ext cx="8424862"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marL="355600" indent="3175">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50000"/>
              </a:spcBef>
              <a:spcAft>
                <a:spcPct val="0"/>
              </a:spcAft>
              <a:defRPr sz="2000">
                <a:solidFill>
                  <a:schemeClr val="tx1"/>
                </a:solidFill>
                <a:latin typeface="Arial" pitchFamily="34" charset="0"/>
              </a:defRPr>
            </a:lvl6pPr>
            <a:lvl7pPr marL="2971800" indent="-228600" eaLnBrk="0" fontAlgn="base" hangingPunct="0">
              <a:spcBef>
                <a:spcPct val="50000"/>
              </a:spcBef>
              <a:spcAft>
                <a:spcPct val="0"/>
              </a:spcAft>
              <a:defRPr sz="2000">
                <a:solidFill>
                  <a:schemeClr val="tx1"/>
                </a:solidFill>
                <a:latin typeface="Arial" pitchFamily="34" charset="0"/>
              </a:defRPr>
            </a:lvl7pPr>
            <a:lvl8pPr marL="3429000" indent="-228600" eaLnBrk="0" fontAlgn="base" hangingPunct="0">
              <a:spcBef>
                <a:spcPct val="50000"/>
              </a:spcBef>
              <a:spcAft>
                <a:spcPct val="0"/>
              </a:spcAft>
              <a:defRPr sz="2000">
                <a:solidFill>
                  <a:schemeClr val="tx1"/>
                </a:solidFill>
                <a:latin typeface="Arial" pitchFamily="34" charset="0"/>
              </a:defRPr>
            </a:lvl8pPr>
            <a:lvl9pPr marL="3886200" indent="-228600" eaLnBrk="0" fontAlgn="base" hangingPunct="0">
              <a:spcBef>
                <a:spcPct val="50000"/>
              </a:spcBef>
              <a:spcAft>
                <a:spcPct val="0"/>
              </a:spcAft>
              <a:defRPr sz="2000">
                <a:solidFill>
                  <a:schemeClr val="tx1"/>
                </a:solidFill>
                <a:latin typeface="Arial" pitchFamily="34" charset="0"/>
              </a:defRPr>
            </a:lvl9pPr>
          </a:lstStyle>
          <a:p>
            <a:pPr eaLnBrk="1" hangingPunct="1">
              <a:spcBef>
                <a:spcPct val="0"/>
              </a:spcBef>
            </a:pPr>
            <a:endParaRPr lang="de-DE" sz="4000" b="1">
              <a:solidFill>
                <a:srgbClr val="BFBFBF"/>
              </a:solidFill>
              <a:latin typeface="Arial Black" pitchFamily="34" charset="0"/>
              <a:cs typeface="Arial" pitchFamily="34" charset="0"/>
            </a:endParaRPr>
          </a:p>
        </p:txBody>
      </p:sp>
      <p:sp>
        <p:nvSpPr>
          <p:cNvPr id="25605" name="Titel 1"/>
          <p:cNvSpPr>
            <a:spLocks/>
          </p:cNvSpPr>
          <p:nvPr/>
        </p:nvSpPr>
        <p:spPr bwMode="auto">
          <a:xfrm>
            <a:off x="611188" y="3467100"/>
            <a:ext cx="8532812" cy="1284288"/>
          </a:xfrm>
          <a:prstGeom prst="rect">
            <a:avLst/>
          </a:prstGeom>
          <a:solidFill>
            <a:srgbClr val="FFCC66">
              <a:alpha val="50195"/>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lstStyle/>
          <a:p>
            <a:pPr marL="355600" indent="3175" eaLnBrk="1" hangingPunct="1">
              <a:lnSpc>
                <a:spcPct val="90000"/>
              </a:lnSpc>
              <a:spcBef>
                <a:spcPct val="0"/>
              </a:spcBef>
            </a:pPr>
            <a:r>
              <a:rPr kumimoji="1" lang="de-DE" sz="4000" b="1">
                <a:latin typeface="Arial Black" pitchFamily="34" charset="0"/>
                <a:cs typeface="Arial" pitchFamily="34" charset="0"/>
              </a:rPr>
              <a:t>Bienenalgorithmen</a:t>
            </a:r>
          </a:p>
        </p:txBody>
      </p:sp>
      <p:sp>
        <p:nvSpPr>
          <p:cNvPr id="25606" name="Foliennummernplatzhalter 9"/>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50000"/>
              </a:spcBef>
              <a:spcAft>
                <a:spcPct val="0"/>
              </a:spcAft>
              <a:defRPr sz="2000">
                <a:solidFill>
                  <a:schemeClr val="tx1"/>
                </a:solidFill>
                <a:latin typeface="Arial" pitchFamily="34" charset="0"/>
              </a:defRPr>
            </a:lvl6pPr>
            <a:lvl7pPr marL="2971800" indent="-228600" eaLnBrk="0" fontAlgn="base" hangingPunct="0">
              <a:spcBef>
                <a:spcPct val="50000"/>
              </a:spcBef>
              <a:spcAft>
                <a:spcPct val="0"/>
              </a:spcAft>
              <a:defRPr sz="2000">
                <a:solidFill>
                  <a:schemeClr val="tx1"/>
                </a:solidFill>
                <a:latin typeface="Arial" pitchFamily="34" charset="0"/>
              </a:defRPr>
            </a:lvl7pPr>
            <a:lvl8pPr marL="3429000" indent="-228600" eaLnBrk="0" fontAlgn="base" hangingPunct="0">
              <a:spcBef>
                <a:spcPct val="50000"/>
              </a:spcBef>
              <a:spcAft>
                <a:spcPct val="0"/>
              </a:spcAft>
              <a:defRPr sz="2000">
                <a:solidFill>
                  <a:schemeClr val="tx1"/>
                </a:solidFill>
                <a:latin typeface="Arial" pitchFamily="34" charset="0"/>
              </a:defRPr>
            </a:lvl8pPr>
            <a:lvl9pPr marL="3886200" indent="-228600" eaLnBrk="0" fontAlgn="base" hangingPunct="0">
              <a:spcBef>
                <a:spcPct val="50000"/>
              </a:spcBef>
              <a:spcAft>
                <a:spcPct val="0"/>
              </a:spcAft>
              <a:defRPr sz="2000">
                <a:solidFill>
                  <a:schemeClr val="tx1"/>
                </a:solidFill>
                <a:latin typeface="Arial" pitchFamily="34" charset="0"/>
              </a:defRPr>
            </a:lvl9pPr>
          </a:lstStyle>
          <a:p>
            <a:r>
              <a:rPr lang="de-DE" sz="1000" smtClean="0"/>
              <a:t>- </a:t>
            </a:r>
            <a:fld id="{1E1C020D-89A2-447D-9B5F-DD435DF57BB9}" type="slidenum">
              <a:rPr lang="de-DE" sz="1000" smtClean="0"/>
              <a:pPr/>
              <a:t>21</a:t>
            </a:fld>
            <a:r>
              <a:rPr lang="de-DE" sz="1000" smtClean="0"/>
              <a:t> -</a:t>
            </a: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Fußzeilenplatzhalt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50000"/>
              </a:spcBef>
              <a:spcAft>
                <a:spcPct val="0"/>
              </a:spcAft>
              <a:defRPr sz="2000">
                <a:solidFill>
                  <a:schemeClr val="tx1"/>
                </a:solidFill>
                <a:latin typeface="Arial" pitchFamily="34" charset="0"/>
              </a:defRPr>
            </a:lvl6pPr>
            <a:lvl7pPr marL="2971800" indent="-228600" eaLnBrk="0" fontAlgn="base" hangingPunct="0">
              <a:spcBef>
                <a:spcPct val="50000"/>
              </a:spcBef>
              <a:spcAft>
                <a:spcPct val="0"/>
              </a:spcAft>
              <a:defRPr sz="2000">
                <a:solidFill>
                  <a:schemeClr val="tx1"/>
                </a:solidFill>
                <a:latin typeface="Arial" pitchFamily="34" charset="0"/>
              </a:defRPr>
            </a:lvl7pPr>
            <a:lvl8pPr marL="3429000" indent="-228600" eaLnBrk="0" fontAlgn="base" hangingPunct="0">
              <a:spcBef>
                <a:spcPct val="50000"/>
              </a:spcBef>
              <a:spcAft>
                <a:spcPct val="0"/>
              </a:spcAft>
              <a:defRPr sz="2000">
                <a:solidFill>
                  <a:schemeClr val="tx1"/>
                </a:solidFill>
                <a:latin typeface="Arial" pitchFamily="34" charset="0"/>
              </a:defRPr>
            </a:lvl8pPr>
            <a:lvl9pPr marL="3886200" indent="-228600" eaLnBrk="0" fontAlgn="base" hangingPunct="0">
              <a:spcBef>
                <a:spcPct val="50000"/>
              </a:spcBef>
              <a:spcAft>
                <a:spcPct val="0"/>
              </a:spcAft>
              <a:defRPr sz="2000">
                <a:solidFill>
                  <a:schemeClr val="tx1"/>
                </a:solidFill>
                <a:latin typeface="Arial" pitchFamily="34" charset="0"/>
              </a:defRPr>
            </a:lvl9pPr>
          </a:lstStyle>
          <a:p>
            <a:r>
              <a:rPr lang="de-DE" sz="1000" smtClean="0">
                <a:latin typeface="Tahoma" pitchFamily="34" charset="0"/>
              </a:rPr>
              <a:t>Rüdiger Brause: Adaptive Systeme, Institut für Informatik</a:t>
            </a:r>
          </a:p>
        </p:txBody>
      </p:sp>
      <p:sp>
        <p:nvSpPr>
          <p:cNvPr id="26627" name="Foliennummernplatzhalt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50000"/>
              </a:spcBef>
              <a:spcAft>
                <a:spcPct val="0"/>
              </a:spcAft>
              <a:defRPr sz="2000">
                <a:solidFill>
                  <a:schemeClr val="tx1"/>
                </a:solidFill>
                <a:latin typeface="Arial" pitchFamily="34" charset="0"/>
              </a:defRPr>
            </a:lvl6pPr>
            <a:lvl7pPr marL="2971800" indent="-228600" eaLnBrk="0" fontAlgn="base" hangingPunct="0">
              <a:spcBef>
                <a:spcPct val="50000"/>
              </a:spcBef>
              <a:spcAft>
                <a:spcPct val="0"/>
              </a:spcAft>
              <a:defRPr sz="2000">
                <a:solidFill>
                  <a:schemeClr val="tx1"/>
                </a:solidFill>
                <a:latin typeface="Arial" pitchFamily="34" charset="0"/>
              </a:defRPr>
            </a:lvl7pPr>
            <a:lvl8pPr marL="3429000" indent="-228600" eaLnBrk="0" fontAlgn="base" hangingPunct="0">
              <a:spcBef>
                <a:spcPct val="50000"/>
              </a:spcBef>
              <a:spcAft>
                <a:spcPct val="0"/>
              </a:spcAft>
              <a:defRPr sz="2000">
                <a:solidFill>
                  <a:schemeClr val="tx1"/>
                </a:solidFill>
                <a:latin typeface="Arial" pitchFamily="34" charset="0"/>
              </a:defRPr>
            </a:lvl8pPr>
            <a:lvl9pPr marL="3886200" indent="-228600" eaLnBrk="0" fontAlgn="base" hangingPunct="0">
              <a:spcBef>
                <a:spcPct val="50000"/>
              </a:spcBef>
              <a:spcAft>
                <a:spcPct val="0"/>
              </a:spcAft>
              <a:defRPr sz="2000">
                <a:solidFill>
                  <a:schemeClr val="tx1"/>
                </a:solidFill>
                <a:latin typeface="Arial" pitchFamily="34" charset="0"/>
              </a:defRPr>
            </a:lvl9pPr>
          </a:lstStyle>
          <a:p>
            <a:r>
              <a:rPr lang="de-DE" sz="1000" smtClean="0"/>
              <a:t>- </a:t>
            </a:r>
            <a:fld id="{03F1D322-0977-4B40-9ED8-FB5A6525730A}" type="slidenum">
              <a:rPr lang="de-DE" sz="1000" smtClean="0"/>
              <a:pPr/>
              <a:t>22</a:t>
            </a:fld>
            <a:r>
              <a:rPr lang="de-DE" sz="1000" smtClean="0"/>
              <a:t> -</a:t>
            </a:r>
          </a:p>
        </p:txBody>
      </p:sp>
      <p:pic>
        <p:nvPicPr>
          <p:cNvPr id="154627" name="Picture 3" descr="biene2"/>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795963" y="2924175"/>
            <a:ext cx="9826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Rectangle 2"/>
          <p:cNvSpPr>
            <a:spLocks noGrp="1" noChangeArrowheads="1"/>
          </p:cNvSpPr>
          <p:nvPr>
            <p:ph type="title"/>
          </p:nvPr>
        </p:nvSpPr>
        <p:spPr>
          <a:xfrm>
            <a:off x="609600" y="228600"/>
            <a:ext cx="6629400" cy="609600"/>
          </a:xfrm>
        </p:spPr>
        <p:txBody>
          <a:bodyPr/>
          <a:lstStyle/>
          <a:p>
            <a:r>
              <a:rPr lang="de-DE" sz="3200" smtClean="0"/>
              <a:t>Bienenalgorithmen</a:t>
            </a:r>
            <a:r>
              <a:rPr lang="de-DE" sz="4800" smtClean="0"/>
              <a:t/>
            </a:r>
            <a:br>
              <a:rPr lang="de-DE" sz="4800" smtClean="0"/>
            </a:br>
            <a:endParaRPr lang="de-DE" sz="4800" smtClean="0"/>
          </a:p>
        </p:txBody>
      </p:sp>
      <p:sp>
        <p:nvSpPr>
          <p:cNvPr id="26631" name="Text Box 5"/>
          <p:cNvSpPr txBox="1">
            <a:spLocks noChangeArrowheads="1"/>
          </p:cNvSpPr>
          <p:nvPr/>
        </p:nvSpPr>
        <p:spPr bwMode="auto">
          <a:xfrm>
            <a:off x="2333625" y="5562600"/>
            <a:ext cx="48196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50000"/>
              </a:spcBef>
              <a:spcAft>
                <a:spcPct val="0"/>
              </a:spcAft>
              <a:defRPr sz="2000">
                <a:solidFill>
                  <a:schemeClr val="tx1"/>
                </a:solidFill>
                <a:latin typeface="Arial" pitchFamily="34" charset="0"/>
              </a:defRPr>
            </a:lvl6pPr>
            <a:lvl7pPr marL="2971800" indent="-228600" eaLnBrk="0" fontAlgn="base" hangingPunct="0">
              <a:spcBef>
                <a:spcPct val="50000"/>
              </a:spcBef>
              <a:spcAft>
                <a:spcPct val="0"/>
              </a:spcAft>
              <a:defRPr sz="2000">
                <a:solidFill>
                  <a:schemeClr val="tx1"/>
                </a:solidFill>
                <a:latin typeface="Arial" pitchFamily="34" charset="0"/>
              </a:defRPr>
            </a:lvl7pPr>
            <a:lvl8pPr marL="3429000" indent="-228600" eaLnBrk="0" fontAlgn="base" hangingPunct="0">
              <a:spcBef>
                <a:spcPct val="50000"/>
              </a:spcBef>
              <a:spcAft>
                <a:spcPct val="0"/>
              </a:spcAft>
              <a:defRPr sz="2000">
                <a:solidFill>
                  <a:schemeClr val="tx1"/>
                </a:solidFill>
                <a:latin typeface="Arial" pitchFamily="34" charset="0"/>
              </a:defRPr>
            </a:lvl8pPr>
            <a:lvl9pPr marL="3886200" indent="-228600" eaLnBrk="0" fontAlgn="base" hangingPunct="0">
              <a:spcBef>
                <a:spcPct val="50000"/>
              </a:spcBef>
              <a:spcAft>
                <a:spcPct val="0"/>
              </a:spcAft>
              <a:defRPr sz="2000">
                <a:solidFill>
                  <a:schemeClr val="tx1"/>
                </a:solidFill>
                <a:latin typeface="Arial" pitchFamily="34" charset="0"/>
              </a:defRPr>
            </a:lvl9pPr>
          </a:lstStyle>
          <a:p>
            <a:pPr algn="ctr"/>
            <a:r>
              <a:rPr lang="en-US" sz="3200"/>
              <a:t>Agent = Biene</a:t>
            </a:r>
          </a:p>
        </p:txBody>
      </p:sp>
      <p:pic>
        <p:nvPicPr>
          <p:cNvPr id="72706" name="Picture 2" descr="Flying bee (367593700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12028" y="2024040"/>
            <a:ext cx="4826972" cy="3216320"/>
          </a:xfrm>
          <a:prstGeom prst="rect">
            <a:avLst/>
          </a:prstGeom>
          <a:noFill/>
          <a:extLst>
            <a:ext uri="{909E8E84-426E-40DD-AFC4-6F175D3DCCD1}">
              <a14:hiddenFill xmlns:a14="http://schemas.microsoft.com/office/drawing/2010/main">
                <a:solidFill>
                  <a:srgbClr val="FFFFFF"/>
                </a:solidFill>
              </a14:hiddenFill>
            </a:ext>
          </a:extLst>
        </p:spPr>
      </p:pic>
      <p:sp>
        <p:nvSpPr>
          <p:cNvPr id="9" name="Textfeld 8"/>
          <p:cNvSpPr txBox="1"/>
          <p:nvPr/>
        </p:nvSpPr>
        <p:spPr>
          <a:xfrm>
            <a:off x="6028936" y="5176263"/>
            <a:ext cx="2248678" cy="307777"/>
          </a:xfrm>
          <a:prstGeom prst="rect">
            <a:avLst/>
          </a:prstGeom>
          <a:noFill/>
        </p:spPr>
        <p:txBody>
          <a:bodyPr wrap="square" rtlCol="0">
            <a:spAutoFit/>
          </a:bodyPr>
          <a:lstStyle/>
          <a:p>
            <a:r>
              <a:rPr lang="de-DE" sz="1400" i="1" dirty="0" smtClean="0">
                <a:solidFill>
                  <a:schemeClr val="bg1">
                    <a:lumMod val="65000"/>
                  </a:schemeClr>
                </a:solidFill>
              </a:rPr>
              <a:t>aus: Wikipedia</a:t>
            </a:r>
            <a:endParaRPr lang="de-DE" sz="1400" i="1" dirty="0">
              <a:solidFill>
                <a:schemeClr val="bg1">
                  <a:lumMod val="65000"/>
                </a:schemeClr>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1500"/>
                                  </p:stCondLst>
                                  <p:childTnLst>
                                    <p:set>
                                      <p:cBhvr>
                                        <p:cTn id="6" dur="1" fill="hold">
                                          <p:stCondLst>
                                            <p:cond delay="0"/>
                                          </p:stCondLst>
                                        </p:cTn>
                                        <p:tgtEl>
                                          <p:spTgt spid="154627"/>
                                        </p:tgtEl>
                                        <p:attrNameLst>
                                          <p:attrName>style.visibility</p:attrName>
                                        </p:attrNameLst>
                                      </p:cBhvr>
                                      <p:to>
                                        <p:strVal val="visible"/>
                                      </p:to>
                                    </p:set>
                                    <p:anim calcmode="lin" valueType="num">
                                      <p:cBhvr>
                                        <p:cTn id="7" dur="1000" fill="hold"/>
                                        <p:tgtEl>
                                          <p:spTgt spid="154627"/>
                                        </p:tgtEl>
                                        <p:attrNameLst>
                                          <p:attrName>ppt_w</p:attrName>
                                        </p:attrNameLst>
                                      </p:cBhvr>
                                      <p:tavLst>
                                        <p:tav tm="0">
                                          <p:val>
                                            <p:strVal val="#ppt_w*0.70"/>
                                          </p:val>
                                        </p:tav>
                                        <p:tav tm="100000">
                                          <p:val>
                                            <p:strVal val="#ppt_w"/>
                                          </p:val>
                                        </p:tav>
                                      </p:tavLst>
                                    </p:anim>
                                    <p:anim calcmode="lin" valueType="num">
                                      <p:cBhvr>
                                        <p:cTn id="8" dur="1000" fill="hold"/>
                                        <p:tgtEl>
                                          <p:spTgt spid="154627"/>
                                        </p:tgtEl>
                                        <p:attrNameLst>
                                          <p:attrName>ppt_h</p:attrName>
                                        </p:attrNameLst>
                                      </p:cBhvr>
                                      <p:tavLst>
                                        <p:tav tm="0">
                                          <p:val>
                                            <p:strVal val="#ppt_h"/>
                                          </p:val>
                                        </p:tav>
                                        <p:tav tm="100000">
                                          <p:val>
                                            <p:strVal val="#ppt_h"/>
                                          </p:val>
                                        </p:tav>
                                      </p:tavLst>
                                    </p:anim>
                                    <p:animEffect transition="in" filter="fade">
                                      <p:cBhvr>
                                        <p:cTn id="9" dur="1000"/>
                                        <p:tgtEl>
                                          <p:spTgt spid="154627"/>
                                        </p:tgtEl>
                                      </p:cBhvr>
                                    </p:animEffect>
                                  </p:childTnLst>
                                </p:cTn>
                              </p:par>
                              <p:par>
                                <p:cTn id="10" presetID="56" presetClass="path" presetSubtype="0" accel="50000" decel="50000" fill="hold" nodeType="withEffect">
                                  <p:stCondLst>
                                    <p:cond delay="1500"/>
                                  </p:stCondLst>
                                  <p:childTnLst>
                                    <p:animMotion origin="layout" path="M 1.11022E-16 2.46125E-6 L -0.06944 -0.38723 " pathEditMode="relative" rAng="0" ptsTypes="AA">
                                      <p:cBhvr>
                                        <p:cTn id="11" dur="2000" fill="hold"/>
                                        <p:tgtEl>
                                          <p:spTgt spid="154627"/>
                                        </p:tgtEl>
                                        <p:attrNameLst>
                                          <p:attrName>ppt_x</p:attrName>
                                          <p:attrName>ppt_y</p:attrName>
                                        </p:attrNameLst>
                                      </p:cBhvr>
                                      <p:rCtr x="-3472" y="-1936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Fußzeilenplatzhalt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50000"/>
              </a:spcBef>
              <a:spcAft>
                <a:spcPct val="0"/>
              </a:spcAft>
              <a:defRPr sz="2000">
                <a:solidFill>
                  <a:schemeClr val="tx1"/>
                </a:solidFill>
                <a:latin typeface="Arial" pitchFamily="34" charset="0"/>
              </a:defRPr>
            </a:lvl6pPr>
            <a:lvl7pPr marL="2971800" indent="-228600" eaLnBrk="0" fontAlgn="base" hangingPunct="0">
              <a:spcBef>
                <a:spcPct val="50000"/>
              </a:spcBef>
              <a:spcAft>
                <a:spcPct val="0"/>
              </a:spcAft>
              <a:defRPr sz="2000">
                <a:solidFill>
                  <a:schemeClr val="tx1"/>
                </a:solidFill>
                <a:latin typeface="Arial" pitchFamily="34" charset="0"/>
              </a:defRPr>
            </a:lvl7pPr>
            <a:lvl8pPr marL="3429000" indent="-228600" eaLnBrk="0" fontAlgn="base" hangingPunct="0">
              <a:spcBef>
                <a:spcPct val="50000"/>
              </a:spcBef>
              <a:spcAft>
                <a:spcPct val="0"/>
              </a:spcAft>
              <a:defRPr sz="2000">
                <a:solidFill>
                  <a:schemeClr val="tx1"/>
                </a:solidFill>
                <a:latin typeface="Arial" pitchFamily="34" charset="0"/>
              </a:defRPr>
            </a:lvl8pPr>
            <a:lvl9pPr marL="3886200" indent="-228600" eaLnBrk="0" fontAlgn="base" hangingPunct="0">
              <a:spcBef>
                <a:spcPct val="50000"/>
              </a:spcBef>
              <a:spcAft>
                <a:spcPct val="0"/>
              </a:spcAft>
              <a:defRPr sz="2000">
                <a:solidFill>
                  <a:schemeClr val="tx1"/>
                </a:solidFill>
                <a:latin typeface="Arial" pitchFamily="34" charset="0"/>
              </a:defRPr>
            </a:lvl9pPr>
          </a:lstStyle>
          <a:p>
            <a:r>
              <a:rPr lang="de-DE" sz="1000" smtClean="0">
                <a:latin typeface="Tahoma" pitchFamily="34" charset="0"/>
              </a:rPr>
              <a:t>Rüdiger Brause: Adaptive Systeme, Institut für Informatik</a:t>
            </a:r>
          </a:p>
        </p:txBody>
      </p:sp>
      <p:sp>
        <p:nvSpPr>
          <p:cNvPr id="27651" name="Foliennummernplatzhalt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50000"/>
              </a:spcBef>
              <a:spcAft>
                <a:spcPct val="0"/>
              </a:spcAft>
              <a:defRPr sz="2000">
                <a:solidFill>
                  <a:schemeClr val="tx1"/>
                </a:solidFill>
                <a:latin typeface="Arial" pitchFamily="34" charset="0"/>
              </a:defRPr>
            </a:lvl6pPr>
            <a:lvl7pPr marL="2971800" indent="-228600" eaLnBrk="0" fontAlgn="base" hangingPunct="0">
              <a:spcBef>
                <a:spcPct val="50000"/>
              </a:spcBef>
              <a:spcAft>
                <a:spcPct val="0"/>
              </a:spcAft>
              <a:defRPr sz="2000">
                <a:solidFill>
                  <a:schemeClr val="tx1"/>
                </a:solidFill>
                <a:latin typeface="Arial" pitchFamily="34" charset="0"/>
              </a:defRPr>
            </a:lvl7pPr>
            <a:lvl8pPr marL="3429000" indent="-228600" eaLnBrk="0" fontAlgn="base" hangingPunct="0">
              <a:spcBef>
                <a:spcPct val="50000"/>
              </a:spcBef>
              <a:spcAft>
                <a:spcPct val="0"/>
              </a:spcAft>
              <a:defRPr sz="2000">
                <a:solidFill>
                  <a:schemeClr val="tx1"/>
                </a:solidFill>
                <a:latin typeface="Arial" pitchFamily="34" charset="0"/>
              </a:defRPr>
            </a:lvl8pPr>
            <a:lvl9pPr marL="3886200" indent="-228600" eaLnBrk="0" fontAlgn="base" hangingPunct="0">
              <a:spcBef>
                <a:spcPct val="50000"/>
              </a:spcBef>
              <a:spcAft>
                <a:spcPct val="0"/>
              </a:spcAft>
              <a:defRPr sz="2000">
                <a:solidFill>
                  <a:schemeClr val="tx1"/>
                </a:solidFill>
                <a:latin typeface="Arial" pitchFamily="34" charset="0"/>
              </a:defRPr>
            </a:lvl9pPr>
          </a:lstStyle>
          <a:p>
            <a:r>
              <a:rPr lang="de-DE" sz="1000" smtClean="0"/>
              <a:t>- </a:t>
            </a:r>
            <a:fld id="{B856F409-4F02-4857-878F-08F62829240B}" type="slidenum">
              <a:rPr lang="de-DE" sz="1000" smtClean="0"/>
              <a:pPr/>
              <a:t>23</a:t>
            </a:fld>
            <a:r>
              <a:rPr lang="de-DE" sz="1000" smtClean="0"/>
              <a:t> -</a:t>
            </a:r>
          </a:p>
        </p:txBody>
      </p:sp>
      <p:sp>
        <p:nvSpPr>
          <p:cNvPr id="27652" name="Rectangle 2"/>
          <p:cNvSpPr>
            <a:spLocks noGrp="1" noChangeArrowheads="1"/>
          </p:cNvSpPr>
          <p:nvPr>
            <p:ph type="title"/>
          </p:nvPr>
        </p:nvSpPr>
        <p:spPr>
          <a:xfrm>
            <a:off x="609600" y="228600"/>
            <a:ext cx="6629400" cy="609600"/>
          </a:xfrm>
        </p:spPr>
        <p:txBody>
          <a:bodyPr/>
          <a:lstStyle/>
          <a:p>
            <a:r>
              <a:rPr lang="de-DE" sz="3200" smtClean="0"/>
              <a:t>Natürliche Bienen</a:t>
            </a:r>
            <a:endParaRPr lang="de-DE" sz="4800" smtClean="0"/>
          </a:p>
        </p:txBody>
      </p:sp>
      <p:sp>
        <p:nvSpPr>
          <p:cNvPr id="27653" name="Rectangle 3"/>
          <p:cNvSpPr>
            <a:spLocks noGrp="1" noChangeArrowheads="1"/>
          </p:cNvSpPr>
          <p:nvPr>
            <p:ph type="body" idx="1"/>
          </p:nvPr>
        </p:nvSpPr>
        <p:spPr>
          <a:xfrm>
            <a:off x="611188" y="1268413"/>
            <a:ext cx="8532812" cy="592137"/>
          </a:xfrm>
        </p:spPr>
        <p:txBody>
          <a:bodyPr/>
          <a:lstStyle/>
          <a:p>
            <a:pPr marL="0" indent="0">
              <a:lnSpc>
                <a:spcPct val="90000"/>
              </a:lnSpc>
              <a:buClr>
                <a:srgbClr val="CC3300"/>
              </a:buClr>
              <a:buFontTx/>
              <a:buBlip>
                <a:blip r:embed="rId2"/>
              </a:buBlip>
            </a:pPr>
            <a:r>
              <a:rPr lang="en-US" sz="3200" smtClean="0"/>
              <a:t> </a:t>
            </a:r>
            <a:r>
              <a:rPr lang="en-US" sz="3200" i="1" smtClean="0"/>
              <a:t>m  </a:t>
            </a:r>
            <a:r>
              <a:rPr lang="en-US" sz="2800" smtClean="0"/>
              <a:t>Futtersucher</a:t>
            </a:r>
            <a:endParaRPr lang="en-US" sz="3600" smtClean="0"/>
          </a:p>
        </p:txBody>
      </p:sp>
      <p:pic>
        <p:nvPicPr>
          <p:cNvPr id="27654" name="Picture 4" descr="biene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152400"/>
            <a:ext cx="9826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5" descr="bienentanz"/>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140" y="1840705"/>
            <a:ext cx="3240088" cy="332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6" name="Text Box 6"/>
          <p:cNvSpPr txBox="1">
            <a:spLocks noChangeArrowheads="1"/>
          </p:cNvSpPr>
          <p:nvPr/>
        </p:nvSpPr>
        <p:spPr bwMode="auto">
          <a:xfrm>
            <a:off x="4038600" y="2362200"/>
            <a:ext cx="4800600"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50000"/>
              </a:spcBef>
              <a:spcAft>
                <a:spcPct val="0"/>
              </a:spcAft>
              <a:defRPr sz="2000">
                <a:solidFill>
                  <a:schemeClr val="tx1"/>
                </a:solidFill>
                <a:latin typeface="Arial" pitchFamily="34" charset="0"/>
              </a:defRPr>
            </a:lvl6pPr>
            <a:lvl7pPr marL="2971800" indent="-228600" eaLnBrk="0" fontAlgn="base" hangingPunct="0">
              <a:spcBef>
                <a:spcPct val="50000"/>
              </a:spcBef>
              <a:spcAft>
                <a:spcPct val="0"/>
              </a:spcAft>
              <a:defRPr sz="2000">
                <a:solidFill>
                  <a:schemeClr val="tx1"/>
                </a:solidFill>
                <a:latin typeface="Arial" pitchFamily="34" charset="0"/>
              </a:defRPr>
            </a:lvl7pPr>
            <a:lvl8pPr marL="3429000" indent="-228600" eaLnBrk="0" fontAlgn="base" hangingPunct="0">
              <a:spcBef>
                <a:spcPct val="50000"/>
              </a:spcBef>
              <a:spcAft>
                <a:spcPct val="0"/>
              </a:spcAft>
              <a:defRPr sz="2000">
                <a:solidFill>
                  <a:schemeClr val="tx1"/>
                </a:solidFill>
                <a:latin typeface="Arial" pitchFamily="34" charset="0"/>
              </a:defRPr>
            </a:lvl8pPr>
            <a:lvl9pPr marL="3886200" indent="-228600" eaLnBrk="0" fontAlgn="base" hangingPunct="0">
              <a:spcBef>
                <a:spcPct val="50000"/>
              </a:spcBef>
              <a:spcAft>
                <a:spcPct val="0"/>
              </a:spcAft>
              <a:defRPr sz="2000">
                <a:solidFill>
                  <a:schemeClr val="tx1"/>
                </a:solidFill>
                <a:latin typeface="Arial" pitchFamily="34" charset="0"/>
              </a:defRPr>
            </a:lvl9pPr>
          </a:lstStyle>
          <a:p>
            <a:r>
              <a:rPr lang="de-DE" sz="2400">
                <a:latin typeface="Tahoma" pitchFamily="34" charset="0"/>
              </a:rPr>
              <a:t>Jede Biene, die zurückkommt, teilt ihr Ergebnis durch Schwänzeltanz mit.</a:t>
            </a:r>
          </a:p>
          <a:p>
            <a:r>
              <a:rPr lang="de-DE" sz="2400">
                <a:latin typeface="Tahoma" pitchFamily="34" charset="0"/>
              </a:rPr>
              <a:t>Güte der Futterquelle = </a:t>
            </a:r>
          </a:p>
          <a:p>
            <a:r>
              <a:rPr lang="de-DE" sz="2400">
                <a:latin typeface="Tahoma" pitchFamily="34" charset="0"/>
              </a:rPr>
              <a:t>R(</a:t>
            </a:r>
            <a:r>
              <a:rPr lang="de-DE" sz="1800">
                <a:latin typeface="Tahoma" pitchFamily="34" charset="0"/>
              </a:rPr>
              <a:t>Distanz, Futtermenge, Futterqualität</a:t>
            </a:r>
            <a:r>
              <a:rPr lang="de-DE" sz="2400">
                <a:latin typeface="Tahoma" pitchFamily="34" charset="0"/>
              </a:rPr>
              <a:t>)</a:t>
            </a:r>
          </a:p>
        </p:txBody>
      </p:sp>
      <p:sp>
        <p:nvSpPr>
          <p:cNvPr id="27657" name="Text Box 7"/>
          <p:cNvSpPr txBox="1">
            <a:spLocks noChangeArrowheads="1"/>
          </p:cNvSpPr>
          <p:nvPr/>
        </p:nvSpPr>
        <p:spPr bwMode="auto">
          <a:xfrm>
            <a:off x="685800" y="5222716"/>
            <a:ext cx="8153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50000"/>
              </a:spcBef>
              <a:spcAft>
                <a:spcPct val="0"/>
              </a:spcAft>
              <a:defRPr sz="2000">
                <a:solidFill>
                  <a:schemeClr val="tx1"/>
                </a:solidFill>
                <a:latin typeface="Arial" pitchFamily="34" charset="0"/>
              </a:defRPr>
            </a:lvl6pPr>
            <a:lvl7pPr marL="2971800" indent="-228600" eaLnBrk="0" fontAlgn="base" hangingPunct="0">
              <a:spcBef>
                <a:spcPct val="50000"/>
              </a:spcBef>
              <a:spcAft>
                <a:spcPct val="0"/>
              </a:spcAft>
              <a:defRPr sz="2000">
                <a:solidFill>
                  <a:schemeClr val="tx1"/>
                </a:solidFill>
                <a:latin typeface="Arial" pitchFamily="34" charset="0"/>
              </a:defRPr>
            </a:lvl7pPr>
            <a:lvl8pPr marL="3429000" indent="-228600" eaLnBrk="0" fontAlgn="base" hangingPunct="0">
              <a:spcBef>
                <a:spcPct val="50000"/>
              </a:spcBef>
              <a:spcAft>
                <a:spcPct val="0"/>
              </a:spcAft>
              <a:defRPr sz="2000">
                <a:solidFill>
                  <a:schemeClr val="tx1"/>
                </a:solidFill>
                <a:latin typeface="Arial" pitchFamily="34" charset="0"/>
              </a:defRPr>
            </a:lvl8pPr>
            <a:lvl9pPr marL="3886200" indent="-228600" eaLnBrk="0" fontAlgn="base" hangingPunct="0">
              <a:spcBef>
                <a:spcPct val="50000"/>
              </a:spcBef>
              <a:spcAft>
                <a:spcPct val="0"/>
              </a:spcAft>
              <a:defRPr sz="2000">
                <a:solidFill>
                  <a:schemeClr val="tx1"/>
                </a:solidFill>
                <a:latin typeface="Arial" pitchFamily="34" charset="0"/>
              </a:defRPr>
            </a:lvl9pPr>
          </a:lstStyle>
          <a:p>
            <a:pPr>
              <a:buClr>
                <a:srgbClr val="CC3300"/>
              </a:buClr>
              <a:buFontTx/>
              <a:buBlip>
                <a:blip r:embed="rId2"/>
              </a:buBlip>
            </a:pPr>
            <a:r>
              <a:rPr lang="de-DE" sz="2800" dirty="0">
                <a:latin typeface="Tahoma" pitchFamily="34" charset="0"/>
              </a:rPr>
              <a:t> </a:t>
            </a:r>
            <a:r>
              <a:rPr lang="de-DE" sz="2400" dirty="0">
                <a:latin typeface="Tahoma" pitchFamily="34" charset="0"/>
              </a:rPr>
              <a:t>Zeitl. Länge des Tanzes ~ R</a:t>
            </a:r>
          </a:p>
        </p:txBody>
      </p:sp>
      <p:sp>
        <p:nvSpPr>
          <p:cNvPr id="10" name="Text Box 7"/>
          <p:cNvSpPr txBox="1">
            <a:spLocks noChangeArrowheads="1"/>
          </p:cNvSpPr>
          <p:nvPr/>
        </p:nvSpPr>
        <p:spPr bwMode="auto">
          <a:xfrm>
            <a:off x="685800" y="5741829"/>
            <a:ext cx="8153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50000"/>
              </a:spcBef>
              <a:spcAft>
                <a:spcPct val="0"/>
              </a:spcAft>
              <a:defRPr sz="2000">
                <a:solidFill>
                  <a:schemeClr val="tx1"/>
                </a:solidFill>
                <a:latin typeface="Arial" pitchFamily="34" charset="0"/>
              </a:defRPr>
            </a:lvl6pPr>
            <a:lvl7pPr marL="2971800" indent="-228600" eaLnBrk="0" fontAlgn="base" hangingPunct="0">
              <a:spcBef>
                <a:spcPct val="50000"/>
              </a:spcBef>
              <a:spcAft>
                <a:spcPct val="0"/>
              </a:spcAft>
              <a:defRPr sz="2000">
                <a:solidFill>
                  <a:schemeClr val="tx1"/>
                </a:solidFill>
                <a:latin typeface="Arial" pitchFamily="34" charset="0"/>
              </a:defRPr>
            </a:lvl7pPr>
            <a:lvl8pPr marL="3429000" indent="-228600" eaLnBrk="0" fontAlgn="base" hangingPunct="0">
              <a:spcBef>
                <a:spcPct val="50000"/>
              </a:spcBef>
              <a:spcAft>
                <a:spcPct val="0"/>
              </a:spcAft>
              <a:defRPr sz="2000">
                <a:solidFill>
                  <a:schemeClr val="tx1"/>
                </a:solidFill>
                <a:latin typeface="Arial" pitchFamily="34" charset="0"/>
              </a:defRPr>
            </a:lvl8pPr>
            <a:lvl9pPr marL="3886200" indent="-228600" eaLnBrk="0" fontAlgn="base" hangingPunct="0">
              <a:spcBef>
                <a:spcPct val="50000"/>
              </a:spcBef>
              <a:spcAft>
                <a:spcPct val="0"/>
              </a:spcAft>
              <a:defRPr sz="2000">
                <a:solidFill>
                  <a:schemeClr val="tx1"/>
                </a:solidFill>
                <a:latin typeface="Arial" pitchFamily="34" charset="0"/>
              </a:defRPr>
            </a:lvl9pPr>
          </a:lstStyle>
          <a:p>
            <a:pPr>
              <a:buClr>
                <a:srgbClr val="CC3300"/>
              </a:buClr>
              <a:buFontTx/>
              <a:buBlip>
                <a:blip r:embed="rId2"/>
              </a:buBlip>
            </a:pPr>
            <a:r>
              <a:rPr lang="de-DE" sz="2800" dirty="0">
                <a:latin typeface="Tahoma" pitchFamily="34" charset="0"/>
              </a:rPr>
              <a:t> </a:t>
            </a:r>
            <a:r>
              <a:rPr lang="de-DE" sz="2400" dirty="0" smtClean="0">
                <a:latin typeface="Tahoma" pitchFamily="34" charset="0"/>
              </a:rPr>
              <a:t>Richtung des </a:t>
            </a:r>
            <a:r>
              <a:rPr lang="de-DE" sz="2400" dirty="0">
                <a:latin typeface="Tahoma" pitchFamily="34" charset="0"/>
              </a:rPr>
              <a:t>Tanzes ~ </a:t>
            </a:r>
            <a:r>
              <a:rPr lang="de-DE" sz="2400" dirty="0" smtClean="0">
                <a:latin typeface="Tahoma" pitchFamily="34" charset="0"/>
              </a:rPr>
              <a:t>Himmelsrichtung</a:t>
            </a:r>
            <a:endParaRPr lang="de-DE" sz="2400" dirty="0">
              <a:latin typeface="Tahoma" pitchFamily="34" charset="0"/>
            </a:endParaRP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Fußzeilenplatzhalt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50000"/>
              </a:spcBef>
              <a:spcAft>
                <a:spcPct val="0"/>
              </a:spcAft>
              <a:defRPr sz="2000">
                <a:solidFill>
                  <a:schemeClr val="tx1"/>
                </a:solidFill>
                <a:latin typeface="Arial" pitchFamily="34" charset="0"/>
              </a:defRPr>
            </a:lvl6pPr>
            <a:lvl7pPr marL="2971800" indent="-228600" eaLnBrk="0" fontAlgn="base" hangingPunct="0">
              <a:spcBef>
                <a:spcPct val="50000"/>
              </a:spcBef>
              <a:spcAft>
                <a:spcPct val="0"/>
              </a:spcAft>
              <a:defRPr sz="2000">
                <a:solidFill>
                  <a:schemeClr val="tx1"/>
                </a:solidFill>
                <a:latin typeface="Arial" pitchFamily="34" charset="0"/>
              </a:defRPr>
            </a:lvl7pPr>
            <a:lvl8pPr marL="3429000" indent="-228600" eaLnBrk="0" fontAlgn="base" hangingPunct="0">
              <a:spcBef>
                <a:spcPct val="50000"/>
              </a:spcBef>
              <a:spcAft>
                <a:spcPct val="0"/>
              </a:spcAft>
              <a:defRPr sz="2000">
                <a:solidFill>
                  <a:schemeClr val="tx1"/>
                </a:solidFill>
                <a:latin typeface="Arial" pitchFamily="34" charset="0"/>
              </a:defRPr>
            </a:lvl8pPr>
            <a:lvl9pPr marL="3886200" indent="-228600" eaLnBrk="0" fontAlgn="base" hangingPunct="0">
              <a:spcBef>
                <a:spcPct val="50000"/>
              </a:spcBef>
              <a:spcAft>
                <a:spcPct val="0"/>
              </a:spcAft>
              <a:defRPr sz="2000">
                <a:solidFill>
                  <a:schemeClr val="tx1"/>
                </a:solidFill>
                <a:latin typeface="Arial" pitchFamily="34" charset="0"/>
              </a:defRPr>
            </a:lvl9pPr>
          </a:lstStyle>
          <a:p>
            <a:r>
              <a:rPr lang="de-DE" sz="1000" smtClean="0">
                <a:latin typeface="Tahoma" pitchFamily="34" charset="0"/>
              </a:rPr>
              <a:t>Rüdiger Brause: Adaptive Systeme, Institut für Informatik</a:t>
            </a:r>
          </a:p>
        </p:txBody>
      </p:sp>
      <p:sp>
        <p:nvSpPr>
          <p:cNvPr id="28675" name="Foliennummernplatzhalt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50000"/>
              </a:spcBef>
              <a:spcAft>
                <a:spcPct val="0"/>
              </a:spcAft>
              <a:defRPr sz="2000">
                <a:solidFill>
                  <a:schemeClr val="tx1"/>
                </a:solidFill>
                <a:latin typeface="Arial" pitchFamily="34" charset="0"/>
              </a:defRPr>
            </a:lvl6pPr>
            <a:lvl7pPr marL="2971800" indent="-228600" eaLnBrk="0" fontAlgn="base" hangingPunct="0">
              <a:spcBef>
                <a:spcPct val="50000"/>
              </a:spcBef>
              <a:spcAft>
                <a:spcPct val="0"/>
              </a:spcAft>
              <a:defRPr sz="2000">
                <a:solidFill>
                  <a:schemeClr val="tx1"/>
                </a:solidFill>
                <a:latin typeface="Arial" pitchFamily="34" charset="0"/>
              </a:defRPr>
            </a:lvl7pPr>
            <a:lvl8pPr marL="3429000" indent="-228600" eaLnBrk="0" fontAlgn="base" hangingPunct="0">
              <a:spcBef>
                <a:spcPct val="50000"/>
              </a:spcBef>
              <a:spcAft>
                <a:spcPct val="0"/>
              </a:spcAft>
              <a:defRPr sz="2000">
                <a:solidFill>
                  <a:schemeClr val="tx1"/>
                </a:solidFill>
                <a:latin typeface="Arial" pitchFamily="34" charset="0"/>
              </a:defRPr>
            </a:lvl8pPr>
            <a:lvl9pPr marL="3886200" indent="-228600" eaLnBrk="0" fontAlgn="base" hangingPunct="0">
              <a:spcBef>
                <a:spcPct val="50000"/>
              </a:spcBef>
              <a:spcAft>
                <a:spcPct val="0"/>
              </a:spcAft>
              <a:defRPr sz="2000">
                <a:solidFill>
                  <a:schemeClr val="tx1"/>
                </a:solidFill>
                <a:latin typeface="Arial" pitchFamily="34" charset="0"/>
              </a:defRPr>
            </a:lvl9pPr>
          </a:lstStyle>
          <a:p>
            <a:r>
              <a:rPr lang="de-DE" sz="1000" smtClean="0"/>
              <a:t>- </a:t>
            </a:r>
            <a:fld id="{3FDD4022-02E7-4F8B-95B6-DE309CB25640}" type="slidenum">
              <a:rPr lang="de-DE" sz="1000" smtClean="0"/>
              <a:pPr/>
              <a:t>24</a:t>
            </a:fld>
            <a:r>
              <a:rPr lang="de-DE" sz="1000" smtClean="0"/>
              <a:t> -</a:t>
            </a:r>
          </a:p>
        </p:txBody>
      </p:sp>
      <p:sp>
        <p:nvSpPr>
          <p:cNvPr id="28676" name="Rectangle 2"/>
          <p:cNvSpPr>
            <a:spLocks noGrp="1" noChangeArrowheads="1"/>
          </p:cNvSpPr>
          <p:nvPr>
            <p:ph type="title"/>
          </p:nvPr>
        </p:nvSpPr>
        <p:spPr>
          <a:xfrm>
            <a:off x="609600" y="228600"/>
            <a:ext cx="6629400" cy="609600"/>
          </a:xfrm>
        </p:spPr>
        <p:txBody>
          <a:bodyPr/>
          <a:lstStyle/>
          <a:p>
            <a:r>
              <a:rPr lang="de-DE" sz="3200" smtClean="0"/>
              <a:t>Natürliche Bienen</a:t>
            </a:r>
            <a:endParaRPr lang="de-DE" sz="4800" smtClean="0"/>
          </a:p>
        </p:txBody>
      </p:sp>
      <p:sp>
        <p:nvSpPr>
          <p:cNvPr id="156675" name="Rectangle 3"/>
          <p:cNvSpPr>
            <a:spLocks noGrp="1" noChangeArrowheads="1"/>
          </p:cNvSpPr>
          <p:nvPr>
            <p:ph type="body" idx="1"/>
          </p:nvPr>
        </p:nvSpPr>
        <p:spPr>
          <a:xfrm>
            <a:off x="685800" y="1371600"/>
            <a:ext cx="8001000" cy="4343400"/>
          </a:xfrm>
        </p:spPr>
        <p:txBody>
          <a:bodyPr/>
          <a:lstStyle/>
          <a:p>
            <a:pPr marL="444500" indent="-444500">
              <a:lnSpc>
                <a:spcPct val="90000"/>
              </a:lnSpc>
              <a:buClr>
                <a:srgbClr val="CC3300"/>
              </a:buClr>
              <a:buFont typeface="Wingdings" pitchFamily="2" charset="2"/>
              <a:buChar char="v"/>
            </a:pPr>
            <a:r>
              <a:rPr lang="en-US" b="0" smtClean="0"/>
              <a:t>Weitere Futtersucher beobachten zufällig einen Tanz und fliegen los</a:t>
            </a:r>
            <a:r>
              <a:rPr lang="en-US" sz="3200" b="0" smtClean="0"/>
              <a:t>.</a:t>
            </a:r>
          </a:p>
          <a:p>
            <a:pPr marL="444500" indent="-444500">
              <a:lnSpc>
                <a:spcPct val="20000"/>
              </a:lnSpc>
              <a:buClr>
                <a:srgbClr val="CC3300"/>
              </a:buClr>
              <a:buFont typeface="Wingdings" pitchFamily="2" charset="2"/>
              <a:buNone/>
            </a:pPr>
            <a:endParaRPr lang="en-US" b="0" smtClean="0"/>
          </a:p>
          <a:p>
            <a:pPr marL="444500" indent="-444500">
              <a:lnSpc>
                <a:spcPct val="90000"/>
              </a:lnSpc>
              <a:buClr>
                <a:srgbClr val="CC3300"/>
              </a:buClr>
              <a:buFont typeface="Wingdings" pitchFamily="2" charset="2"/>
              <a:buChar char="v"/>
            </a:pPr>
            <a:r>
              <a:rPr lang="en-US" b="0" smtClean="0"/>
              <a:t>Je </a:t>
            </a:r>
            <a:r>
              <a:rPr lang="en-US" b="0" smtClean="0">
                <a:solidFill>
                  <a:srgbClr val="C00000"/>
                </a:solidFill>
              </a:rPr>
              <a:t>länger</a:t>
            </a:r>
            <a:r>
              <a:rPr lang="en-US" b="0" smtClean="0"/>
              <a:t> der Tanz dauert, umso </a:t>
            </a:r>
            <a:r>
              <a:rPr lang="en-US" b="0" smtClean="0">
                <a:solidFill>
                  <a:srgbClr val="C00000"/>
                </a:solidFill>
              </a:rPr>
              <a:t>mehr</a:t>
            </a:r>
            <a:r>
              <a:rPr lang="en-US" b="0" smtClean="0"/>
              <a:t> Futtersucher fliegen los.</a:t>
            </a:r>
          </a:p>
          <a:p>
            <a:pPr marL="954088" lvl="1" indent="-330200">
              <a:lnSpc>
                <a:spcPct val="90000"/>
              </a:lnSpc>
              <a:buSzPct val="120000"/>
              <a:buFontTx/>
              <a:buChar char="•"/>
            </a:pPr>
            <a:r>
              <a:rPr lang="en-US" sz="2400" smtClean="0"/>
              <a:t>Gute Futterorte triggern positive Rückkopplung</a:t>
            </a:r>
          </a:p>
          <a:p>
            <a:pPr marL="954088" lvl="1" indent="-330200">
              <a:lnSpc>
                <a:spcPct val="90000"/>
              </a:lnSpc>
              <a:buSzPct val="120000"/>
              <a:buFontTx/>
              <a:buChar char="•"/>
            </a:pPr>
            <a:r>
              <a:rPr lang="en-US" sz="2400" smtClean="0"/>
              <a:t>Schlechte bedeuten eine relative Abnahme der Bienen</a:t>
            </a:r>
          </a:p>
          <a:p>
            <a:pPr marL="444500" indent="-444500">
              <a:lnSpc>
                <a:spcPct val="90000"/>
              </a:lnSpc>
              <a:buClr>
                <a:srgbClr val="CC3300"/>
              </a:buClr>
              <a:buFontTx/>
              <a:buChar char="•"/>
            </a:pPr>
            <a:endParaRPr lang="en-US" sz="2800" b="0" smtClean="0"/>
          </a:p>
        </p:txBody>
      </p:sp>
      <p:pic>
        <p:nvPicPr>
          <p:cNvPr id="156676" name="Picture 4" descr="biene2"/>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724525" y="260350"/>
            <a:ext cx="9826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667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6675">
                                            <p:txEl>
                                              <p:pRg st="2" end="2"/>
                                            </p:txEl>
                                          </p:spTgt>
                                        </p:tgtEl>
                                        <p:attrNameLst>
                                          <p:attrName>style.visibility</p:attrName>
                                        </p:attrNameLst>
                                      </p:cBhvr>
                                      <p:to>
                                        <p:strVal val="visible"/>
                                      </p:to>
                                    </p:set>
                                  </p:childTnLst>
                                </p:cTn>
                              </p:par>
                            </p:childTnLst>
                          </p:cTn>
                        </p:par>
                        <p:par>
                          <p:cTn id="11" fill="hold" nodeType="afterGroup">
                            <p:stCondLst>
                              <p:cond delay="0"/>
                            </p:stCondLst>
                            <p:childTnLst>
                              <p:par>
                                <p:cTn id="12" presetID="0" presetClass="path" presetSubtype="0" accel="50000" decel="50000" fill="hold" nodeType="afterEffect">
                                  <p:stCondLst>
                                    <p:cond delay="0"/>
                                  </p:stCondLst>
                                  <p:childTnLst>
                                    <p:animMotion origin="layout" path="M -2.77778E-7 1.48148E-6 C -0.00868 0.07639 -0.01736 0.15255 -0.05417 0.1831 C -0.09097 0.21366 -0.21441 0.21204 -0.22084 0.1831 C -0.22726 0.1544 -0.09375 0.07408 -0.09306 0.01088 C -0.09236 -0.05208 -0.15452 -0.1243 -0.21667 -0.19629 " pathEditMode="relative" ptsTypes="aaaaA">
                                      <p:cBhvr>
                                        <p:cTn id="13" dur="2000" fill="hold"/>
                                        <p:tgtEl>
                                          <p:spTgt spid="156676"/>
                                        </p:tgtEl>
                                        <p:attrNameLst>
                                          <p:attrName>ppt_x</p:attrName>
                                          <p:attrName>ppt_y</p:attrName>
                                        </p:attrNameLst>
                                      </p:cBhvr>
                                    </p:animMotion>
                                  </p:childTnLst>
                                </p:cTn>
                              </p:par>
                            </p:childTnLst>
                          </p:cTn>
                        </p:par>
                        <p:par>
                          <p:cTn id="14" fill="hold" nodeType="afterGroup">
                            <p:stCondLst>
                              <p:cond delay="2000"/>
                            </p:stCondLst>
                            <p:childTnLst>
                              <p:par>
                                <p:cTn id="15" presetID="1" presetClass="entr" presetSubtype="0" fill="hold" nodeType="afterEffect">
                                  <p:stCondLst>
                                    <p:cond delay="0"/>
                                  </p:stCondLst>
                                  <p:childTnLst>
                                    <p:set>
                                      <p:cBhvr>
                                        <p:cTn id="16" dur="1" fill="hold">
                                          <p:stCondLst>
                                            <p:cond delay="0"/>
                                          </p:stCondLst>
                                        </p:cTn>
                                        <p:tgtEl>
                                          <p:spTgt spid="156675">
                                            <p:txEl>
                                              <p:pRg st="3" end="3"/>
                                            </p:txEl>
                                          </p:spTgt>
                                        </p:tgtEl>
                                        <p:attrNameLst>
                                          <p:attrName>style.visibility</p:attrName>
                                        </p:attrNameLst>
                                      </p:cBhvr>
                                      <p:to>
                                        <p:strVal val="visible"/>
                                      </p:to>
                                    </p:set>
                                  </p:childTnLst>
                                </p:cTn>
                              </p:par>
                            </p:childTnLst>
                          </p:cTn>
                        </p:par>
                        <p:par>
                          <p:cTn id="17" fill="hold" nodeType="afterGroup">
                            <p:stCondLst>
                              <p:cond delay="2000"/>
                            </p:stCondLst>
                            <p:childTnLst>
                              <p:par>
                                <p:cTn id="18" presetID="1" presetClass="entr" presetSubtype="0" fill="hold" nodeType="afterEffect">
                                  <p:stCondLst>
                                    <p:cond delay="0"/>
                                  </p:stCondLst>
                                  <p:childTnLst>
                                    <p:set>
                                      <p:cBhvr>
                                        <p:cTn id="19" dur="1" fill="hold">
                                          <p:stCondLst>
                                            <p:cond delay="0"/>
                                          </p:stCondLst>
                                        </p:cTn>
                                        <p:tgtEl>
                                          <p:spTgt spid="15667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Fußzeilenplatzhalt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50000"/>
              </a:spcBef>
              <a:spcAft>
                <a:spcPct val="0"/>
              </a:spcAft>
              <a:defRPr sz="2000">
                <a:solidFill>
                  <a:schemeClr val="tx1"/>
                </a:solidFill>
                <a:latin typeface="Arial" pitchFamily="34" charset="0"/>
              </a:defRPr>
            </a:lvl6pPr>
            <a:lvl7pPr marL="2971800" indent="-228600" eaLnBrk="0" fontAlgn="base" hangingPunct="0">
              <a:spcBef>
                <a:spcPct val="50000"/>
              </a:spcBef>
              <a:spcAft>
                <a:spcPct val="0"/>
              </a:spcAft>
              <a:defRPr sz="2000">
                <a:solidFill>
                  <a:schemeClr val="tx1"/>
                </a:solidFill>
                <a:latin typeface="Arial" pitchFamily="34" charset="0"/>
              </a:defRPr>
            </a:lvl7pPr>
            <a:lvl8pPr marL="3429000" indent="-228600" eaLnBrk="0" fontAlgn="base" hangingPunct="0">
              <a:spcBef>
                <a:spcPct val="50000"/>
              </a:spcBef>
              <a:spcAft>
                <a:spcPct val="0"/>
              </a:spcAft>
              <a:defRPr sz="2000">
                <a:solidFill>
                  <a:schemeClr val="tx1"/>
                </a:solidFill>
                <a:latin typeface="Arial" pitchFamily="34" charset="0"/>
              </a:defRPr>
            </a:lvl8pPr>
            <a:lvl9pPr marL="3886200" indent="-228600" eaLnBrk="0" fontAlgn="base" hangingPunct="0">
              <a:spcBef>
                <a:spcPct val="50000"/>
              </a:spcBef>
              <a:spcAft>
                <a:spcPct val="0"/>
              </a:spcAft>
              <a:defRPr sz="2000">
                <a:solidFill>
                  <a:schemeClr val="tx1"/>
                </a:solidFill>
                <a:latin typeface="Arial" pitchFamily="34" charset="0"/>
              </a:defRPr>
            </a:lvl9pPr>
          </a:lstStyle>
          <a:p>
            <a:r>
              <a:rPr lang="de-DE" sz="1000" smtClean="0">
                <a:latin typeface="Tahoma" pitchFamily="34" charset="0"/>
              </a:rPr>
              <a:t>Rüdiger Brause: Adaptive Systeme, Institut für Informatik</a:t>
            </a:r>
          </a:p>
        </p:txBody>
      </p:sp>
      <p:sp>
        <p:nvSpPr>
          <p:cNvPr id="29699" name="Foliennummernplatzhalt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50000"/>
              </a:spcBef>
              <a:spcAft>
                <a:spcPct val="0"/>
              </a:spcAft>
              <a:defRPr sz="2000">
                <a:solidFill>
                  <a:schemeClr val="tx1"/>
                </a:solidFill>
                <a:latin typeface="Arial" pitchFamily="34" charset="0"/>
              </a:defRPr>
            </a:lvl6pPr>
            <a:lvl7pPr marL="2971800" indent="-228600" eaLnBrk="0" fontAlgn="base" hangingPunct="0">
              <a:spcBef>
                <a:spcPct val="50000"/>
              </a:spcBef>
              <a:spcAft>
                <a:spcPct val="0"/>
              </a:spcAft>
              <a:defRPr sz="2000">
                <a:solidFill>
                  <a:schemeClr val="tx1"/>
                </a:solidFill>
                <a:latin typeface="Arial" pitchFamily="34" charset="0"/>
              </a:defRPr>
            </a:lvl7pPr>
            <a:lvl8pPr marL="3429000" indent="-228600" eaLnBrk="0" fontAlgn="base" hangingPunct="0">
              <a:spcBef>
                <a:spcPct val="50000"/>
              </a:spcBef>
              <a:spcAft>
                <a:spcPct val="0"/>
              </a:spcAft>
              <a:defRPr sz="2000">
                <a:solidFill>
                  <a:schemeClr val="tx1"/>
                </a:solidFill>
                <a:latin typeface="Arial" pitchFamily="34" charset="0"/>
              </a:defRPr>
            </a:lvl8pPr>
            <a:lvl9pPr marL="3886200" indent="-228600" eaLnBrk="0" fontAlgn="base" hangingPunct="0">
              <a:spcBef>
                <a:spcPct val="50000"/>
              </a:spcBef>
              <a:spcAft>
                <a:spcPct val="0"/>
              </a:spcAft>
              <a:defRPr sz="2000">
                <a:solidFill>
                  <a:schemeClr val="tx1"/>
                </a:solidFill>
                <a:latin typeface="Arial" pitchFamily="34" charset="0"/>
              </a:defRPr>
            </a:lvl9pPr>
          </a:lstStyle>
          <a:p>
            <a:r>
              <a:rPr lang="de-DE" sz="1000" smtClean="0"/>
              <a:t>- </a:t>
            </a:r>
            <a:fld id="{1C61C573-DDCB-4376-9773-AAAEAFBB4CC8}" type="slidenum">
              <a:rPr lang="de-DE" sz="1000" smtClean="0"/>
              <a:pPr/>
              <a:t>25</a:t>
            </a:fld>
            <a:r>
              <a:rPr lang="de-DE" sz="1000" smtClean="0"/>
              <a:t> -</a:t>
            </a:r>
          </a:p>
        </p:txBody>
      </p:sp>
      <p:sp>
        <p:nvSpPr>
          <p:cNvPr id="29700" name="Rectangle 4"/>
          <p:cNvSpPr>
            <a:spLocks noGrp="1" noChangeArrowheads="1"/>
          </p:cNvSpPr>
          <p:nvPr>
            <p:ph type="body" idx="1"/>
          </p:nvPr>
        </p:nvSpPr>
        <p:spPr>
          <a:xfrm>
            <a:off x="611188" y="1268413"/>
            <a:ext cx="8532812" cy="592137"/>
          </a:xfrm>
        </p:spPr>
        <p:txBody>
          <a:bodyPr/>
          <a:lstStyle/>
          <a:p>
            <a:pPr marL="0" indent="0">
              <a:lnSpc>
                <a:spcPct val="120000"/>
              </a:lnSpc>
            </a:pPr>
            <a:r>
              <a:rPr lang="en-US" smtClean="0"/>
              <a:t>Anwendung</a:t>
            </a:r>
            <a:r>
              <a:rPr lang="en-US" sz="2800" smtClean="0"/>
              <a:t>: </a:t>
            </a:r>
            <a:r>
              <a:rPr lang="en-US" b="0" smtClean="0"/>
              <a:t>Scheduling von Internet-Servern</a:t>
            </a:r>
          </a:p>
          <a:p>
            <a:pPr marL="0" indent="0">
              <a:lnSpc>
                <a:spcPct val="120000"/>
              </a:lnSpc>
            </a:pPr>
            <a:r>
              <a:rPr lang="en-US" sz="5400" b="0" smtClean="0"/>
              <a:t>			?</a:t>
            </a:r>
            <a:endParaRPr lang="en-US" b="0" smtClean="0"/>
          </a:p>
          <a:p>
            <a:pPr marL="0" indent="0">
              <a:lnSpc>
                <a:spcPct val="120000"/>
              </a:lnSpc>
            </a:pPr>
            <a:r>
              <a:rPr lang="en-US" b="0" smtClean="0"/>
              <a:t>Blumenbeet</a:t>
            </a:r>
          </a:p>
        </p:txBody>
      </p:sp>
      <p:sp>
        <p:nvSpPr>
          <p:cNvPr id="29701" name="AutoShape 2" descr="Rhonetal-34"/>
          <p:cNvSpPr>
            <a:spLocks noChangeArrowheads="1"/>
          </p:cNvSpPr>
          <p:nvPr/>
        </p:nvSpPr>
        <p:spPr bwMode="auto">
          <a:xfrm>
            <a:off x="684213" y="2205038"/>
            <a:ext cx="1905000" cy="1295400"/>
          </a:xfrm>
          <a:prstGeom prst="cloudCallout">
            <a:avLst>
              <a:gd name="adj1" fmla="val -18750"/>
              <a:gd name="adj2" fmla="val 120"/>
            </a:avLst>
          </a:prstGeom>
          <a:blipFill dpi="0" rotWithShape="0">
            <a:blip r:embed="rId2"/>
            <a:srcRect/>
            <a:stretch>
              <a:fillRect/>
            </a:stretch>
          </a:blipFill>
          <a:ln w="9525">
            <a:solidFill>
              <a:schemeClr val="tx1"/>
            </a:solidFill>
            <a:round/>
            <a:headEnd/>
            <a:tailEnd/>
          </a:ln>
        </p:spPr>
        <p:txBody>
          <a:bodyPr anchor="ctr"/>
          <a:lstStyle/>
          <a:p>
            <a:pPr algn="ctr">
              <a:spcBef>
                <a:spcPct val="0"/>
              </a:spcBef>
            </a:pPr>
            <a:endParaRPr lang="de-DE" sz="2800">
              <a:latin typeface="Tahoma" pitchFamily="34" charset="0"/>
            </a:endParaRPr>
          </a:p>
        </p:txBody>
      </p:sp>
      <p:sp>
        <p:nvSpPr>
          <p:cNvPr id="29702" name="Rectangle 3"/>
          <p:cNvSpPr>
            <a:spLocks noGrp="1" noChangeArrowheads="1"/>
          </p:cNvSpPr>
          <p:nvPr>
            <p:ph type="title"/>
          </p:nvPr>
        </p:nvSpPr>
        <p:spPr>
          <a:xfrm>
            <a:off x="609600" y="228600"/>
            <a:ext cx="6629400" cy="609600"/>
          </a:xfrm>
        </p:spPr>
        <p:txBody>
          <a:bodyPr/>
          <a:lstStyle/>
          <a:p>
            <a:r>
              <a:rPr lang="de-DE" sz="3200" smtClean="0"/>
              <a:t>Künstliche Bienen</a:t>
            </a:r>
            <a:endParaRPr lang="de-DE" sz="4800" smtClean="0"/>
          </a:p>
        </p:txBody>
      </p:sp>
      <p:pic>
        <p:nvPicPr>
          <p:cNvPr id="157701" name="Picture 5" descr="biene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443663" y="260350"/>
            <a:ext cx="10747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4" name="Line 6"/>
          <p:cNvSpPr>
            <a:spLocks noChangeShapeType="1"/>
          </p:cNvSpPr>
          <p:nvPr/>
        </p:nvSpPr>
        <p:spPr bwMode="auto">
          <a:xfrm>
            <a:off x="3132138" y="2924175"/>
            <a:ext cx="2362200"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endParaRPr lang="de-DE"/>
          </a:p>
        </p:txBody>
      </p:sp>
      <p:pic>
        <p:nvPicPr>
          <p:cNvPr id="29705" name="Picture 7" descr="bien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1905000"/>
            <a:ext cx="1897063"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704" name="Freeform 8"/>
          <p:cNvSpPr>
            <a:spLocks/>
          </p:cNvSpPr>
          <p:nvPr/>
        </p:nvSpPr>
        <p:spPr bwMode="auto">
          <a:xfrm>
            <a:off x="5829300" y="2413000"/>
            <a:ext cx="1930400" cy="1041400"/>
          </a:xfrm>
          <a:custGeom>
            <a:avLst/>
            <a:gdLst>
              <a:gd name="T0" fmla="*/ 181451227 w 1216"/>
              <a:gd name="T1" fmla="*/ 282257494 h 656"/>
              <a:gd name="T2" fmla="*/ 302418728 w 1216"/>
              <a:gd name="T3" fmla="*/ 282257494 h 656"/>
              <a:gd name="T4" fmla="*/ 1028223734 w 1216"/>
              <a:gd name="T5" fmla="*/ 40322497 h 656"/>
              <a:gd name="T6" fmla="*/ 1391126088 w 1216"/>
              <a:gd name="T7" fmla="*/ 524192503 h 656"/>
              <a:gd name="T8" fmla="*/ 2147483647 w 1216"/>
              <a:gd name="T9" fmla="*/ 645159958 h 656"/>
              <a:gd name="T10" fmla="*/ 2147483647 w 1216"/>
              <a:gd name="T11" fmla="*/ 1249997432 h 656"/>
              <a:gd name="T12" fmla="*/ 1874996291 w 1216"/>
              <a:gd name="T13" fmla="*/ 1370964887 h 656"/>
              <a:gd name="T14" fmla="*/ 1270158637 w 1216"/>
              <a:gd name="T15" fmla="*/ 1612899797 h 656"/>
              <a:gd name="T16" fmla="*/ 181451227 w 1216"/>
              <a:gd name="T17" fmla="*/ 1129029977 h 656"/>
              <a:gd name="T18" fmla="*/ 181451227 w 1216"/>
              <a:gd name="T19" fmla="*/ 282257494 h 65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16"/>
              <a:gd name="T31" fmla="*/ 0 h 656"/>
              <a:gd name="T32" fmla="*/ 1216 w 1216"/>
              <a:gd name="T33" fmla="*/ 656 h 65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16" h="656">
                <a:moveTo>
                  <a:pt x="72" y="112"/>
                </a:moveTo>
                <a:cubicBezTo>
                  <a:pt x="80" y="56"/>
                  <a:pt x="64" y="128"/>
                  <a:pt x="120" y="112"/>
                </a:cubicBezTo>
                <a:cubicBezTo>
                  <a:pt x="176" y="96"/>
                  <a:pt x="336" y="0"/>
                  <a:pt x="408" y="16"/>
                </a:cubicBezTo>
                <a:cubicBezTo>
                  <a:pt x="480" y="32"/>
                  <a:pt x="456" y="168"/>
                  <a:pt x="552" y="208"/>
                </a:cubicBezTo>
                <a:cubicBezTo>
                  <a:pt x="648" y="248"/>
                  <a:pt x="880" y="208"/>
                  <a:pt x="984" y="256"/>
                </a:cubicBezTo>
                <a:cubicBezTo>
                  <a:pt x="1088" y="304"/>
                  <a:pt x="1216" y="448"/>
                  <a:pt x="1176" y="496"/>
                </a:cubicBezTo>
                <a:cubicBezTo>
                  <a:pt x="1136" y="544"/>
                  <a:pt x="856" y="520"/>
                  <a:pt x="744" y="544"/>
                </a:cubicBezTo>
                <a:cubicBezTo>
                  <a:pt x="632" y="568"/>
                  <a:pt x="616" y="656"/>
                  <a:pt x="504" y="640"/>
                </a:cubicBezTo>
                <a:cubicBezTo>
                  <a:pt x="392" y="624"/>
                  <a:pt x="144" y="536"/>
                  <a:pt x="72" y="448"/>
                </a:cubicBezTo>
                <a:cubicBezTo>
                  <a:pt x="0" y="360"/>
                  <a:pt x="64" y="168"/>
                  <a:pt x="72" y="112"/>
                </a:cubicBezTo>
                <a:close/>
              </a:path>
            </a:pathLst>
          </a:custGeom>
          <a:noFill/>
          <a:ln w="50800">
            <a:solidFill>
              <a:srgbClr val="0000FF"/>
            </a:solidFill>
            <a:round/>
            <a:headEnd/>
            <a:tailEnd/>
          </a:ln>
          <a:extLst>
            <a:ext uri="{909E8E84-426E-40DD-AFC4-6F175D3DCCD1}">
              <a14:hiddenFill xmlns:a14="http://schemas.microsoft.com/office/drawing/2010/main">
                <a:solidFill>
                  <a:srgbClr val="FFFFFF"/>
                </a:solidFill>
              </a14:hiddenFill>
            </a:ext>
          </a:extLst>
        </p:spPr>
        <p:txBody>
          <a:bodyPr anchor="ctr"/>
          <a:lstStyle/>
          <a:p>
            <a:endParaRPr lang="de-DE"/>
          </a:p>
        </p:txBody>
      </p:sp>
      <p:grpSp>
        <p:nvGrpSpPr>
          <p:cNvPr id="2" name="Group 9"/>
          <p:cNvGrpSpPr>
            <a:grpSpLocks/>
          </p:cNvGrpSpPr>
          <p:nvPr/>
        </p:nvGrpSpPr>
        <p:grpSpPr bwMode="auto">
          <a:xfrm>
            <a:off x="457200" y="4114800"/>
            <a:ext cx="8458200" cy="2362200"/>
            <a:chOff x="288" y="2592"/>
            <a:chExt cx="5328" cy="1488"/>
          </a:xfrm>
        </p:grpSpPr>
        <p:sp>
          <p:nvSpPr>
            <p:cNvPr id="29708" name="Line 10"/>
            <p:cNvSpPr>
              <a:spLocks noChangeShapeType="1"/>
            </p:cNvSpPr>
            <p:nvPr/>
          </p:nvSpPr>
          <p:spPr bwMode="auto">
            <a:xfrm>
              <a:off x="480" y="2928"/>
              <a:ext cx="1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de-DE"/>
            </a:p>
          </p:txBody>
        </p:sp>
        <p:sp>
          <p:nvSpPr>
            <p:cNvPr id="29709" name="Line 11"/>
            <p:cNvSpPr>
              <a:spLocks noChangeShapeType="1"/>
            </p:cNvSpPr>
            <p:nvPr/>
          </p:nvSpPr>
          <p:spPr bwMode="auto">
            <a:xfrm>
              <a:off x="480" y="3408"/>
              <a:ext cx="1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de-DE"/>
            </a:p>
          </p:txBody>
        </p:sp>
        <p:sp>
          <p:nvSpPr>
            <p:cNvPr id="29710" name="Line 12"/>
            <p:cNvSpPr>
              <a:spLocks noChangeShapeType="1"/>
            </p:cNvSpPr>
            <p:nvPr/>
          </p:nvSpPr>
          <p:spPr bwMode="auto">
            <a:xfrm>
              <a:off x="1680" y="2928"/>
              <a:ext cx="0" cy="48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de-DE"/>
            </a:p>
          </p:txBody>
        </p:sp>
        <p:sp>
          <p:nvSpPr>
            <p:cNvPr id="29711" name="Line 13"/>
            <p:cNvSpPr>
              <a:spLocks noChangeShapeType="1"/>
            </p:cNvSpPr>
            <p:nvPr/>
          </p:nvSpPr>
          <p:spPr bwMode="auto">
            <a:xfrm>
              <a:off x="1584" y="2976"/>
              <a:ext cx="0" cy="384"/>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de-DE"/>
            </a:p>
          </p:txBody>
        </p:sp>
        <p:sp>
          <p:nvSpPr>
            <p:cNvPr id="29712" name="Line 14"/>
            <p:cNvSpPr>
              <a:spLocks noChangeShapeType="1"/>
            </p:cNvSpPr>
            <p:nvPr/>
          </p:nvSpPr>
          <p:spPr bwMode="auto">
            <a:xfrm>
              <a:off x="1200" y="2976"/>
              <a:ext cx="0" cy="384"/>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de-DE"/>
            </a:p>
          </p:txBody>
        </p:sp>
        <p:sp>
          <p:nvSpPr>
            <p:cNvPr id="29713" name="Line 15"/>
            <p:cNvSpPr>
              <a:spLocks noChangeShapeType="1"/>
            </p:cNvSpPr>
            <p:nvPr/>
          </p:nvSpPr>
          <p:spPr bwMode="auto">
            <a:xfrm>
              <a:off x="1296" y="2976"/>
              <a:ext cx="0" cy="384"/>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de-DE"/>
            </a:p>
          </p:txBody>
        </p:sp>
        <p:sp>
          <p:nvSpPr>
            <p:cNvPr id="29714" name="Line 16"/>
            <p:cNvSpPr>
              <a:spLocks noChangeShapeType="1"/>
            </p:cNvSpPr>
            <p:nvPr/>
          </p:nvSpPr>
          <p:spPr bwMode="auto">
            <a:xfrm>
              <a:off x="1392" y="2976"/>
              <a:ext cx="0" cy="384"/>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de-DE"/>
            </a:p>
          </p:txBody>
        </p:sp>
        <p:sp>
          <p:nvSpPr>
            <p:cNvPr id="29715" name="Line 17"/>
            <p:cNvSpPr>
              <a:spLocks noChangeShapeType="1"/>
            </p:cNvSpPr>
            <p:nvPr/>
          </p:nvSpPr>
          <p:spPr bwMode="auto">
            <a:xfrm>
              <a:off x="1488" y="2976"/>
              <a:ext cx="0" cy="384"/>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de-DE"/>
            </a:p>
          </p:txBody>
        </p:sp>
        <p:grpSp>
          <p:nvGrpSpPr>
            <p:cNvPr id="29716" name="Group 18"/>
            <p:cNvGrpSpPr>
              <a:grpSpLocks/>
            </p:cNvGrpSpPr>
            <p:nvPr/>
          </p:nvGrpSpPr>
          <p:grpSpPr bwMode="auto">
            <a:xfrm>
              <a:off x="3504" y="2592"/>
              <a:ext cx="1248" cy="1488"/>
              <a:chOff x="3504" y="2400"/>
              <a:chExt cx="1248" cy="1488"/>
            </a:xfrm>
          </p:grpSpPr>
          <p:grpSp>
            <p:nvGrpSpPr>
              <p:cNvPr id="29719" name="Group 19"/>
              <p:cNvGrpSpPr>
                <a:grpSpLocks/>
              </p:cNvGrpSpPr>
              <p:nvPr/>
            </p:nvGrpSpPr>
            <p:grpSpPr bwMode="auto">
              <a:xfrm>
                <a:off x="3504" y="3072"/>
                <a:ext cx="768" cy="816"/>
                <a:chOff x="3072" y="2736"/>
                <a:chExt cx="768" cy="816"/>
              </a:xfrm>
            </p:grpSpPr>
            <p:sp>
              <p:nvSpPr>
                <p:cNvPr id="29726" name="Oval 20"/>
                <p:cNvSpPr>
                  <a:spLocks noChangeArrowheads="1"/>
                </p:cNvSpPr>
                <p:nvPr/>
              </p:nvSpPr>
              <p:spPr bwMode="auto">
                <a:xfrm>
                  <a:off x="3312" y="2832"/>
                  <a:ext cx="192" cy="192"/>
                </a:xfrm>
                <a:prstGeom prst="ellipse">
                  <a:avLst/>
                </a:prstGeom>
                <a:solidFill>
                  <a:schemeClr val="accent1"/>
                </a:solidFill>
                <a:ln w="9525">
                  <a:solidFill>
                    <a:schemeClr val="tx1"/>
                  </a:solidFill>
                  <a:round/>
                  <a:headEnd/>
                  <a:tailEnd/>
                </a:ln>
              </p:spPr>
              <p:txBody>
                <a:bodyPr wrap="none" anchor="ctr"/>
                <a:lstStyle/>
                <a:p>
                  <a:endParaRPr lang="de-DE"/>
                </a:p>
              </p:txBody>
            </p:sp>
            <p:sp>
              <p:nvSpPr>
                <p:cNvPr id="29727" name="Oval 21"/>
                <p:cNvSpPr>
                  <a:spLocks noChangeArrowheads="1"/>
                </p:cNvSpPr>
                <p:nvPr/>
              </p:nvSpPr>
              <p:spPr bwMode="auto">
                <a:xfrm>
                  <a:off x="3216" y="3024"/>
                  <a:ext cx="192" cy="192"/>
                </a:xfrm>
                <a:prstGeom prst="ellipse">
                  <a:avLst/>
                </a:prstGeom>
                <a:solidFill>
                  <a:schemeClr val="accent1"/>
                </a:solidFill>
                <a:ln w="9525">
                  <a:solidFill>
                    <a:schemeClr val="tx1"/>
                  </a:solidFill>
                  <a:round/>
                  <a:headEnd/>
                  <a:tailEnd/>
                </a:ln>
              </p:spPr>
              <p:txBody>
                <a:bodyPr wrap="none" anchor="ctr"/>
                <a:lstStyle/>
                <a:p>
                  <a:endParaRPr lang="de-DE"/>
                </a:p>
              </p:txBody>
            </p:sp>
            <p:sp>
              <p:nvSpPr>
                <p:cNvPr id="29728" name="Oval 22"/>
                <p:cNvSpPr>
                  <a:spLocks noChangeArrowheads="1"/>
                </p:cNvSpPr>
                <p:nvPr/>
              </p:nvSpPr>
              <p:spPr bwMode="auto">
                <a:xfrm>
                  <a:off x="3552" y="2880"/>
                  <a:ext cx="192" cy="192"/>
                </a:xfrm>
                <a:prstGeom prst="ellipse">
                  <a:avLst/>
                </a:prstGeom>
                <a:solidFill>
                  <a:schemeClr val="accent1"/>
                </a:solidFill>
                <a:ln w="9525">
                  <a:solidFill>
                    <a:schemeClr val="tx1"/>
                  </a:solidFill>
                  <a:round/>
                  <a:headEnd/>
                  <a:tailEnd/>
                </a:ln>
              </p:spPr>
              <p:txBody>
                <a:bodyPr wrap="none" anchor="ctr"/>
                <a:lstStyle/>
                <a:p>
                  <a:endParaRPr lang="de-DE"/>
                </a:p>
              </p:txBody>
            </p:sp>
            <p:sp>
              <p:nvSpPr>
                <p:cNvPr id="29729" name="Oval 23"/>
                <p:cNvSpPr>
                  <a:spLocks noChangeArrowheads="1"/>
                </p:cNvSpPr>
                <p:nvPr/>
              </p:nvSpPr>
              <p:spPr bwMode="auto">
                <a:xfrm>
                  <a:off x="3312" y="3264"/>
                  <a:ext cx="192" cy="192"/>
                </a:xfrm>
                <a:prstGeom prst="ellipse">
                  <a:avLst/>
                </a:prstGeom>
                <a:solidFill>
                  <a:schemeClr val="accent1"/>
                </a:solidFill>
                <a:ln w="9525">
                  <a:solidFill>
                    <a:schemeClr val="tx1"/>
                  </a:solidFill>
                  <a:round/>
                  <a:headEnd/>
                  <a:tailEnd/>
                </a:ln>
              </p:spPr>
              <p:txBody>
                <a:bodyPr wrap="none" anchor="ctr"/>
                <a:lstStyle/>
                <a:p>
                  <a:endParaRPr lang="de-DE"/>
                </a:p>
              </p:txBody>
            </p:sp>
            <p:sp>
              <p:nvSpPr>
                <p:cNvPr id="29730" name="Oval 24"/>
                <p:cNvSpPr>
                  <a:spLocks noChangeArrowheads="1"/>
                </p:cNvSpPr>
                <p:nvPr/>
              </p:nvSpPr>
              <p:spPr bwMode="auto">
                <a:xfrm>
                  <a:off x="3456" y="3120"/>
                  <a:ext cx="192" cy="192"/>
                </a:xfrm>
                <a:prstGeom prst="ellipse">
                  <a:avLst/>
                </a:prstGeom>
                <a:solidFill>
                  <a:schemeClr val="accent1"/>
                </a:solidFill>
                <a:ln w="9525">
                  <a:solidFill>
                    <a:schemeClr val="tx1"/>
                  </a:solidFill>
                  <a:round/>
                  <a:headEnd/>
                  <a:tailEnd/>
                </a:ln>
              </p:spPr>
              <p:txBody>
                <a:bodyPr wrap="none" anchor="ctr"/>
                <a:lstStyle/>
                <a:p>
                  <a:endParaRPr lang="de-DE"/>
                </a:p>
              </p:txBody>
            </p:sp>
            <p:sp>
              <p:nvSpPr>
                <p:cNvPr id="29731" name="Oval 25"/>
                <p:cNvSpPr>
                  <a:spLocks noChangeArrowheads="1"/>
                </p:cNvSpPr>
                <p:nvPr/>
              </p:nvSpPr>
              <p:spPr bwMode="auto">
                <a:xfrm>
                  <a:off x="3072" y="2736"/>
                  <a:ext cx="768" cy="816"/>
                </a:xfrm>
                <a:prstGeom prst="ellipse">
                  <a:avLst/>
                </a:prstGeom>
                <a:noFill/>
                <a:ln w="317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DE"/>
                </a:p>
              </p:txBody>
            </p:sp>
          </p:grpSp>
          <p:sp>
            <p:nvSpPr>
              <p:cNvPr id="29720" name="Oval 26"/>
              <p:cNvSpPr>
                <a:spLocks noChangeArrowheads="1"/>
              </p:cNvSpPr>
              <p:nvPr/>
            </p:nvSpPr>
            <p:spPr bwMode="auto">
              <a:xfrm>
                <a:off x="4224" y="2496"/>
                <a:ext cx="192" cy="192"/>
              </a:xfrm>
              <a:prstGeom prst="ellipse">
                <a:avLst/>
              </a:prstGeom>
              <a:solidFill>
                <a:srgbClr val="FF9933"/>
              </a:solidFill>
              <a:ln w="9525">
                <a:solidFill>
                  <a:schemeClr val="tx1"/>
                </a:solidFill>
                <a:round/>
                <a:headEnd/>
                <a:tailEnd/>
              </a:ln>
            </p:spPr>
            <p:txBody>
              <a:bodyPr wrap="none" anchor="ctr"/>
              <a:lstStyle/>
              <a:p>
                <a:endParaRPr lang="de-DE"/>
              </a:p>
            </p:txBody>
          </p:sp>
          <p:sp>
            <p:nvSpPr>
              <p:cNvPr id="29721" name="Oval 27"/>
              <p:cNvSpPr>
                <a:spLocks noChangeArrowheads="1"/>
              </p:cNvSpPr>
              <p:nvPr/>
            </p:nvSpPr>
            <p:spPr bwMode="auto">
              <a:xfrm>
                <a:off x="4128" y="2688"/>
                <a:ext cx="192" cy="192"/>
              </a:xfrm>
              <a:prstGeom prst="ellipse">
                <a:avLst/>
              </a:prstGeom>
              <a:solidFill>
                <a:srgbClr val="FF9933"/>
              </a:solidFill>
              <a:ln w="9525">
                <a:solidFill>
                  <a:schemeClr val="tx1"/>
                </a:solidFill>
                <a:round/>
                <a:headEnd/>
                <a:tailEnd/>
              </a:ln>
            </p:spPr>
            <p:txBody>
              <a:bodyPr wrap="none" anchor="ctr"/>
              <a:lstStyle/>
              <a:p>
                <a:endParaRPr lang="de-DE"/>
              </a:p>
            </p:txBody>
          </p:sp>
          <p:sp>
            <p:nvSpPr>
              <p:cNvPr id="29722" name="Oval 28"/>
              <p:cNvSpPr>
                <a:spLocks noChangeArrowheads="1"/>
              </p:cNvSpPr>
              <p:nvPr/>
            </p:nvSpPr>
            <p:spPr bwMode="auto">
              <a:xfrm>
                <a:off x="4464" y="2544"/>
                <a:ext cx="192" cy="192"/>
              </a:xfrm>
              <a:prstGeom prst="ellipse">
                <a:avLst/>
              </a:prstGeom>
              <a:solidFill>
                <a:srgbClr val="FF9933"/>
              </a:solidFill>
              <a:ln w="9525">
                <a:solidFill>
                  <a:schemeClr val="tx1"/>
                </a:solidFill>
                <a:round/>
                <a:headEnd/>
                <a:tailEnd/>
              </a:ln>
            </p:spPr>
            <p:txBody>
              <a:bodyPr wrap="none" anchor="ctr"/>
              <a:lstStyle/>
              <a:p>
                <a:endParaRPr lang="de-DE"/>
              </a:p>
            </p:txBody>
          </p:sp>
          <p:sp>
            <p:nvSpPr>
              <p:cNvPr id="29723" name="Oval 29"/>
              <p:cNvSpPr>
                <a:spLocks noChangeArrowheads="1"/>
              </p:cNvSpPr>
              <p:nvPr/>
            </p:nvSpPr>
            <p:spPr bwMode="auto">
              <a:xfrm>
                <a:off x="4224" y="2928"/>
                <a:ext cx="192" cy="192"/>
              </a:xfrm>
              <a:prstGeom prst="ellipse">
                <a:avLst/>
              </a:prstGeom>
              <a:solidFill>
                <a:srgbClr val="FF9933"/>
              </a:solidFill>
              <a:ln w="9525">
                <a:solidFill>
                  <a:schemeClr val="tx1"/>
                </a:solidFill>
                <a:round/>
                <a:headEnd/>
                <a:tailEnd/>
              </a:ln>
            </p:spPr>
            <p:txBody>
              <a:bodyPr wrap="none" anchor="ctr"/>
              <a:lstStyle/>
              <a:p>
                <a:endParaRPr lang="de-DE"/>
              </a:p>
            </p:txBody>
          </p:sp>
          <p:sp>
            <p:nvSpPr>
              <p:cNvPr id="29724" name="Oval 30"/>
              <p:cNvSpPr>
                <a:spLocks noChangeArrowheads="1"/>
              </p:cNvSpPr>
              <p:nvPr/>
            </p:nvSpPr>
            <p:spPr bwMode="auto">
              <a:xfrm>
                <a:off x="4368" y="2784"/>
                <a:ext cx="192" cy="192"/>
              </a:xfrm>
              <a:prstGeom prst="ellipse">
                <a:avLst/>
              </a:prstGeom>
              <a:solidFill>
                <a:srgbClr val="FF9933"/>
              </a:solidFill>
              <a:ln w="9525">
                <a:solidFill>
                  <a:schemeClr val="tx1"/>
                </a:solidFill>
                <a:round/>
                <a:headEnd/>
                <a:tailEnd/>
              </a:ln>
            </p:spPr>
            <p:txBody>
              <a:bodyPr wrap="none" anchor="ctr"/>
              <a:lstStyle/>
              <a:p>
                <a:endParaRPr lang="de-DE"/>
              </a:p>
            </p:txBody>
          </p:sp>
          <p:sp>
            <p:nvSpPr>
              <p:cNvPr id="29725" name="Oval 31"/>
              <p:cNvSpPr>
                <a:spLocks noChangeArrowheads="1"/>
              </p:cNvSpPr>
              <p:nvPr/>
            </p:nvSpPr>
            <p:spPr bwMode="auto">
              <a:xfrm>
                <a:off x="3984" y="2400"/>
                <a:ext cx="768" cy="816"/>
              </a:xfrm>
              <a:prstGeom prst="ellipse">
                <a:avLst/>
              </a:prstGeom>
              <a:noFill/>
              <a:ln w="317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DE"/>
              </a:p>
            </p:txBody>
          </p:sp>
        </p:grpSp>
        <p:sp>
          <p:nvSpPr>
            <p:cNvPr id="29717" name="Line 32"/>
            <p:cNvSpPr>
              <a:spLocks noChangeShapeType="1"/>
            </p:cNvSpPr>
            <p:nvPr/>
          </p:nvSpPr>
          <p:spPr bwMode="auto">
            <a:xfrm>
              <a:off x="2016" y="3168"/>
              <a:ext cx="1488"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endParaRPr lang="de-DE"/>
            </a:p>
          </p:txBody>
        </p:sp>
        <p:sp>
          <p:nvSpPr>
            <p:cNvPr id="29718" name="Rectangle 33"/>
            <p:cNvSpPr>
              <a:spLocks noChangeArrowheads="1"/>
            </p:cNvSpPr>
            <p:nvPr/>
          </p:nvSpPr>
          <p:spPr bwMode="auto">
            <a:xfrm>
              <a:off x="288" y="2640"/>
              <a:ext cx="5328" cy="1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90000"/>
                </a:lnSpc>
                <a:spcAft>
                  <a:spcPct val="50000"/>
                </a:spcAft>
              </a:pPr>
              <a:r>
                <a:rPr lang="en-US" sz="2400"/>
                <a:t>			     </a:t>
              </a:r>
              <a:r>
                <a:rPr lang="en-US" sz="5400"/>
                <a:t>?</a:t>
              </a:r>
            </a:p>
            <a:p>
              <a:pPr>
                <a:lnSpc>
                  <a:spcPct val="120000"/>
                </a:lnSpc>
                <a:spcAft>
                  <a:spcPct val="50000"/>
                </a:spcAft>
              </a:pPr>
              <a:r>
                <a:rPr lang="en-US" sz="2400"/>
                <a:t>HTTP-Anfragen					</a:t>
              </a:r>
              <a:r>
                <a:rPr lang="en-US"/>
                <a:t>ServerCluster</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path" presetSubtype="0" accel="50000" decel="50000" fill="hold" nodeType="withEffect">
                                  <p:stCondLst>
                                    <p:cond delay="0"/>
                                  </p:stCondLst>
                                  <p:childTnLst>
                                    <p:animMotion origin="layout" path="M -3.61111E-6 3.55077E-6 L -0.25 3.55077E-6 " pathEditMode="relative" rAng="0" ptsTypes="AA">
                                      <p:cBhvr>
                                        <p:cTn id="6" dur="2000" fill="hold"/>
                                        <p:tgtEl>
                                          <p:spTgt spid="157701"/>
                                        </p:tgtEl>
                                        <p:attrNameLst>
                                          <p:attrName>ppt_x</p:attrName>
                                          <p:attrName>ppt_y</p:attrName>
                                        </p:attrNameLst>
                                      </p:cBhvr>
                                      <p:rCtr x="-12500" y="0"/>
                                    </p:animMotion>
                                  </p:childTnLst>
                                </p:cTn>
                              </p:par>
                              <p:par>
                                <p:cTn id="7" presetID="53" presetClass="entr" presetSubtype="0" fill="hold" nodeType="withEffect">
                                  <p:stCondLst>
                                    <p:cond delay="0"/>
                                  </p:stCondLst>
                                  <p:childTnLst>
                                    <p:set>
                                      <p:cBhvr>
                                        <p:cTn id="8" dur="1" fill="hold">
                                          <p:stCondLst>
                                            <p:cond delay="0"/>
                                          </p:stCondLst>
                                        </p:cTn>
                                        <p:tgtEl>
                                          <p:spTgt spid="157701"/>
                                        </p:tgtEl>
                                        <p:attrNameLst>
                                          <p:attrName>style.visibility</p:attrName>
                                        </p:attrNameLst>
                                      </p:cBhvr>
                                      <p:to>
                                        <p:strVal val="visible"/>
                                      </p:to>
                                    </p:set>
                                    <p:anim calcmode="lin" valueType="num">
                                      <p:cBhvr>
                                        <p:cTn id="9" dur="500" fill="hold"/>
                                        <p:tgtEl>
                                          <p:spTgt spid="157701"/>
                                        </p:tgtEl>
                                        <p:attrNameLst>
                                          <p:attrName>ppt_w</p:attrName>
                                        </p:attrNameLst>
                                      </p:cBhvr>
                                      <p:tavLst>
                                        <p:tav tm="0">
                                          <p:val>
                                            <p:fltVal val="0"/>
                                          </p:val>
                                        </p:tav>
                                        <p:tav tm="100000">
                                          <p:val>
                                            <p:strVal val="#ppt_w"/>
                                          </p:val>
                                        </p:tav>
                                      </p:tavLst>
                                    </p:anim>
                                    <p:anim calcmode="lin" valueType="num">
                                      <p:cBhvr>
                                        <p:cTn id="10" dur="500" fill="hold"/>
                                        <p:tgtEl>
                                          <p:spTgt spid="157701"/>
                                        </p:tgtEl>
                                        <p:attrNameLst>
                                          <p:attrName>ppt_h</p:attrName>
                                        </p:attrNameLst>
                                      </p:cBhvr>
                                      <p:tavLst>
                                        <p:tav tm="0">
                                          <p:val>
                                            <p:fltVal val="0"/>
                                          </p:val>
                                        </p:tav>
                                        <p:tav tm="100000">
                                          <p:val>
                                            <p:strVal val="#ppt_h"/>
                                          </p:val>
                                        </p:tav>
                                      </p:tavLst>
                                    </p:anim>
                                    <p:animEffect transition="in" filter="fade">
                                      <p:cBhvr>
                                        <p:cTn id="11" dur="500"/>
                                        <p:tgtEl>
                                          <p:spTgt spid="15770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3" presetClass="entr" presetSubtype="16" fill="hold" grpId="0" nodeType="clickEffect">
                                  <p:stCondLst>
                                    <p:cond delay="0"/>
                                  </p:stCondLst>
                                  <p:childTnLst>
                                    <p:set>
                                      <p:cBhvr>
                                        <p:cTn id="15" dur="1" fill="hold">
                                          <p:stCondLst>
                                            <p:cond delay="0"/>
                                          </p:stCondLst>
                                        </p:cTn>
                                        <p:tgtEl>
                                          <p:spTgt spid="157704"/>
                                        </p:tgtEl>
                                        <p:attrNameLst>
                                          <p:attrName>style.visibility</p:attrName>
                                        </p:attrNameLst>
                                      </p:cBhvr>
                                      <p:to>
                                        <p:strVal val="visible"/>
                                      </p:to>
                                    </p:set>
                                    <p:anim calcmode="lin" valueType="num">
                                      <p:cBhvr>
                                        <p:cTn id="16" dur="500" fill="hold"/>
                                        <p:tgtEl>
                                          <p:spTgt spid="157704"/>
                                        </p:tgtEl>
                                        <p:attrNameLst>
                                          <p:attrName>ppt_w</p:attrName>
                                        </p:attrNameLst>
                                      </p:cBhvr>
                                      <p:tavLst>
                                        <p:tav tm="0">
                                          <p:val>
                                            <p:fltVal val="0"/>
                                          </p:val>
                                        </p:tav>
                                        <p:tav tm="100000">
                                          <p:val>
                                            <p:strVal val="#ppt_w"/>
                                          </p:val>
                                        </p:tav>
                                      </p:tavLst>
                                    </p:anim>
                                    <p:anim calcmode="lin" valueType="num">
                                      <p:cBhvr>
                                        <p:cTn id="17" dur="500" fill="hold"/>
                                        <p:tgtEl>
                                          <p:spTgt spid="157704"/>
                                        </p:tgtEl>
                                        <p:attrNameLst>
                                          <p:attrName>ppt_h</p:attrName>
                                        </p:attrNameLst>
                                      </p:cBhvr>
                                      <p:tavLst>
                                        <p:tav tm="0">
                                          <p:val>
                                            <p:fltVal val="0"/>
                                          </p:val>
                                        </p:tav>
                                        <p:tav tm="100000">
                                          <p:val>
                                            <p:strVal val="#ppt_h"/>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ppt_x"/>
                                          </p:val>
                                        </p:tav>
                                        <p:tav tm="100000">
                                          <p:val>
                                            <p:strVal val="#ppt_x"/>
                                          </p:val>
                                        </p:tav>
                                      </p:tavLst>
                                    </p:anim>
                                    <p:anim calcmode="lin" valueType="num">
                                      <p:cBhvr additive="base">
                                        <p:cTn id="2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704"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2" name="Fußzeilenplatzhalt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50000"/>
              </a:spcBef>
              <a:spcAft>
                <a:spcPct val="0"/>
              </a:spcAft>
              <a:defRPr sz="2000">
                <a:solidFill>
                  <a:schemeClr val="tx1"/>
                </a:solidFill>
                <a:latin typeface="Arial" pitchFamily="34" charset="0"/>
              </a:defRPr>
            </a:lvl6pPr>
            <a:lvl7pPr marL="2971800" indent="-228600" eaLnBrk="0" fontAlgn="base" hangingPunct="0">
              <a:spcBef>
                <a:spcPct val="50000"/>
              </a:spcBef>
              <a:spcAft>
                <a:spcPct val="0"/>
              </a:spcAft>
              <a:defRPr sz="2000">
                <a:solidFill>
                  <a:schemeClr val="tx1"/>
                </a:solidFill>
                <a:latin typeface="Arial" pitchFamily="34" charset="0"/>
              </a:defRPr>
            </a:lvl7pPr>
            <a:lvl8pPr marL="3429000" indent="-228600" eaLnBrk="0" fontAlgn="base" hangingPunct="0">
              <a:spcBef>
                <a:spcPct val="50000"/>
              </a:spcBef>
              <a:spcAft>
                <a:spcPct val="0"/>
              </a:spcAft>
              <a:defRPr sz="2000">
                <a:solidFill>
                  <a:schemeClr val="tx1"/>
                </a:solidFill>
                <a:latin typeface="Arial" pitchFamily="34" charset="0"/>
              </a:defRPr>
            </a:lvl8pPr>
            <a:lvl9pPr marL="3886200" indent="-228600" eaLnBrk="0" fontAlgn="base" hangingPunct="0">
              <a:spcBef>
                <a:spcPct val="50000"/>
              </a:spcBef>
              <a:spcAft>
                <a:spcPct val="0"/>
              </a:spcAft>
              <a:defRPr sz="2000">
                <a:solidFill>
                  <a:schemeClr val="tx1"/>
                </a:solidFill>
                <a:latin typeface="Arial" pitchFamily="34" charset="0"/>
              </a:defRPr>
            </a:lvl9pPr>
          </a:lstStyle>
          <a:p>
            <a:r>
              <a:rPr lang="de-DE" sz="1000" smtClean="0">
                <a:latin typeface="Tahoma" pitchFamily="34" charset="0"/>
              </a:rPr>
              <a:t>Rüdiger Brause: Adaptive Systeme, Institut für Informatik</a:t>
            </a:r>
          </a:p>
        </p:txBody>
      </p:sp>
      <p:sp>
        <p:nvSpPr>
          <p:cNvPr id="30723" name="Foliennummernplatzhalt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50000"/>
              </a:spcBef>
              <a:spcAft>
                <a:spcPct val="0"/>
              </a:spcAft>
              <a:defRPr sz="2000">
                <a:solidFill>
                  <a:schemeClr val="tx1"/>
                </a:solidFill>
                <a:latin typeface="Arial" pitchFamily="34" charset="0"/>
              </a:defRPr>
            </a:lvl6pPr>
            <a:lvl7pPr marL="2971800" indent="-228600" eaLnBrk="0" fontAlgn="base" hangingPunct="0">
              <a:spcBef>
                <a:spcPct val="50000"/>
              </a:spcBef>
              <a:spcAft>
                <a:spcPct val="0"/>
              </a:spcAft>
              <a:defRPr sz="2000">
                <a:solidFill>
                  <a:schemeClr val="tx1"/>
                </a:solidFill>
                <a:latin typeface="Arial" pitchFamily="34" charset="0"/>
              </a:defRPr>
            </a:lvl7pPr>
            <a:lvl8pPr marL="3429000" indent="-228600" eaLnBrk="0" fontAlgn="base" hangingPunct="0">
              <a:spcBef>
                <a:spcPct val="50000"/>
              </a:spcBef>
              <a:spcAft>
                <a:spcPct val="0"/>
              </a:spcAft>
              <a:defRPr sz="2000">
                <a:solidFill>
                  <a:schemeClr val="tx1"/>
                </a:solidFill>
                <a:latin typeface="Arial" pitchFamily="34" charset="0"/>
              </a:defRPr>
            </a:lvl8pPr>
            <a:lvl9pPr marL="3886200" indent="-228600" eaLnBrk="0" fontAlgn="base" hangingPunct="0">
              <a:spcBef>
                <a:spcPct val="50000"/>
              </a:spcBef>
              <a:spcAft>
                <a:spcPct val="0"/>
              </a:spcAft>
              <a:defRPr sz="2000">
                <a:solidFill>
                  <a:schemeClr val="tx1"/>
                </a:solidFill>
                <a:latin typeface="Arial" pitchFamily="34" charset="0"/>
              </a:defRPr>
            </a:lvl9pPr>
          </a:lstStyle>
          <a:p>
            <a:r>
              <a:rPr lang="de-DE" sz="1000" smtClean="0"/>
              <a:t>- </a:t>
            </a:r>
            <a:fld id="{4FE3CF3F-981D-4B8D-B987-FEBBF47425EA}" type="slidenum">
              <a:rPr lang="de-DE" sz="1000" smtClean="0"/>
              <a:pPr/>
              <a:t>26</a:t>
            </a:fld>
            <a:r>
              <a:rPr lang="de-DE" sz="1000" smtClean="0"/>
              <a:t> -</a:t>
            </a:r>
          </a:p>
        </p:txBody>
      </p:sp>
      <p:sp>
        <p:nvSpPr>
          <p:cNvPr id="30724" name="Rectangle 2"/>
          <p:cNvSpPr>
            <a:spLocks noGrp="1" noChangeArrowheads="1"/>
          </p:cNvSpPr>
          <p:nvPr>
            <p:ph type="title"/>
          </p:nvPr>
        </p:nvSpPr>
        <p:spPr>
          <a:xfrm>
            <a:off x="609600" y="228600"/>
            <a:ext cx="6629400" cy="609600"/>
          </a:xfrm>
        </p:spPr>
        <p:txBody>
          <a:bodyPr/>
          <a:lstStyle/>
          <a:p>
            <a:r>
              <a:rPr lang="de-DE" sz="3200" smtClean="0"/>
              <a:t>Scheduling</a:t>
            </a:r>
            <a:endParaRPr lang="de-DE" sz="4800" smtClean="0"/>
          </a:p>
        </p:txBody>
      </p:sp>
      <p:sp>
        <p:nvSpPr>
          <p:cNvPr id="158723" name="Rectangle 3"/>
          <p:cNvSpPr>
            <a:spLocks noGrp="1" noChangeArrowheads="1"/>
          </p:cNvSpPr>
          <p:nvPr>
            <p:ph type="body" idx="1"/>
          </p:nvPr>
        </p:nvSpPr>
        <p:spPr>
          <a:xfrm>
            <a:off x="533400" y="1143000"/>
            <a:ext cx="8610600" cy="5181600"/>
          </a:xfrm>
        </p:spPr>
        <p:txBody>
          <a:bodyPr/>
          <a:lstStyle/>
          <a:p>
            <a:pPr marL="0" indent="0">
              <a:tabLst>
                <a:tab pos="195263" algn="l"/>
                <a:tab pos="4483100" algn="l"/>
              </a:tabLst>
              <a:defRPr/>
            </a:pPr>
            <a:r>
              <a:rPr lang="en-US" sz="2800" dirty="0" err="1" smtClean="0"/>
              <a:t>Zuordnungen</a:t>
            </a:r>
            <a:endParaRPr lang="en-US" sz="2800" dirty="0" smtClean="0"/>
          </a:p>
          <a:p>
            <a:pPr marL="182563" indent="-182563">
              <a:lnSpc>
                <a:spcPct val="80000"/>
              </a:lnSpc>
              <a:buSzPct val="120000"/>
              <a:buFontTx/>
              <a:buBlip>
                <a:blip r:embed="rId2"/>
              </a:buBlip>
              <a:tabLst>
                <a:tab pos="195263" algn="l"/>
                <a:tab pos="4483100" algn="l"/>
              </a:tabLst>
              <a:defRPr/>
            </a:pPr>
            <a:r>
              <a:rPr lang="en-US" dirty="0" err="1" smtClean="0">
                <a:solidFill>
                  <a:srgbClr val="CC6600"/>
                </a:solidFill>
              </a:rPr>
              <a:t>Blumenbeet</a:t>
            </a:r>
            <a:r>
              <a:rPr lang="en-US" b="0" dirty="0" smtClean="0"/>
              <a:t>	</a:t>
            </a:r>
            <a:r>
              <a:rPr lang="en-US" i="1" dirty="0" err="1" smtClean="0"/>
              <a:t>Warteschlange</a:t>
            </a:r>
            <a:endParaRPr lang="en-US" i="1" dirty="0" smtClean="0"/>
          </a:p>
          <a:p>
            <a:pPr marL="182563" indent="-182563">
              <a:lnSpc>
                <a:spcPct val="80000"/>
              </a:lnSpc>
              <a:buSzPct val="120000"/>
              <a:buFontTx/>
              <a:buBlip>
                <a:blip r:embed="rId2"/>
              </a:buBlip>
              <a:tabLst>
                <a:tab pos="195263" algn="l"/>
                <a:tab pos="4483100" algn="l"/>
              </a:tabLst>
              <a:defRPr/>
            </a:pPr>
            <a:r>
              <a:rPr lang="en-US" dirty="0" err="1" smtClean="0">
                <a:solidFill>
                  <a:srgbClr val="CC6600"/>
                </a:solidFill>
              </a:rPr>
              <a:t>Futtersuchbiene</a:t>
            </a:r>
            <a:r>
              <a:rPr lang="en-US" b="0" dirty="0" smtClean="0"/>
              <a:t>	</a:t>
            </a:r>
            <a:r>
              <a:rPr lang="en-US" i="1" dirty="0" smtClean="0"/>
              <a:t>Server</a:t>
            </a:r>
          </a:p>
          <a:p>
            <a:pPr marL="182563" indent="-182563">
              <a:lnSpc>
                <a:spcPct val="80000"/>
              </a:lnSpc>
              <a:buSzPct val="120000"/>
              <a:buFontTx/>
              <a:buBlip>
                <a:blip r:embed="rId2"/>
              </a:buBlip>
              <a:tabLst>
                <a:tab pos="195263" algn="l"/>
                <a:tab pos="4483100" algn="l"/>
              </a:tabLst>
              <a:defRPr/>
            </a:pPr>
            <a:r>
              <a:rPr lang="en-US" dirty="0" err="1" smtClean="0">
                <a:solidFill>
                  <a:srgbClr val="CC6600"/>
                </a:solidFill>
              </a:rPr>
              <a:t>Gruppe</a:t>
            </a:r>
            <a:r>
              <a:rPr lang="en-US" b="0" dirty="0" smtClean="0"/>
              <a:t> </a:t>
            </a:r>
            <a:r>
              <a:rPr lang="en-US" dirty="0" err="1" smtClean="0">
                <a:solidFill>
                  <a:srgbClr val="CC6600"/>
                </a:solidFill>
              </a:rPr>
              <a:t>der</a:t>
            </a:r>
            <a:r>
              <a:rPr lang="en-US" b="0" dirty="0" smtClean="0"/>
              <a:t> </a:t>
            </a:r>
            <a:r>
              <a:rPr lang="en-US" dirty="0" err="1" smtClean="0">
                <a:solidFill>
                  <a:srgbClr val="CC6600"/>
                </a:solidFill>
              </a:rPr>
              <a:t>Futtersucher</a:t>
            </a:r>
            <a:r>
              <a:rPr lang="en-US" b="0" dirty="0" smtClean="0"/>
              <a:t>	</a:t>
            </a:r>
            <a:r>
              <a:rPr lang="en-US" i="1" dirty="0" err="1" smtClean="0"/>
              <a:t>virt</a:t>
            </a:r>
            <a:r>
              <a:rPr lang="en-US" b="0" i="1" dirty="0" smtClean="0"/>
              <a:t>. </a:t>
            </a:r>
            <a:r>
              <a:rPr lang="en-US" i="1" dirty="0" err="1" smtClean="0"/>
              <a:t>ServerCluster</a:t>
            </a:r>
            <a:endParaRPr lang="en-US" i="1" dirty="0" smtClean="0"/>
          </a:p>
          <a:p>
            <a:pPr marL="182563" indent="-182563">
              <a:lnSpc>
                <a:spcPct val="80000"/>
              </a:lnSpc>
              <a:buSzPct val="120000"/>
              <a:buFontTx/>
              <a:buBlip>
                <a:blip r:embed="rId2"/>
              </a:buBlip>
              <a:tabLst>
                <a:tab pos="195263" algn="l"/>
                <a:tab pos="4483100" algn="l"/>
              </a:tabLst>
              <a:defRPr/>
            </a:pPr>
            <a:r>
              <a:rPr lang="en-US" dirty="0" err="1" smtClean="0">
                <a:solidFill>
                  <a:srgbClr val="CC6600"/>
                </a:solidFill>
              </a:rPr>
              <a:t>Bienenstock</a:t>
            </a:r>
            <a:r>
              <a:rPr lang="en-US" b="0" dirty="0" smtClean="0"/>
              <a:t>	</a:t>
            </a:r>
            <a:r>
              <a:rPr lang="en-US" i="1" dirty="0" err="1" smtClean="0"/>
              <a:t>Menge</a:t>
            </a:r>
            <a:r>
              <a:rPr lang="en-US" b="0" i="1" dirty="0" smtClean="0"/>
              <a:t> </a:t>
            </a:r>
            <a:r>
              <a:rPr lang="en-US" i="1" dirty="0" err="1" smtClean="0"/>
              <a:t>aller</a:t>
            </a:r>
            <a:r>
              <a:rPr lang="en-US" b="0" i="1" dirty="0" smtClean="0"/>
              <a:t> </a:t>
            </a:r>
            <a:r>
              <a:rPr lang="en-US" i="1" dirty="0" smtClean="0"/>
              <a:t>Server</a:t>
            </a:r>
          </a:p>
          <a:p>
            <a:pPr marL="182563" indent="-182563">
              <a:lnSpc>
                <a:spcPct val="80000"/>
              </a:lnSpc>
              <a:spcAft>
                <a:spcPct val="0"/>
              </a:spcAft>
              <a:buSzPct val="120000"/>
              <a:buFontTx/>
              <a:buBlip>
                <a:blip r:embed="rId2"/>
              </a:buBlip>
              <a:tabLst>
                <a:tab pos="195263" algn="l"/>
                <a:tab pos="4483100" algn="l"/>
              </a:tabLst>
              <a:defRPr/>
            </a:pPr>
            <a:r>
              <a:rPr lang="en-US" dirty="0" err="1" smtClean="0">
                <a:solidFill>
                  <a:srgbClr val="CC6600"/>
                </a:solidFill>
              </a:rPr>
              <a:t>Futterqualität</a:t>
            </a:r>
            <a:r>
              <a:rPr lang="en-US" b="0" dirty="0" smtClean="0"/>
              <a:t>, </a:t>
            </a:r>
            <a:r>
              <a:rPr lang="en-US" sz="2000" b="0" dirty="0" err="1" smtClean="0"/>
              <a:t>Menge</a:t>
            </a:r>
            <a:r>
              <a:rPr lang="en-US" sz="2000" b="0" dirty="0" smtClean="0"/>
              <a:t>, </a:t>
            </a:r>
            <a:r>
              <a:rPr lang="en-US" sz="2000" b="0" dirty="0" err="1" smtClean="0"/>
              <a:t>Distanz</a:t>
            </a:r>
            <a:r>
              <a:rPr lang="en-US" b="0" dirty="0" smtClean="0"/>
              <a:t>	</a:t>
            </a:r>
            <a:r>
              <a:rPr lang="en-US" i="1" dirty="0" err="1" smtClean="0"/>
              <a:t>ServiceQualität</a:t>
            </a:r>
            <a:r>
              <a:rPr lang="en-US" b="0" i="1" dirty="0" smtClean="0"/>
              <a:t>, </a:t>
            </a:r>
            <a:r>
              <a:rPr lang="en-US" sz="2000" i="1" dirty="0" err="1" smtClean="0"/>
              <a:t>Menge</a:t>
            </a:r>
            <a:r>
              <a:rPr lang="en-US" sz="2000" b="0" i="1" dirty="0" smtClean="0"/>
              <a:t>,</a:t>
            </a:r>
          </a:p>
          <a:p>
            <a:pPr marL="182563" indent="-182563" algn="ctr">
              <a:lnSpc>
                <a:spcPct val="80000"/>
              </a:lnSpc>
              <a:buSzPct val="120000"/>
              <a:tabLst>
                <a:tab pos="195263" algn="l"/>
                <a:tab pos="4483100" algn="l"/>
              </a:tabLst>
              <a:defRPr/>
            </a:pPr>
            <a:r>
              <a:rPr lang="en-US" sz="2000" b="0" i="1" dirty="0" smtClean="0"/>
              <a:t>	               </a:t>
            </a:r>
            <a:r>
              <a:rPr lang="en-US" sz="2000" i="1" dirty="0" err="1" smtClean="0"/>
              <a:t>Dauer</a:t>
            </a:r>
            <a:endParaRPr lang="en-US" sz="2000" i="1" dirty="0" smtClean="0"/>
          </a:p>
          <a:p>
            <a:pPr marL="182563" indent="-182563">
              <a:lnSpc>
                <a:spcPct val="80000"/>
              </a:lnSpc>
              <a:buSzPct val="120000"/>
              <a:buFontTx/>
              <a:buBlip>
                <a:blip r:embed="rId2"/>
              </a:buBlip>
              <a:tabLst>
                <a:tab pos="195263" algn="l"/>
                <a:tab pos="4483100" algn="l"/>
              </a:tabLst>
              <a:defRPr/>
            </a:pPr>
            <a:r>
              <a:rPr lang="en-US" dirty="0" err="1" smtClean="0">
                <a:solidFill>
                  <a:srgbClr val="CC6600"/>
                </a:solidFill>
              </a:rPr>
              <a:t>Aufwand</a:t>
            </a:r>
            <a:r>
              <a:rPr lang="en-US" b="0" dirty="0" smtClean="0"/>
              <a:t>, </a:t>
            </a:r>
            <a:r>
              <a:rPr lang="en-US" sz="2000" b="0" dirty="0" err="1" smtClean="0"/>
              <a:t>Futterort</a:t>
            </a:r>
            <a:r>
              <a:rPr lang="en-US" sz="2000" b="0" dirty="0" smtClean="0"/>
              <a:t> </a:t>
            </a:r>
            <a:r>
              <a:rPr lang="en-US" sz="2000" b="0" dirty="0" err="1" smtClean="0"/>
              <a:t>zu</a:t>
            </a:r>
            <a:r>
              <a:rPr lang="en-US" sz="2000" b="0" dirty="0" smtClean="0"/>
              <a:t> </a:t>
            </a:r>
            <a:r>
              <a:rPr lang="en-US" sz="2000" b="0" dirty="0" err="1" smtClean="0"/>
              <a:t>wechseln</a:t>
            </a:r>
            <a:r>
              <a:rPr lang="en-US" sz="2000" b="0" dirty="0" smtClean="0"/>
              <a:t> 	</a:t>
            </a:r>
            <a:r>
              <a:rPr lang="en-US" i="1" dirty="0" err="1" smtClean="0"/>
              <a:t>Migrationskosten</a:t>
            </a:r>
            <a:endParaRPr lang="en-US" i="1" dirty="0" smtClean="0"/>
          </a:p>
          <a:p>
            <a:pPr marL="182563" indent="-182563">
              <a:buSzPct val="120000"/>
              <a:buFontTx/>
              <a:buBlip>
                <a:blip r:embed="rId2"/>
              </a:buBlip>
              <a:tabLst>
                <a:tab pos="195263" algn="l"/>
                <a:tab pos="4483100" algn="l"/>
              </a:tabLst>
              <a:defRPr/>
            </a:pPr>
            <a:r>
              <a:rPr lang="en-US" dirty="0" err="1" smtClean="0">
                <a:solidFill>
                  <a:srgbClr val="CC6600"/>
                </a:solidFill>
              </a:rPr>
              <a:t>Schwänzeltanz</a:t>
            </a:r>
            <a:r>
              <a:rPr lang="en-US" b="0" dirty="0" smtClean="0"/>
              <a:t>	</a:t>
            </a:r>
            <a:r>
              <a:rPr lang="en-US" i="1" dirty="0" err="1" smtClean="0"/>
              <a:t>Nachricht</a:t>
            </a:r>
            <a:endParaRPr lang="en-US" i="1" dirty="0" smtClean="0"/>
          </a:p>
          <a:p>
            <a:pPr marL="182563" indent="-182563">
              <a:buSzPct val="120000"/>
              <a:buFontTx/>
              <a:buBlip>
                <a:blip r:embed="rId2"/>
              </a:buBlip>
              <a:tabLst>
                <a:tab pos="195263" algn="l"/>
                <a:tab pos="4483100" algn="l"/>
              </a:tabLst>
              <a:defRPr/>
            </a:pPr>
            <a:r>
              <a:rPr lang="en-US" dirty="0" err="1" smtClean="0">
                <a:solidFill>
                  <a:srgbClr val="CC6600"/>
                </a:solidFill>
              </a:rPr>
              <a:t>Tanzboden</a:t>
            </a:r>
            <a:r>
              <a:rPr lang="en-US" b="0" dirty="0" smtClean="0"/>
              <a:t>	</a:t>
            </a:r>
            <a:r>
              <a:rPr lang="en-US" i="1" dirty="0" err="1" smtClean="0"/>
              <a:t>Nachrichtenbrett</a:t>
            </a:r>
            <a:endParaRPr lang="en-US" i="1" dirty="0" smtClean="0"/>
          </a:p>
        </p:txBody>
      </p:sp>
      <p:pic>
        <p:nvPicPr>
          <p:cNvPr id="30726" name="Picture 4" descr="biene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152400"/>
            <a:ext cx="10747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58723">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58723">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58723">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5872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158723">
                                            <p:txEl>
                                              <p:pRg st="6" end="6"/>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158723">
                                            <p:txEl>
                                              <p:pRg st="7" end="7"/>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499"/>
                                          </p:stCondLst>
                                        </p:cTn>
                                        <p:tgtEl>
                                          <p:spTgt spid="158723">
                                            <p:txEl>
                                              <p:pRg st="8" end="8"/>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499"/>
                                          </p:stCondLst>
                                        </p:cTn>
                                        <p:tgtEl>
                                          <p:spTgt spid="15872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23" grpId="0"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7" name="Fußzeilenplatzhalt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50000"/>
              </a:spcBef>
              <a:spcAft>
                <a:spcPct val="0"/>
              </a:spcAft>
              <a:defRPr sz="2000">
                <a:solidFill>
                  <a:schemeClr val="tx1"/>
                </a:solidFill>
                <a:latin typeface="Arial" pitchFamily="34" charset="0"/>
              </a:defRPr>
            </a:lvl6pPr>
            <a:lvl7pPr marL="2971800" indent="-228600" eaLnBrk="0" fontAlgn="base" hangingPunct="0">
              <a:spcBef>
                <a:spcPct val="50000"/>
              </a:spcBef>
              <a:spcAft>
                <a:spcPct val="0"/>
              </a:spcAft>
              <a:defRPr sz="2000">
                <a:solidFill>
                  <a:schemeClr val="tx1"/>
                </a:solidFill>
                <a:latin typeface="Arial" pitchFamily="34" charset="0"/>
              </a:defRPr>
            </a:lvl7pPr>
            <a:lvl8pPr marL="3429000" indent="-228600" eaLnBrk="0" fontAlgn="base" hangingPunct="0">
              <a:spcBef>
                <a:spcPct val="50000"/>
              </a:spcBef>
              <a:spcAft>
                <a:spcPct val="0"/>
              </a:spcAft>
              <a:defRPr sz="2000">
                <a:solidFill>
                  <a:schemeClr val="tx1"/>
                </a:solidFill>
                <a:latin typeface="Arial" pitchFamily="34" charset="0"/>
              </a:defRPr>
            </a:lvl8pPr>
            <a:lvl9pPr marL="3886200" indent="-228600" eaLnBrk="0" fontAlgn="base" hangingPunct="0">
              <a:spcBef>
                <a:spcPct val="50000"/>
              </a:spcBef>
              <a:spcAft>
                <a:spcPct val="0"/>
              </a:spcAft>
              <a:defRPr sz="2000">
                <a:solidFill>
                  <a:schemeClr val="tx1"/>
                </a:solidFill>
                <a:latin typeface="Arial" pitchFamily="34" charset="0"/>
              </a:defRPr>
            </a:lvl9pPr>
          </a:lstStyle>
          <a:p>
            <a:r>
              <a:rPr lang="de-DE" sz="1000" smtClean="0">
                <a:latin typeface="Tahoma" pitchFamily="34" charset="0"/>
              </a:rPr>
              <a:t>Rüdiger Brause: Adaptive Systeme, Institut für Informatik</a:t>
            </a:r>
          </a:p>
        </p:txBody>
      </p:sp>
      <p:sp>
        <p:nvSpPr>
          <p:cNvPr id="6148" name="Foliennummernplatzhalt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50000"/>
              </a:spcBef>
              <a:spcAft>
                <a:spcPct val="0"/>
              </a:spcAft>
              <a:defRPr sz="2000">
                <a:solidFill>
                  <a:schemeClr val="tx1"/>
                </a:solidFill>
                <a:latin typeface="Arial" pitchFamily="34" charset="0"/>
              </a:defRPr>
            </a:lvl6pPr>
            <a:lvl7pPr marL="2971800" indent="-228600" eaLnBrk="0" fontAlgn="base" hangingPunct="0">
              <a:spcBef>
                <a:spcPct val="50000"/>
              </a:spcBef>
              <a:spcAft>
                <a:spcPct val="0"/>
              </a:spcAft>
              <a:defRPr sz="2000">
                <a:solidFill>
                  <a:schemeClr val="tx1"/>
                </a:solidFill>
                <a:latin typeface="Arial" pitchFamily="34" charset="0"/>
              </a:defRPr>
            </a:lvl7pPr>
            <a:lvl8pPr marL="3429000" indent="-228600" eaLnBrk="0" fontAlgn="base" hangingPunct="0">
              <a:spcBef>
                <a:spcPct val="50000"/>
              </a:spcBef>
              <a:spcAft>
                <a:spcPct val="0"/>
              </a:spcAft>
              <a:defRPr sz="2000">
                <a:solidFill>
                  <a:schemeClr val="tx1"/>
                </a:solidFill>
                <a:latin typeface="Arial" pitchFamily="34" charset="0"/>
              </a:defRPr>
            </a:lvl8pPr>
            <a:lvl9pPr marL="3886200" indent="-228600" eaLnBrk="0" fontAlgn="base" hangingPunct="0">
              <a:spcBef>
                <a:spcPct val="50000"/>
              </a:spcBef>
              <a:spcAft>
                <a:spcPct val="0"/>
              </a:spcAft>
              <a:defRPr sz="2000">
                <a:solidFill>
                  <a:schemeClr val="tx1"/>
                </a:solidFill>
                <a:latin typeface="Arial" pitchFamily="34" charset="0"/>
              </a:defRPr>
            </a:lvl9pPr>
          </a:lstStyle>
          <a:p>
            <a:r>
              <a:rPr lang="de-DE" sz="1000" smtClean="0"/>
              <a:t>- </a:t>
            </a:r>
            <a:fld id="{40FB817E-6A6C-45D7-BD12-04A54F67C967}" type="slidenum">
              <a:rPr lang="de-DE" sz="1000" smtClean="0"/>
              <a:pPr/>
              <a:t>27</a:t>
            </a:fld>
            <a:r>
              <a:rPr lang="de-DE" sz="1000" smtClean="0"/>
              <a:t> -</a:t>
            </a:r>
          </a:p>
        </p:txBody>
      </p:sp>
      <p:sp>
        <p:nvSpPr>
          <p:cNvPr id="6149" name="Rectangle 2"/>
          <p:cNvSpPr>
            <a:spLocks noGrp="1" noChangeArrowheads="1"/>
          </p:cNvSpPr>
          <p:nvPr>
            <p:ph type="title"/>
          </p:nvPr>
        </p:nvSpPr>
        <p:spPr>
          <a:xfrm>
            <a:off x="609600" y="228600"/>
            <a:ext cx="6629400" cy="609600"/>
          </a:xfrm>
        </p:spPr>
        <p:txBody>
          <a:bodyPr/>
          <a:lstStyle/>
          <a:p>
            <a:r>
              <a:rPr lang="de-DE" sz="3200" smtClean="0"/>
              <a:t>Künstliche Bienen</a:t>
            </a:r>
            <a:endParaRPr lang="de-DE" sz="4800" smtClean="0"/>
          </a:p>
        </p:txBody>
      </p:sp>
      <p:sp>
        <p:nvSpPr>
          <p:cNvPr id="159747" name="Rectangle 3"/>
          <p:cNvSpPr>
            <a:spLocks noGrp="1" noChangeArrowheads="1"/>
          </p:cNvSpPr>
          <p:nvPr>
            <p:ph type="body" idx="1"/>
          </p:nvPr>
        </p:nvSpPr>
        <p:spPr>
          <a:xfrm>
            <a:off x="533400" y="1143000"/>
            <a:ext cx="8305800" cy="5334000"/>
          </a:xfrm>
        </p:spPr>
        <p:txBody>
          <a:bodyPr/>
          <a:lstStyle/>
          <a:p>
            <a:pPr marL="292100" indent="-292100">
              <a:lnSpc>
                <a:spcPct val="100000"/>
              </a:lnSpc>
              <a:tabLst>
                <a:tab pos="195263" algn="l"/>
                <a:tab pos="4483100" algn="l"/>
              </a:tabLst>
            </a:pPr>
            <a:r>
              <a:rPr lang="en-US" dirty="0" err="1" smtClean="0"/>
              <a:t>Jeder</a:t>
            </a:r>
            <a:r>
              <a:rPr lang="en-US" dirty="0" smtClean="0"/>
              <a:t> Server </a:t>
            </a:r>
            <a:r>
              <a:rPr lang="en-US" dirty="0" err="1" smtClean="0"/>
              <a:t>s</a:t>
            </a:r>
            <a:r>
              <a:rPr lang="en-US" baseline="-25000" dirty="0" err="1" smtClean="0"/>
              <a:t>i</a:t>
            </a:r>
            <a:r>
              <a:rPr lang="en-US" b="0" dirty="0" smtClean="0"/>
              <a:t> des </a:t>
            </a:r>
            <a:r>
              <a:rPr lang="en-US" b="0" dirty="0" err="1" smtClean="0"/>
              <a:t>virt</a:t>
            </a:r>
            <a:r>
              <a:rPr lang="en-US" b="0" dirty="0" smtClean="0"/>
              <a:t>. </a:t>
            </a:r>
            <a:r>
              <a:rPr lang="en-US" b="0" dirty="0" err="1" smtClean="0"/>
              <a:t>ServerClusters</a:t>
            </a:r>
            <a:r>
              <a:rPr lang="en-US" b="0" dirty="0" smtClean="0"/>
              <a:t> </a:t>
            </a:r>
            <a:r>
              <a:rPr lang="en-US" b="0" dirty="0" err="1" smtClean="0"/>
              <a:t>VS</a:t>
            </a:r>
            <a:r>
              <a:rPr lang="en-US" b="0" baseline="-25000" dirty="0" err="1" smtClean="0"/>
              <a:t>j</a:t>
            </a:r>
            <a:endParaRPr lang="en-US" b="0" baseline="-25000" dirty="0" smtClean="0"/>
          </a:p>
          <a:p>
            <a:pPr marL="292100" indent="-292100">
              <a:lnSpc>
                <a:spcPct val="100000"/>
              </a:lnSpc>
              <a:buClr>
                <a:srgbClr val="CC3300"/>
              </a:buClr>
              <a:buSzPct val="120000"/>
              <a:buFontTx/>
              <a:buChar char="•"/>
              <a:tabLst>
                <a:tab pos="195263" algn="l"/>
                <a:tab pos="4483100" algn="l"/>
              </a:tabLst>
            </a:pPr>
            <a:r>
              <a:rPr lang="en-US" b="0" dirty="0" err="1" smtClean="0"/>
              <a:t>Arbeitet</a:t>
            </a:r>
            <a:r>
              <a:rPr lang="en-US" b="0" dirty="0" smtClean="0"/>
              <a:t> </a:t>
            </a:r>
            <a:r>
              <a:rPr lang="en-US" b="0" dirty="0" err="1" smtClean="0"/>
              <a:t>eine</a:t>
            </a:r>
            <a:r>
              <a:rPr lang="en-US" b="0" dirty="0" smtClean="0"/>
              <a:t> </a:t>
            </a:r>
            <a:r>
              <a:rPr lang="en-US" b="0" dirty="0" err="1" smtClean="0"/>
              <a:t>Anfrage</a:t>
            </a:r>
            <a:r>
              <a:rPr lang="en-US" b="0" dirty="0" smtClean="0"/>
              <a:t> ab. </a:t>
            </a:r>
            <a:r>
              <a:rPr lang="en-US" b="0" dirty="0" err="1" smtClean="0"/>
              <a:t>Ertrag</a:t>
            </a:r>
            <a:r>
              <a:rPr lang="en-US" b="0" dirty="0" smtClean="0"/>
              <a:t> </a:t>
            </a:r>
            <a:r>
              <a:rPr lang="en-US" b="0" dirty="0" err="1" smtClean="0"/>
              <a:t>ist</a:t>
            </a:r>
            <a:r>
              <a:rPr lang="en-US" b="0" dirty="0" smtClean="0"/>
              <a:t> </a:t>
            </a:r>
            <a:r>
              <a:rPr lang="en-US" b="0" dirty="0" err="1" smtClean="0"/>
              <a:t>c</a:t>
            </a:r>
            <a:r>
              <a:rPr lang="en-US" b="0" baseline="-25000" dirty="0" err="1" smtClean="0"/>
              <a:t>j</a:t>
            </a:r>
            <a:r>
              <a:rPr lang="en-US" b="0" dirty="0" smtClean="0"/>
              <a:t>     [€/</a:t>
            </a:r>
            <a:r>
              <a:rPr lang="en-US" b="0" dirty="0" err="1" smtClean="0"/>
              <a:t>Auftrag</a:t>
            </a:r>
            <a:r>
              <a:rPr lang="en-US" b="0" dirty="0" smtClean="0"/>
              <a:t>]</a:t>
            </a:r>
          </a:p>
          <a:p>
            <a:pPr marL="292100" indent="-292100">
              <a:lnSpc>
                <a:spcPct val="100000"/>
              </a:lnSpc>
              <a:buClr>
                <a:srgbClr val="CC3300"/>
              </a:buClr>
              <a:buSzPct val="120000"/>
              <a:buFontTx/>
              <a:buChar char="•"/>
              <a:tabLst>
                <a:tab pos="195263" algn="l"/>
                <a:tab pos="4483100" algn="l"/>
              </a:tabLst>
            </a:pPr>
            <a:r>
              <a:rPr lang="en-US" b="0" dirty="0" err="1" smtClean="0"/>
              <a:t>Heftet</a:t>
            </a:r>
            <a:r>
              <a:rPr lang="en-US" b="0" dirty="0" smtClean="0"/>
              <a:t> </a:t>
            </a:r>
            <a:r>
              <a:rPr lang="en-US" b="0" dirty="0" err="1" smtClean="0"/>
              <a:t>mit</a:t>
            </a:r>
            <a:r>
              <a:rPr lang="en-US" b="0" dirty="0" smtClean="0"/>
              <a:t> </a:t>
            </a:r>
            <a:r>
              <a:rPr lang="en-US" b="0" dirty="0" err="1" smtClean="0"/>
              <a:t>Wahrscheinlichkeit</a:t>
            </a:r>
            <a:r>
              <a:rPr lang="en-US" b="0" dirty="0" smtClean="0"/>
              <a:t> </a:t>
            </a:r>
            <a:r>
              <a:rPr lang="en-US" b="0" i="1" dirty="0" smtClean="0"/>
              <a:t>q</a:t>
            </a:r>
            <a:r>
              <a:rPr lang="en-US" b="0" dirty="0" smtClean="0"/>
              <a:t> </a:t>
            </a:r>
            <a:r>
              <a:rPr lang="en-US" b="0" dirty="0" err="1" smtClean="0"/>
              <a:t>eine</a:t>
            </a:r>
            <a:r>
              <a:rPr lang="en-US" b="0" dirty="0" smtClean="0"/>
              <a:t> </a:t>
            </a:r>
            <a:r>
              <a:rPr lang="en-US" b="0" dirty="0" err="1" smtClean="0"/>
              <a:t>Nachricht</a:t>
            </a:r>
            <a:r>
              <a:rPr lang="en-US" b="0" dirty="0" smtClean="0"/>
              <a:t> </a:t>
            </a:r>
            <a:r>
              <a:rPr lang="en-US" b="0" dirty="0" err="1" smtClean="0"/>
              <a:t>ans</a:t>
            </a:r>
            <a:r>
              <a:rPr lang="en-US" b="0" dirty="0" smtClean="0"/>
              <a:t> Brett</a:t>
            </a:r>
          </a:p>
          <a:p>
            <a:pPr marL="292100" indent="-292100">
              <a:lnSpc>
                <a:spcPct val="100000"/>
              </a:lnSpc>
              <a:buClr>
                <a:srgbClr val="CC3300"/>
              </a:buClr>
              <a:buSzPct val="120000"/>
              <a:buFontTx/>
              <a:buChar char="•"/>
              <a:tabLst>
                <a:tab pos="195263" algn="l"/>
                <a:tab pos="4483100" algn="l"/>
              </a:tabLst>
            </a:pPr>
            <a:r>
              <a:rPr lang="en-US" b="0" dirty="0" err="1" smtClean="0"/>
              <a:t>Diese</a:t>
            </a:r>
            <a:r>
              <a:rPr lang="en-US" b="0" dirty="0" smtClean="0"/>
              <a:t> </a:t>
            </a:r>
            <a:r>
              <a:rPr lang="en-US" b="0" dirty="0" err="1" smtClean="0"/>
              <a:t>bleibt</a:t>
            </a:r>
            <a:r>
              <a:rPr lang="en-US" b="0" dirty="0" smtClean="0"/>
              <a:t> </a:t>
            </a:r>
            <a:r>
              <a:rPr lang="en-US" b="0" dirty="0" err="1" smtClean="0"/>
              <a:t>eine</a:t>
            </a:r>
            <a:r>
              <a:rPr lang="en-US" b="0" dirty="0" smtClean="0"/>
              <a:t> </a:t>
            </a:r>
            <a:r>
              <a:rPr lang="en-US" b="0" dirty="0" err="1" smtClean="0"/>
              <a:t>Zeit</a:t>
            </a:r>
            <a:r>
              <a:rPr lang="en-US" b="0" dirty="0" smtClean="0"/>
              <a:t> T = </a:t>
            </a:r>
            <a:r>
              <a:rPr lang="en-US" b="0" dirty="0" err="1" smtClean="0"/>
              <a:t>c</a:t>
            </a:r>
            <a:r>
              <a:rPr lang="en-US" b="0" baseline="-25000" dirty="0" err="1" smtClean="0"/>
              <a:t>j</a:t>
            </a:r>
            <a:r>
              <a:rPr lang="en-US" b="0" dirty="0" smtClean="0"/>
              <a:t> A </a:t>
            </a:r>
            <a:r>
              <a:rPr lang="en-US" b="0" dirty="0" err="1" smtClean="0"/>
              <a:t>erhalten</a:t>
            </a:r>
            <a:r>
              <a:rPr lang="en-US" b="0" dirty="0" smtClean="0"/>
              <a:t>.</a:t>
            </a:r>
          </a:p>
          <a:p>
            <a:pPr marL="292100" indent="-292100">
              <a:lnSpc>
                <a:spcPct val="90000"/>
              </a:lnSpc>
              <a:buClr>
                <a:srgbClr val="CC3300"/>
              </a:buClr>
              <a:buSzPct val="120000"/>
              <a:buFontTx/>
              <a:buChar char="•"/>
              <a:tabLst>
                <a:tab pos="195263" algn="l"/>
                <a:tab pos="4483100" algn="l"/>
              </a:tabLst>
            </a:pPr>
            <a:r>
              <a:rPr lang="en-US" b="0" dirty="0" err="1" smtClean="0"/>
              <a:t>Vergleicht</a:t>
            </a:r>
            <a:r>
              <a:rPr lang="en-US" b="0" dirty="0" smtClean="0"/>
              <a:t> die </a:t>
            </a:r>
            <a:r>
              <a:rPr lang="en-US" b="0" dirty="0" err="1" smtClean="0"/>
              <a:t>eigene</a:t>
            </a:r>
            <a:r>
              <a:rPr lang="en-US" b="0" dirty="0" smtClean="0"/>
              <a:t> </a:t>
            </a:r>
            <a:r>
              <a:rPr lang="en-US" b="0" dirty="0" err="1" smtClean="0"/>
              <a:t>Profitrate</a:t>
            </a:r>
            <a:r>
              <a:rPr lang="en-US" b="0" dirty="0" smtClean="0"/>
              <a:t> P</a:t>
            </a:r>
            <a:r>
              <a:rPr lang="en-US" b="0" baseline="-25000" dirty="0" smtClean="0"/>
              <a:t>i</a:t>
            </a:r>
            <a:r>
              <a:rPr lang="en-US" b="0" dirty="0" smtClean="0"/>
              <a:t> </a:t>
            </a:r>
            <a:r>
              <a:rPr lang="en-US" b="0" dirty="0" err="1" smtClean="0"/>
              <a:t>mit</a:t>
            </a:r>
            <a:r>
              <a:rPr lang="en-US" b="0" dirty="0" smtClean="0"/>
              <a:t> der von </a:t>
            </a:r>
            <a:r>
              <a:rPr lang="en-US" b="0" dirty="0" err="1" smtClean="0"/>
              <a:t>Gesamtgruppe</a:t>
            </a:r>
            <a:r>
              <a:rPr lang="en-US" b="0" dirty="0" smtClean="0"/>
              <a:t> </a:t>
            </a:r>
            <a:r>
              <a:rPr lang="en-US" b="0" dirty="0" err="1" smtClean="0"/>
              <a:t>P</a:t>
            </a:r>
            <a:r>
              <a:rPr lang="en-US" b="0" baseline="-25000" dirty="0" err="1" smtClean="0"/>
              <a:t>colony</a:t>
            </a:r>
            <a:r>
              <a:rPr lang="en-US" b="0" baseline="-25000" dirty="0" smtClean="0"/>
              <a:t> </a:t>
            </a:r>
            <a:r>
              <a:rPr lang="en-US" b="0" dirty="0" smtClean="0"/>
              <a:t>und </a:t>
            </a:r>
            <a:r>
              <a:rPr lang="en-US" b="0" dirty="0" err="1" smtClean="0"/>
              <a:t>errechnet</a:t>
            </a:r>
            <a:r>
              <a:rPr lang="en-US" b="0" dirty="0" smtClean="0"/>
              <a:t> </a:t>
            </a:r>
            <a:r>
              <a:rPr lang="en-US" b="0" dirty="0" err="1" smtClean="0"/>
              <a:t>damit</a:t>
            </a:r>
            <a:r>
              <a:rPr lang="en-US" b="0" dirty="0" smtClean="0"/>
              <a:t> </a:t>
            </a:r>
            <a:r>
              <a:rPr lang="en-US" b="0" dirty="0" err="1" smtClean="0"/>
              <a:t>Wechsel</a:t>
            </a:r>
            <a:r>
              <a:rPr lang="en-US" b="0" dirty="0" smtClean="0"/>
              <a:t> </a:t>
            </a:r>
            <a:r>
              <a:rPr lang="en-US" b="0" i="1" dirty="0" err="1" smtClean="0"/>
              <a:t>r</a:t>
            </a:r>
            <a:r>
              <a:rPr lang="en-US" b="0" i="1" baseline="-25000" dirty="0" err="1" smtClean="0"/>
              <a:t>i</a:t>
            </a:r>
            <a:r>
              <a:rPr lang="en-US" b="0" i="1" baseline="-25000" dirty="0" smtClean="0"/>
              <a:t> </a:t>
            </a:r>
            <a:r>
              <a:rPr lang="en-US" sz="2000" b="0" dirty="0" smtClean="0"/>
              <a:t>(P</a:t>
            </a:r>
            <a:r>
              <a:rPr lang="en-US" sz="2000" b="0" baseline="-25000" dirty="0" smtClean="0"/>
              <a:t>i</a:t>
            </a:r>
            <a:r>
              <a:rPr lang="en-US" sz="2000" b="0" dirty="0" smtClean="0"/>
              <a:t>)</a:t>
            </a:r>
          </a:p>
          <a:p>
            <a:pPr marL="292100" indent="-292100">
              <a:lnSpc>
                <a:spcPct val="80000"/>
              </a:lnSpc>
              <a:buClr>
                <a:srgbClr val="CC3300"/>
              </a:buClr>
              <a:buSzPct val="120000"/>
              <a:buFontTx/>
              <a:buChar char="•"/>
              <a:tabLst>
                <a:tab pos="195263" algn="l"/>
                <a:tab pos="4483100" algn="l"/>
              </a:tabLst>
            </a:pPr>
            <a:endParaRPr lang="en-US" sz="2000" b="0" dirty="0" smtClean="0"/>
          </a:p>
          <a:p>
            <a:pPr marL="292100" indent="-292100">
              <a:lnSpc>
                <a:spcPct val="80000"/>
              </a:lnSpc>
              <a:buClr>
                <a:srgbClr val="CC3300"/>
              </a:buClr>
              <a:buSzPct val="120000"/>
              <a:tabLst>
                <a:tab pos="195263" algn="l"/>
                <a:tab pos="4483100" algn="l"/>
              </a:tabLst>
            </a:pPr>
            <a:endParaRPr lang="en-US" b="0" dirty="0" smtClean="0"/>
          </a:p>
          <a:p>
            <a:pPr marL="292100" indent="-292100">
              <a:lnSpc>
                <a:spcPct val="120000"/>
              </a:lnSpc>
              <a:buClr>
                <a:srgbClr val="CC3300"/>
              </a:buClr>
              <a:buSzPct val="120000"/>
              <a:buFontTx/>
              <a:buChar char="•"/>
              <a:tabLst>
                <a:tab pos="195263" algn="l"/>
                <a:tab pos="4483100" algn="l"/>
              </a:tabLst>
            </a:pPr>
            <a:r>
              <a:rPr lang="en-US" dirty="0" err="1" smtClean="0"/>
              <a:t>Futtersucher</a:t>
            </a:r>
            <a:r>
              <a:rPr lang="en-US" b="0" dirty="0" smtClean="0"/>
              <a:t>: </a:t>
            </a:r>
            <a:r>
              <a:rPr lang="en-US" b="0" dirty="0" err="1" smtClean="0"/>
              <a:t>Liest</a:t>
            </a:r>
            <a:r>
              <a:rPr lang="en-US" b="0" dirty="0" smtClean="0"/>
              <a:t> </a:t>
            </a:r>
            <a:r>
              <a:rPr lang="en-US" b="0" dirty="0" err="1" smtClean="0"/>
              <a:t>mit</a:t>
            </a:r>
            <a:r>
              <a:rPr lang="en-US" b="0" dirty="0" smtClean="0"/>
              <a:t> </a:t>
            </a:r>
            <a:r>
              <a:rPr lang="en-US" b="0" dirty="0" err="1" smtClean="0"/>
              <a:t>Wahrsch</a:t>
            </a:r>
            <a:r>
              <a:rPr lang="en-US" b="0" dirty="0" smtClean="0"/>
              <a:t>. </a:t>
            </a:r>
            <a:r>
              <a:rPr lang="en-US" b="0" i="1" dirty="0" err="1" smtClean="0"/>
              <a:t>r</a:t>
            </a:r>
            <a:r>
              <a:rPr lang="en-US" b="0" i="1" baseline="-25000" dirty="0" err="1" smtClean="0"/>
              <a:t>i</a:t>
            </a:r>
            <a:r>
              <a:rPr lang="en-US" b="0" dirty="0" smtClean="0"/>
              <a:t> </a:t>
            </a:r>
            <a:r>
              <a:rPr lang="en-US" b="0" dirty="0" err="1" smtClean="0"/>
              <a:t>eine</a:t>
            </a:r>
            <a:r>
              <a:rPr lang="en-US" b="0" dirty="0" smtClean="0"/>
              <a:t> </a:t>
            </a:r>
            <a:r>
              <a:rPr lang="en-US" b="0" dirty="0" err="1" smtClean="0"/>
              <a:t>andere</a:t>
            </a:r>
            <a:r>
              <a:rPr lang="en-US" b="0" dirty="0" smtClean="0"/>
              <a:t> </a:t>
            </a:r>
            <a:r>
              <a:rPr lang="en-US" b="0" dirty="0" err="1" smtClean="0"/>
              <a:t>Nachricht</a:t>
            </a:r>
            <a:r>
              <a:rPr lang="en-US" b="0" dirty="0" smtClean="0"/>
              <a:t> </a:t>
            </a:r>
            <a:r>
              <a:rPr lang="en-US" b="0" dirty="0" err="1" smtClean="0"/>
              <a:t>vom</a:t>
            </a:r>
            <a:r>
              <a:rPr lang="en-US" b="0" dirty="0" smtClean="0"/>
              <a:t> Brett und </a:t>
            </a:r>
            <a:r>
              <a:rPr lang="en-US" b="0" dirty="0" err="1" smtClean="0"/>
              <a:t>befolgt</a:t>
            </a:r>
            <a:r>
              <a:rPr lang="en-US" b="0" dirty="0" smtClean="0"/>
              <a:t> </a:t>
            </a:r>
            <a:r>
              <a:rPr lang="en-US" b="0" dirty="0" err="1" smtClean="0"/>
              <a:t>sie</a:t>
            </a:r>
            <a:r>
              <a:rPr lang="en-US" b="0" dirty="0" smtClean="0"/>
              <a:t>. </a:t>
            </a:r>
          </a:p>
          <a:p>
            <a:pPr marL="292100" indent="-292100">
              <a:lnSpc>
                <a:spcPct val="100000"/>
              </a:lnSpc>
              <a:buClr>
                <a:srgbClr val="CC3300"/>
              </a:buClr>
              <a:buSzPct val="120000"/>
              <a:buFontTx/>
              <a:buChar char="•"/>
              <a:tabLst>
                <a:tab pos="195263" algn="l"/>
                <a:tab pos="4483100" algn="l"/>
              </a:tabLst>
            </a:pPr>
            <a:r>
              <a:rPr lang="en-US" b="0" dirty="0" err="1" smtClean="0"/>
              <a:t>oder</a:t>
            </a:r>
            <a:r>
              <a:rPr lang="en-US" b="0" dirty="0" smtClean="0"/>
              <a:t> </a:t>
            </a:r>
            <a:r>
              <a:rPr lang="en-US" dirty="0" smtClean="0"/>
              <a:t>Scout</a:t>
            </a:r>
            <a:r>
              <a:rPr lang="en-US" b="0" dirty="0" smtClean="0"/>
              <a:t>: </a:t>
            </a:r>
            <a:r>
              <a:rPr lang="en-US" b="0" dirty="0" err="1" smtClean="0"/>
              <a:t>wählt</a:t>
            </a:r>
            <a:r>
              <a:rPr lang="en-US" b="0" dirty="0" smtClean="0"/>
              <a:t> </a:t>
            </a:r>
            <a:r>
              <a:rPr lang="en-US" b="0" dirty="0" err="1" smtClean="0"/>
              <a:t>direkt</a:t>
            </a:r>
            <a:r>
              <a:rPr lang="en-US" b="0" dirty="0" smtClean="0"/>
              <a:t> </a:t>
            </a:r>
            <a:r>
              <a:rPr lang="en-US" b="0" dirty="0" err="1" smtClean="0"/>
              <a:t>mit</a:t>
            </a:r>
            <a:r>
              <a:rPr lang="en-US" b="0" dirty="0" smtClean="0"/>
              <a:t> </a:t>
            </a:r>
            <a:r>
              <a:rPr lang="en-US" b="0" dirty="0" err="1" smtClean="0"/>
              <a:t>Wahrsch</a:t>
            </a:r>
            <a:r>
              <a:rPr lang="en-US" b="0" dirty="0" smtClean="0"/>
              <a:t>. </a:t>
            </a:r>
            <a:r>
              <a:rPr lang="en-US" b="0" i="1" dirty="0" err="1" smtClean="0"/>
              <a:t>r</a:t>
            </a:r>
            <a:r>
              <a:rPr lang="en-US" b="0" i="1" baseline="-25000" dirty="0" err="1" smtClean="0"/>
              <a:t>j</a:t>
            </a:r>
            <a:r>
              <a:rPr lang="en-US" b="0" i="1" dirty="0" smtClean="0"/>
              <a:t> </a:t>
            </a:r>
            <a:r>
              <a:rPr lang="en-US" b="0" dirty="0" err="1" smtClean="0"/>
              <a:t>ein</a:t>
            </a:r>
            <a:r>
              <a:rPr lang="en-US" b="0" dirty="0" smtClean="0"/>
              <a:t> </a:t>
            </a:r>
            <a:r>
              <a:rPr lang="en-US" b="0" dirty="0" err="1" smtClean="0"/>
              <a:t>anderes</a:t>
            </a:r>
            <a:r>
              <a:rPr lang="en-US" b="0" dirty="0" smtClean="0"/>
              <a:t> </a:t>
            </a:r>
            <a:r>
              <a:rPr lang="en-US" b="0" dirty="0" err="1" smtClean="0"/>
              <a:t>VS</a:t>
            </a:r>
            <a:r>
              <a:rPr lang="en-US" b="0" baseline="-25000" dirty="0" err="1" smtClean="0"/>
              <a:t>j</a:t>
            </a:r>
            <a:r>
              <a:rPr lang="en-US" b="0" dirty="0" smtClean="0"/>
              <a:t> </a:t>
            </a:r>
          </a:p>
        </p:txBody>
      </p:sp>
      <p:pic>
        <p:nvPicPr>
          <p:cNvPr id="6151" name="Picture 4" descr="biene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166360" y="152399"/>
            <a:ext cx="10747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9750" name="Object 6"/>
          <p:cNvGraphicFramePr>
            <a:graphicFrameLocks noChangeAspect="1"/>
          </p:cNvGraphicFramePr>
          <p:nvPr/>
        </p:nvGraphicFramePr>
        <p:xfrm>
          <a:off x="3733800" y="4038600"/>
          <a:ext cx="3514725" cy="1171575"/>
        </p:xfrm>
        <a:graphic>
          <a:graphicData uri="http://schemas.openxmlformats.org/presentationml/2006/ole">
            <mc:AlternateContent xmlns:mc="http://schemas.openxmlformats.org/markup-compatibility/2006">
              <mc:Choice xmlns:v="urn:schemas-microsoft-com:vml" Requires="v">
                <p:oleObj spid="_x0000_s6168" r:id="rId5" imgW="5490972" imgH="2904744" progId="Word.Picture.8">
                  <p:embed/>
                </p:oleObj>
              </mc:Choice>
              <mc:Fallback>
                <p:oleObj r:id="rId5" imgW="5490972" imgH="2904744" progId="Word.Picture.8">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3800" y="4038600"/>
                        <a:ext cx="3514725" cy="1171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9751" name="Text Box 7"/>
          <p:cNvSpPr txBox="1">
            <a:spLocks noChangeArrowheads="1"/>
          </p:cNvSpPr>
          <p:nvPr/>
        </p:nvSpPr>
        <p:spPr bwMode="auto">
          <a:xfrm>
            <a:off x="3424238" y="4151313"/>
            <a:ext cx="3619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50000"/>
              </a:spcBef>
              <a:spcAft>
                <a:spcPct val="0"/>
              </a:spcAft>
              <a:defRPr sz="2000">
                <a:solidFill>
                  <a:schemeClr val="tx1"/>
                </a:solidFill>
                <a:latin typeface="Arial" pitchFamily="34" charset="0"/>
              </a:defRPr>
            </a:lvl6pPr>
            <a:lvl7pPr marL="2971800" indent="-228600" eaLnBrk="0" fontAlgn="base" hangingPunct="0">
              <a:spcBef>
                <a:spcPct val="50000"/>
              </a:spcBef>
              <a:spcAft>
                <a:spcPct val="0"/>
              </a:spcAft>
              <a:defRPr sz="2000">
                <a:solidFill>
                  <a:schemeClr val="tx1"/>
                </a:solidFill>
                <a:latin typeface="Arial" pitchFamily="34" charset="0"/>
              </a:defRPr>
            </a:lvl7pPr>
            <a:lvl8pPr marL="3429000" indent="-228600" eaLnBrk="0" fontAlgn="base" hangingPunct="0">
              <a:spcBef>
                <a:spcPct val="50000"/>
              </a:spcBef>
              <a:spcAft>
                <a:spcPct val="0"/>
              </a:spcAft>
              <a:defRPr sz="2000">
                <a:solidFill>
                  <a:schemeClr val="tx1"/>
                </a:solidFill>
                <a:latin typeface="Arial" pitchFamily="34" charset="0"/>
              </a:defRPr>
            </a:lvl8pPr>
            <a:lvl9pPr marL="3886200" indent="-228600" eaLnBrk="0" fontAlgn="base" hangingPunct="0">
              <a:spcBef>
                <a:spcPct val="50000"/>
              </a:spcBef>
              <a:spcAft>
                <a:spcPct val="0"/>
              </a:spcAft>
              <a:defRPr sz="2000">
                <a:solidFill>
                  <a:schemeClr val="tx1"/>
                </a:solidFill>
                <a:latin typeface="Arial" pitchFamily="34" charset="0"/>
              </a:defRPr>
            </a:lvl9pPr>
          </a:lstStyle>
          <a:p>
            <a:r>
              <a:rPr lang="de-DE" i="1" dirty="0" err="1"/>
              <a:t>r</a:t>
            </a:r>
            <a:r>
              <a:rPr lang="de-DE" i="1" baseline="-25000" dirty="0" err="1"/>
              <a:t>i</a:t>
            </a:r>
            <a:endParaRPr lang="de-DE" i="1" baseline="-25000"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5974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5974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5974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5974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59747">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59747">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975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9751"/>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15974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47" grpId="0" build="p" autoUpdateAnimBg="0"/>
      <p:bldP spid="15975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Fußzeilenplatzhalter 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50000"/>
              </a:spcBef>
              <a:spcAft>
                <a:spcPct val="0"/>
              </a:spcAft>
              <a:defRPr sz="2000">
                <a:solidFill>
                  <a:schemeClr val="tx1"/>
                </a:solidFill>
                <a:latin typeface="Arial" pitchFamily="34" charset="0"/>
              </a:defRPr>
            </a:lvl6pPr>
            <a:lvl7pPr marL="2971800" indent="-228600" eaLnBrk="0" fontAlgn="base" hangingPunct="0">
              <a:spcBef>
                <a:spcPct val="50000"/>
              </a:spcBef>
              <a:spcAft>
                <a:spcPct val="0"/>
              </a:spcAft>
              <a:defRPr sz="2000">
                <a:solidFill>
                  <a:schemeClr val="tx1"/>
                </a:solidFill>
                <a:latin typeface="Arial" pitchFamily="34" charset="0"/>
              </a:defRPr>
            </a:lvl7pPr>
            <a:lvl8pPr marL="3429000" indent="-228600" eaLnBrk="0" fontAlgn="base" hangingPunct="0">
              <a:spcBef>
                <a:spcPct val="50000"/>
              </a:spcBef>
              <a:spcAft>
                <a:spcPct val="0"/>
              </a:spcAft>
              <a:defRPr sz="2000">
                <a:solidFill>
                  <a:schemeClr val="tx1"/>
                </a:solidFill>
                <a:latin typeface="Arial" pitchFamily="34" charset="0"/>
              </a:defRPr>
            </a:lvl8pPr>
            <a:lvl9pPr marL="3886200" indent="-228600" eaLnBrk="0" fontAlgn="base" hangingPunct="0">
              <a:spcBef>
                <a:spcPct val="50000"/>
              </a:spcBef>
              <a:spcAft>
                <a:spcPct val="0"/>
              </a:spcAft>
              <a:defRPr sz="2000">
                <a:solidFill>
                  <a:schemeClr val="tx1"/>
                </a:solidFill>
                <a:latin typeface="Arial" pitchFamily="34" charset="0"/>
              </a:defRPr>
            </a:lvl9pPr>
          </a:lstStyle>
          <a:p>
            <a:r>
              <a:rPr lang="de-DE" sz="1000" smtClean="0">
                <a:latin typeface="Tahoma" pitchFamily="34" charset="0"/>
              </a:rPr>
              <a:t>Rüdiger Brause: Adaptive Systeme, Institut für Informatik</a:t>
            </a:r>
          </a:p>
        </p:txBody>
      </p:sp>
      <p:sp>
        <p:nvSpPr>
          <p:cNvPr id="31747" name="Foliennummernplatzhalt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50000"/>
              </a:spcBef>
              <a:spcAft>
                <a:spcPct val="0"/>
              </a:spcAft>
              <a:defRPr sz="2000">
                <a:solidFill>
                  <a:schemeClr val="tx1"/>
                </a:solidFill>
                <a:latin typeface="Arial" pitchFamily="34" charset="0"/>
              </a:defRPr>
            </a:lvl6pPr>
            <a:lvl7pPr marL="2971800" indent="-228600" eaLnBrk="0" fontAlgn="base" hangingPunct="0">
              <a:spcBef>
                <a:spcPct val="50000"/>
              </a:spcBef>
              <a:spcAft>
                <a:spcPct val="0"/>
              </a:spcAft>
              <a:defRPr sz="2000">
                <a:solidFill>
                  <a:schemeClr val="tx1"/>
                </a:solidFill>
                <a:latin typeface="Arial" pitchFamily="34" charset="0"/>
              </a:defRPr>
            </a:lvl7pPr>
            <a:lvl8pPr marL="3429000" indent="-228600" eaLnBrk="0" fontAlgn="base" hangingPunct="0">
              <a:spcBef>
                <a:spcPct val="50000"/>
              </a:spcBef>
              <a:spcAft>
                <a:spcPct val="0"/>
              </a:spcAft>
              <a:defRPr sz="2000">
                <a:solidFill>
                  <a:schemeClr val="tx1"/>
                </a:solidFill>
                <a:latin typeface="Arial" pitchFamily="34" charset="0"/>
              </a:defRPr>
            </a:lvl8pPr>
            <a:lvl9pPr marL="3886200" indent="-228600" eaLnBrk="0" fontAlgn="base" hangingPunct="0">
              <a:spcBef>
                <a:spcPct val="50000"/>
              </a:spcBef>
              <a:spcAft>
                <a:spcPct val="0"/>
              </a:spcAft>
              <a:defRPr sz="2000">
                <a:solidFill>
                  <a:schemeClr val="tx1"/>
                </a:solidFill>
                <a:latin typeface="Arial" pitchFamily="34" charset="0"/>
              </a:defRPr>
            </a:lvl9pPr>
          </a:lstStyle>
          <a:p>
            <a:r>
              <a:rPr lang="de-DE" sz="1000" smtClean="0"/>
              <a:t>- </a:t>
            </a:r>
            <a:fld id="{D93F9F4E-C6A5-48C3-9C1C-2F118688E076}" type="slidenum">
              <a:rPr lang="de-DE" sz="1000" smtClean="0"/>
              <a:pPr/>
              <a:t>28</a:t>
            </a:fld>
            <a:r>
              <a:rPr lang="de-DE" sz="1000" smtClean="0"/>
              <a:t> -</a:t>
            </a:r>
          </a:p>
        </p:txBody>
      </p:sp>
      <p:sp>
        <p:nvSpPr>
          <p:cNvPr id="31748" name="Rectangle 2"/>
          <p:cNvSpPr>
            <a:spLocks noGrp="1" noChangeArrowheads="1"/>
          </p:cNvSpPr>
          <p:nvPr>
            <p:ph type="title" idx="4294967295"/>
          </p:nvPr>
        </p:nvSpPr>
        <p:spPr/>
        <p:txBody>
          <a:bodyPr/>
          <a:lstStyle/>
          <a:p>
            <a:r>
              <a:rPr lang="de-DE" sz="3200" smtClean="0"/>
              <a:t>Anforderungen</a:t>
            </a:r>
          </a:p>
        </p:txBody>
      </p:sp>
      <p:pic>
        <p:nvPicPr>
          <p:cNvPr id="31749" name="Picture 3"/>
          <p:cNvPicPr>
            <a:picLocks noChangeAspect="1" noChangeArrowheads="1"/>
          </p:cNvPicPr>
          <p:nvPr/>
        </p:nvPicPr>
        <p:blipFill>
          <a:blip r:embed="rId3">
            <a:lum bright="-94000" contrast="100000"/>
            <a:extLst>
              <a:ext uri="{28A0092B-C50C-407E-A947-70E740481C1C}">
                <a14:useLocalDpi xmlns:a14="http://schemas.microsoft.com/office/drawing/2010/main" val="0"/>
              </a:ext>
            </a:extLst>
          </a:blip>
          <a:srcRect/>
          <a:stretch>
            <a:fillRect/>
          </a:stretch>
        </p:blipFill>
        <p:spPr bwMode="auto">
          <a:xfrm>
            <a:off x="914400" y="1295400"/>
            <a:ext cx="7521575" cy="523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0" name="AutoShape 4" descr="Rhonetal-34"/>
          <p:cNvSpPr>
            <a:spLocks noChangeArrowheads="1"/>
          </p:cNvSpPr>
          <p:nvPr/>
        </p:nvSpPr>
        <p:spPr bwMode="auto">
          <a:xfrm>
            <a:off x="4289107" y="327660"/>
            <a:ext cx="1066800" cy="609600"/>
          </a:xfrm>
          <a:prstGeom prst="cloudCallout">
            <a:avLst>
              <a:gd name="adj1" fmla="val -56694"/>
              <a:gd name="adj2" fmla="val 32032"/>
            </a:avLst>
          </a:prstGeom>
          <a:blipFill dpi="0" rotWithShape="0">
            <a:blip r:embed="rId4"/>
            <a:srcRect/>
            <a:stretch>
              <a:fillRect/>
            </a:stretch>
          </a:blipFill>
          <a:ln w="9525">
            <a:solidFill>
              <a:schemeClr val="tx1"/>
            </a:solidFill>
            <a:round/>
            <a:headEnd/>
            <a:tailEnd/>
          </a:ln>
        </p:spPr>
        <p:txBody>
          <a:bodyPr anchor="ctr"/>
          <a:lstStyle/>
          <a:p>
            <a:pPr algn="ctr">
              <a:spcBef>
                <a:spcPct val="0"/>
              </a:spcBef>
            </a:pPr>
            <a:endParaRPr lang="de-DE" sz="2800">
              <a:latin typeface="Tahoma" pitchFamily="34" charset="0"/>
            </a:endParaRPr>
          </a:p>
        </p:txBody>
      </p:sp>
      <p:sp>
        <p:nvSpPr>
          <p:cNvPr id="31751" name="Text Box 5"/>
          <p:cNvSpPr txBox="1">
            <a:spLocks noChangeArrowheads="1"/>
          </p:cNvSpPr>
          <p:nvPr/>
        </p:nvSpPr>
        <p:spPr bwMode="auto">
          <a:xfrm>
            <a:off x="2273300" y="1866900"/>
            <a:ext cx="30861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50000"/>
              </a:spcBef>
              <a:spcAft>
                <a:spcPct val="0"/>
              </a:spcAft>
              <a:defRPr sz="2000">
                <a:solidFill>
                  <a:schemeClr val="tx1"/>
                </a:solidFill>
                <a:latin typeface="Arial" pitchFamily="34" charset="0"/>
              </a:defRPr>
            </a:lvl6pPr>
            <a:lvl7pPr marL="2971800" indent="-228600" eaLnBrk="0" fontAlgn="base" hangingPunct="0">
              <a:spcBef>
                <a:spcPct val="50000"/>
              </a:spcBef>
              <a:spcAft>
                <a:spcPct val="0"/>
              </a:spcAft>
              <a:defRPr sz="2000">
                <a:solidFill>
                  <a:schemeClr val="tx1"/>
                </a:solidFill>
                <a:latin typeface="Arial" pitchFamily="34" charset="0"/>
              </a:defRPr>
            </a:lvl7pPr>
            <a:lvl8pPr marL="3429000" indent="-228600" eaLnBrk="0" fontAlgn="base" hangingPunct="0">
              <a:spcBef>
                <a:spcPct val="50000"/>
              </a:spcBef>
              <a:spcAft>
                <a:spcPct val="0"/>
              </a:spcAft>
              <a:defRPr sz="2000">
                <a:solidFill>
                  <a:schemeClr val="tx1"/>
                </a:solidFill>
                <a:latin typeface="Arial" pitchFamily="34" charset="0"/>
              </a:defRPr>
            </a:lvl8pPr>
            <a:lvl9pPr marL="3886200" indent="-228600" eaLnBrk="0" fontAlgn="base" hangingPunct="0">
              <a:spcBef>
                <a:spcPct val="50000"/>
              </a:spcBef>
              <a:spcAft>
                <a:spcPct val="0"/>
              </a:spcAft>
              <a:defRPr sz="2000">
                <a:solidFill>
                  <a:schemeClr val="tx1"/>
                </a:solidFill>
                <a:latin typeface="Arial" pitchFamily="34" charset="0"/>
              </a:defRPr>
            </a:lvl9pPr>
          </a:lstStyle>
          <a:p>
            <a:r>
              <a:rPr lang="en-US" i="1"/>
              <a:t>Gemessene Lastanforderungen</a:t>
            </a:r>
          </a:p>
        </p:txBody>
      </p:sp>
      <p:sp>
        <p:nvSpPr>
          <p:cNvPr id="31752" name="Freeform 6"/>
          <p:cNvSpPr>
            <a:spLocks/>
          </p:cNvSpPr>
          <p:nvPr/>
        </p:nvSpPr>
        <p:spPr bwMode="auto">
          <a:xfrm>
            <a:off x="2070100" y="3278188"/>
            <a:ext cx="5803900" cy="2493962"/>
          </a:xfrm>
          <a:custGeom>
            <a:avLst/>
            <a:gdLst>
              <a:gd name="T0" fmla="*/ 0 w 3656"/>
              <a:gd name="T1" fmla="*/ 2147483647 h 1571"/>
              <a:gd name="T2" fmla="*/ 80645003 w 3656"/>
              <a:gd name="T3" fmla="*/ 2147483647 h 1571"/>
              <a:gd name="T4" fmla="*/ 100806248 w 3656"/>
              <a:gd name="T5" fmla="*/ 2147483647 h 1571"/>
              <a:gd name="T6" fmla="*/ 201612496 w 3656"/>
              <a:gd name="T7" fmla="*/ 2147483647 h 1571"/>
              <a:gd name="T8" fmla="*/ 211693168 w 3656"/>
              <a:gd name="T9" fmla="*/ 2147483647 h 1571"/>
              <a:gd name="T10" fmla="*/ 564515048 w 3656"/>
              <a:gd name="T11" fmla="*/ 2147483647 h 1571"/>
              <a:gd name="T12" fmla="*/ 1008062628 w 3656"/>
              <a:gd name="T13" fmla="*/ 2147483647 h 1571"/>
              <a:gd name="T14" fmla="*/ 1562496855 w 3656"/>
              <a:gd name="T15" fmla="*/ 2147483647 h 1571"/>
              <a:gd name="T16" fmla="*/ 2127012101 w 3656"/>
              <a:gd name="T17" fmla="*/ 2147483647 h 1571"/>
              <a:gd name="T18" fmla="*/ 2147483647 w 3656"/>
              <a:gd name="T19" fmla="*/ 2147483647 h 1571"/>
              <a:gd name="T20" fmla="*/ 2147483647 w 3656"/>
              <a:gd name="T21" fmla="*/ 2147483647 h 1571"/>
              <a:gd name="T22" fmla="*/ 2147483647 w 3656"/>
              <a:gd name="T23" fmla="*/ 2147483647 h 1571"/>
              <a:gd name="T24" fmla="*/ 2147483647 w 3656"/>
              <a:gd name="T25" fmla="*/ 2033765054 h 1571"/>
              <a:gd name="T26" fmla="*/ 2147483647 w 3656"/>
              <a:gd name="T27" fmla="*/ 1801910797 h 1571"/>
              <a:gd name="T28" fmla="*/ 2147483647 w 3656"/>
              <a:gd name="T29" fmla="*/ 1348282508 h 1571"/>
              <a:gd name="T30" fmla="*/ 2147483647 w 3656"/>
              <a:gd name="T31" fmla="*/ 1318040648 h 1571"/>
              <a:gd name="T32" fmla="*/ 2147483647 w 3656"/>
              <a:gd name="T33" fmla="*/ 1076105772 h 1571"/>
              <a:gd name="T34" fmla="*/ 2147483647 w 3656"/>
              <a:gd name="T35" fmla="*/ 945057714 h 1571"/>
              <a:gd name="T36" fmla="*/ 2147483647 w 3656"/>
              <a:gd name="T37" fmla="*/ 561993961 h 1571"/>
              <a:gd name="T38" fmla="*/ 2147483647 w 3656"/>
              <a:gd name="T39" fmla="*/ 551913341 h 1571"/>
              <a:gd name="T40" fmla="*/ 2147483647 w 3656"/>
              <a:gd name="T41" fmla="*/ 289817126 h 1571"/>
              <a:gd name="T42" fmla="*/ 2147483647 w 3656"/>
              <a:gd name="T43" fmla="*/ 138607779 h 1571"/>
              <a:gd name="T44" fmla="*/ 2147483647 w 3656"/>
              <a:gd name="T45" fmla="*/ 17640297 h 1571"/>
              <a:gd name="T46" fmla="*/ 2147483647 w 3656"/>
              <a:gd name="T47" fmla="*/ 27720923 h 1571"/>
              <a:gd name="T48" fmla="*/ 2147483647 w 3656"/>
              <a:gd name="T49" fmla="*/ 68043415 h 1571"/>
              <a:gd name="T50" fmla="*/ 2147483647 w 3656"/>
              <a:gd name="T51" fmla="*/ 17640297 h 1571"/>
              <a:gd name="T52" fmla="*/ 2147483647 w 3656"/>
              <a:gd name="T53" fmla="*/ 128527159 h 1571"/>
              <a:gd name="T54" fmla="*/ 2147483647 w 3656"/>
              <a:gd name="T55" fmla="*/ 118446539 h 1571"/>
              <a:gd name="T56" fmla="*/ 2147483647 w 3656"/>
              <a:gd name="T57" fmla="*/ 199091498 h 1571"/>
              <a:gd name="T58" fmla="*/ 2147483647 w 3656"/>
              <a:gd name="T59" fmla="*/ 148688399 h 1571"/>
              <a:gd name="T60" fmla="*/ 2147483647 w 3656"/>
              <a:gd name="T61" fmla="*/ 209172167 h 1571"/>
              <a:gd name="T62" fmla="*/ 2147483647 w 3656"/>
              <a:gd name="T63" fmla="*/ 108365919 h 1571"/>
              <a:gd name="T64" fmla="*/ 2147483647 w 3656"/>
              <a:gd name="T65" fmla="*/ 370462085 h 1571"/>
              <a:gd name="T66" fmla="*/ 2147483647 w 3656"/>
              <a:gd name="T67" fmla="*/ 420865283 h 1571"/>
              <a:gd name="T68" fmla="*/ 2147483647 w 3656"/>
              <a:gd name="T69" fmla="*/ 451107143 h 1571"/>
              <a:gd name="T70" fmla="*/ 2147483647 w 3656"/>
              <a:gd name="T71" fmla="*/ 400703944 h 1571"/>
              <a:gd name="T72" fmla="*/ 2147483647 w 3656"/>
              <a:gd name="T73" fmla="*/ 572074581 h 1571"/>
              <a:gd name="T74" fmla="*/ 2147483647 w 3656"/>
              <a:gd name="T75" fmla="*/ 551913341 h 1571"/>
              <a:gd name="T76" fmla="*/ 2147483647 w 3656"/>
              <a:gd name="T77" fmla="*/ 682961399 h 1571"/>
              <a:gd name="T78" fmla="*/ 2147483647 w 3656"/>
              <a:gd name="T79" fmla="*/ 955138334 h 1571"/>
              <a:gd name="T80" fmla="*/ 2147483647 w 3656"/>
              <a:gd name="T81" fmla="*/ 1257556929 h 1571"/>
              <a:gd name="T82" fmla="*/ 2147483647 w 3656"/>
              <a:gd name="T83" fmla="*/ 2147483647 h 1571"/>
              <a:gd name="T84" fmla="*/ 2147483647 w 3656"/>
              <a:gd name="T85" fmla="*/ 2147483647 h 1571"/>
              <a:gd name="T86" fmla="*/ 2147483647 w 3656"/>
              <a:gd name="T87" fmla="*/ 2147483647 h 1571"/>
              <a:gd name="T88" fmla="*/ 2147483647 w 3656"/>
              <a:gd name="T89" fmla="*/ 2147483647 h 1571"/>
              <a:gd name="T90" fmla="*/ 2147483647 w 3656"/>
              <a:gd name="T91" fmla="*/ 2147483647 h 157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656"/>
              <a:gd name="T139" fmla="*/ 0 h 1571"/>
              <a:gd name="T140" fmla="*/ 3656 w 3656"/>
              <a:gd name="T141" fmla="*/ 1571 h 157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656" h="1571">
                <a:moveTo>
                  <a:pt x="0" y="1571"/>
                </a:moveTo>
                <a:cubicBezTo>
                  <a:pt x="5" y="1522"/>
                  <a:pt x="25" y="1349"/>
                  <a:pt x="32" y="1275"/>
                </a:cubicBezTo>
                <a:cubicBezTo>
                  <a:pt x="39" y="1201"/>
                  <a:pt x="32" y="1166"/>
                  <a:pt x="40" y="1127"/>
                </a:cubicBezTo>
                <a:cubicBezTo>
                  <a:pt x="48" y="1088"/>
                  <a:pt x="73" y="1052"/>
                  <a:pt x="80" y="1043"/>
                </a:cubicBezTo>
                <a:cubicBezTo>
                  <a:pt x="87" y="1034"/>
                  <a:pt x="60" y="1041"/>
                  <a:pt x="84" y="1075"/>
                </a:cubicBezTo>
                <a:cubicBezTo>
                  <a:pt x="108" y="1109"/>
                  <a:pt x="171" y="1204"/>
                  <a:pt x="224" y="1247"/>
                </a:cubicBezTo>
                <a:cubicBezTo>
                  <a:pt x="277" y="1290"/>
                  <a:pt x="334" y="1318"/>
                  <a:pt x="400" y="1335"/>
                </a:cubicBezTo>
                <a:cubicBezTo>
                  <a:pt x="466" y="1352"/>
                  <a:pt x="546" y="1348"/>
                  <a:pt x="620" y="1351"/>
                </a:cubicBezTo>
                <a:cubicBezTo>
                  <a:pt x="694" y="1354"/>
                  <a:pt x="777" y="1356"/>
                  <a:pt x="844" y="1355"/>
                </a:cubicBezTo>
                <a:cubicBezTo>
                  <a:pt x="911" y="1354"/>
                  <a:pt x="971" y="1373"/>
                  <a:pt x="1024" y="1347"/>
                </a:cubicBezTo>
                <a:cubicBezTo>
                  <a:pt x="1077" y="1321"/>
                  <a:pt x="1116" y="1271"/>
                  <a:pt x="1164" y="1199"/>
                </a:cubicBezTo>
                <a:cubicBezTo>
                  <a:pt x="1212" y="1127"/>
                  <a:pt x="1283" y="980"/>
                  <a:pt x="1312" y="915"/>
                </a:cubicBezTo>
                <a:cubicBezTo>
                  <a:pt x="1341" y="850"/>
                  <a:pt x="1319" y="840"/>
                  <a:pt x="1336" y="807"/>
                </a:cubicBezTo>
                <a:cubicBezTo>
                  <a:pt x="1353" y="774"/>
                  <a:pt x="1395" y="760"/>
                  <a:pt x="1412" y="715"/>
                </a:cubicBezTo>
                <a:cubicBezTo>
                  <a:pt x="1429" y="670"/>
                  <a:pt x="1427" y="567"/>
                  <a:pt x="1440" y="535"/>
                </a:cubicBezTo>
                <a:cubicBezTo>
                  <a:pt x="1453" y="503"/>
                  <a:pt x="1466" y="541"/>
                  <a:pt x="1488" y="523"/>
                </a:cubicBezTo>
                <a:cubicBezTo>
                  <a:pt x="1510" y="505"/>
                  <a:pt x="1537" y="452"/>
                  <a:pt x="1572" y="427"/>
                </a:cubicBezTo>
                <a:cubicBezTo>
                  <a:pt x="1607" y="402"/>
                  <a:pt x="1660" y="409"/>
                  <a:pt x="1696" y="375"/>
                </a:cubicBezTo>
                <a:cubicBezTo>
                  <a:pt x="1732" y="341"/>
                  <a:pt x="1764" y="249"/>
                  <a:pt x="1788" y="223"/>
                </a:cubicBezTo>
                <a:cubicBezTo>
                  <a:pt x="1812" y="197"/>
                  <a:pt x="1827" y="237"/>
                  <a:pt x="1840" y="219"/>
                </a:cubicBezTo>
                <a:cubicBezTo>
                  <a:pt x="1853" y="201"/>
                  <a:pt x="1843" y="142"/>
                  <a:pt x="1868" y="115"/>
                </a:cubicBezTo>
                <a:cubicBezTo>
                  <a:pt x="1893" y="88"/>
                  <a:pt x="1957" y="73"/>
                  <a:pt x="1992" y="55"/>
                </a:cubicBezTo>
                <a:cubicBezTo>
                  <a:pt x="2027" y="37"/>
                  <a:pt x="2047" y="14"/>
                  <a:pt x="2076" y="7"/>
                </a:cubicBezTo>
                <a:cubicBezTo>
                  <a:pt x="2105" y="0"/>
                  <a:pt x="2139" y="8"/>
                  <a:pt x="2164" y="11"/>
                </a:cubicBezTo>
                <a:cubicBezTo>
                  <a:pt x="2189" y="14"/>
                  <a:pt x="2212" y="28"/>
                  <a:pt x="2228" y="27"/>
                </a:cubicBezTo>
                <a:cubicBezTo>
                  <a:pt x="2244" y="26"/>
                  <a:pt x="2249" y="3"/>
                  <a:pt x="2260" y="7"/>
                </a:cubicBezTo>
                <a:cubicBezTo>
                  <a:pt x="2271" y="11"/>
                  <a:pt x="2269" y="44"/>
                  <a:pt x="2292" y="51"/>
                </a:cubicBezTo>
                <a:cubicBezTo>
                  <a:pt x="2315" y="58"/>
                  <a:pt x="2373" y="42"/>
                  <a:pt x="2396" y="47"/>
                </a:cubicBezTo>
                <a:cubicBezTo>
                  <a:pt x="2419" y="52"/>
                  <a:pt x="2417" y="77"/>
                  <a:pt x="2432" y="79"/>
                </a:cubicBezTo>
                <a:cubicBezTo>
                  <a:pt x="2447" y="81"/>
                  <a:pt x="2474" y="58"/>
                  <a:pt x="2488" y="59"/>
                </a:cubicBezTo>
                <a:cubicBezTo>
                  <a:pt x="2502" y="60"/>
                  <a:pt x="2504" y="86"/>
                  <a:pt x="2516" y="83"/>
                </a:cubicBezTo>
                <a:cubicBezTo>
                  <a:pt x="2528" y="80"/>
                  <a:pt x="2537" y="32"/>
                  <a:pt x="2560" y="43"/>
                </a:cubicBezTo>
                <a:cubicBezTo>
                  <a:pt x="2583" y="54"/>
                  <a:pt x="2624" y="126"/>
                  <a:pt x="2656" y="147"/>
                </a:cubicBezTo>
                <a:cubicBezTo>
                  <a:pt x="2688" y="168"/>
                  <a:pt x="2723" y="162"/>
                  <a:pt x="2756" y="167"/>
                </a:cubicBezTo>
                <a:cubicBezTo>
                  <a:pt x="2789" y="172"/>
                  <a:pt x="2832" y="180"/>
                  <a:pt x="2856" y="179"/>
                </a:cubicBezTo>
                <a:cubicBezTo>
                  <a:pt x="2880" y="178"/>
                  <a:pt x="2886" y="151"/>
                  <a:pt x="2900" y="159"/>
                </a:cubicBezTo>
                <a:cubicBezTo>
                  <a:pt x="2914" y="167"/>
                  <a:pt x="2926" y="217"/>
                  <a:pt x="2940" y="227"/>
                </a:cubicBezTo>
                <a:cubicBezTo>
                  <a:pt x="2954" y="237"/>
                  <a:pt x="2967" y="212"/>
                  <a:pt x="2984" y="219"/>
                </a:cubicBezTo>
                <a:cubicBezTo>
                  <a:pt x="3001" y="226"/>
                  <a:pt x="3014" y="244"/>
                  <a:pt x="3040" y="271"/>
                </a:cubicBezTo>
                <a:cubicBezTo>
                  <a:pt x="3066" y="298"/>
                  <a:pt x="3112" y="341"/>
                  <a:pt x="3140" y="379"/>
                </a:cubicBezTo>
                <a:cubicBezTo>
                  <a:pt x="3168" y="417"/>
                  <a:pt x="3174" y="415"/>
                  <a:pt x="3208" y="499"/>
                </a:cubicBezTo>
                <a:cubicBezTo>
                  <a:pt x="3242" y="583"/>
                  <a:pt x="3315" y="812"/>
                  <a:pt x="3344" y="883"/>
                </a:cubicBezTo>
                <a:cubicBezTo>
                  <a:pt x="3373" y="954"/>
                  <a:pt x="3346" y="877"/>
                  <a:pt x="3380" y="927"/>
                </a:cubicBezTo>
                <a:cubicBezTo>
                  <a:pt x="3414" y="977"/>
                  <a:pt x="3511" y="1132"/>
                  <a:pt x="3548" y="1183"/>
                </a:cubicBezTo>
                <a:cubicBezTo>
                  <a:pt x="3585" y="1234"/>
                  <a:pt x="3582" y="1216"/>
                  <a:pt x="3600" y="1231"/>
                </a:cubicBezTo>
                <a:cubicBezTo>
                  <a:pt x="3618" y="1246"/>
                  <a:pt x="3644" y="1263"/>
                  <a:pt x="3656" y="1271"/>
                </a:cubicBezTo>
              </a:path>
            </a:pathLst>
          </a:cu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de-DE"/>
          </a:p>
        </p:txBody>
      </p:sp>
      <p:sp>
        <p:nvSpPr>
          <p:cNvPr id="31753" name="Line 7"/>
          <p:cNvSpPr>
            <a:spLocks noChangeShapeType="1"/>
          </p:cNvSpPr>
          <p:nvPr/>
        </p:nvSpPr>
        <p:spPr bwMode="auto">
          <a:xfrm>
            <a:off x="7334250" y="1993900"/>
            <a:ext cx="533400" cy="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spAutoFit/>
          </a:bodyPr>
          <a:lstStyle/>
          <a:p>
            <a:endParaRPr lang="de-DE"/>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Fußzeilenplatzhalter 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50000"/>
              </a:spcBef>
              <a:spcAft>
                <a:spcPct val="0"/>
              </a:spcAft>
              <a:defRPr sz="2000">
                <a:solidFill>
                  <a:schemeClr val="tx1"/>
                </a:solidFill>
                <a:latin typeface="Arial" pitchFamily="34" charset="0"/>
              </a:defRPr>
            </a:lvl6pPr>
            <a:lvl7pPr marL="2971800" indent="-228600" eaLnBrk="0" fontAlgn="base" hangingPunct="0">
              <a:spcBef>
                <a:spcPct val="50000"/>
              </a:spcBef>
              <a:spcAft>
                <a:spcPct val="0"/>
              </a:spcAft>
              <a:defRPr sz="2000">
                <a:solidFill>
                  <a:schemeClr val="tx1"/>
                </a:solidFill>
                <a:latin typeface="Arial" pitchFamily="34" charset="0"/>
              </a:defRPr>
            </a:lvl7pPr>
            <a:lvl8pPr marL="3429000" indent="-228600" eaLnBrk="0" fontAlgn="base" hangingPunct="0">
              <a:spcBef>
                <a:spcPct val="50000"/>
              </a:spcBef>
              <a:spcAft>
                <a:spcPct val="0"/>
              </a:spcAft>
              <a:defRPr sz="2000">
                <a:solidFill>
                  <a:schemeClr val="tx1"/>
                </a:solidFill>
                <a:latin typeface="Arial" pitchFamily="34" charset="0"/>
              </a:defRPr>
            </a:lvl8pPr>
            <a:lvl9pPr marL="3886200" indent="-228600" eaLnBrk="0" fontAlgn="base" hangingPunct="0">
              <a:spcBef>
                <a:spcPct val="50000"/>
              </a:spcBef>
              <a:spcAft>
                <a:spcPct val="0"/>
              </a:spcAft>
              <a:defRPr sz="2000">
                <a:solidFill>
                  <a:schemeClr val="tx1"/>
                </a:solidFill>
                <a:latin typeface="Arial" pitchFamily="34" charset="0"/>
              </a:defRPr>
            </a:lvl9pPr>
          </a:lstStyle>
          <a:p>
            <a:r>
              <a:rPr lang="de-DE" sz="1000" smtClean="0">
                <a:latin typeface="Tahoma" pitchFamily="34" charset="0"/>
              </a:rPr>
              <a:t>Rüdiger Brause: Adaptive Systeme, Institut für Informatik</a:t>
            </a:r>
          </a:p>
        </p:txBody>
      </p:sp>
      <p:sp>
        <p:nvSpPr>
          <p:cNvPr id="32771" name="Foliennummernplatzhalt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50000"/>
              </a:spcBef>
              <a:spcAft>
                <a:spcPct val="0"/>
              </a:spcAft>
              <a:defRPr sz="2000">
                <a:solidFill>
                  <a:schemeClr val="tx1"/>
                </a:solidFill>
                <a:latin typeface="Arial" pitchFamily="34" charset="0"/>
              </a:defRPr>
            </a:lvl6pPr>
            <a:lvl7pPr marL="2971800" indent="-228600" eaLnBrk="0" fontAlgn="base" hangingPunct="0">
              <a:spcBef>
                <a:spcPct val="50000"/>
              </a:spcBef>
              <a:spcAft>
                <a:spcPct val="0"/>
              </a:spcAft>
              <a:defRPr sz="2000">
                <a:solidFill>
                  <a:schemeClr val="tx1"/>
                </a:solidFill>
                <a:latin typeface="Arial" pitchFamily="34" charset="0"/>
              </a:defRPr>
            </a:lvl7pPr>
            <a:lvl8pPr marL="3429000" indent="-228600" eaLnBrk="0" fontAlgn="base" hangingPunct="0">
              <a:spcBef>
                <a:spcPct val="50000"/>
              </a:spcBef>
              <a:spcAft>
                <a:spcPct val="0"/>
              </a:spcAft>
              <a:defRPr sz="2000">
                <a:solidFill>
                  <a:schemeClr val="tx1"/>
                </a:solidFill>
                <a:latin typeface="Arial" pitchFamily="34" charset="0"/>
              </a:defRPr>
            </a:lvl8pPr>
            <a:lvl9pPr marL="3886200" indent="-228600" eaLnBrk="0" fontAlgn="base" hangingPunct="0">
              <a:spcBef>
                <a:spcPct val="50000"/>
              </a:spcBef>
              <a:spcAft>
                <a:spcPct val="0"/>
              </a:spcAft>
              <a:defRPr sz="2000">
                <a:solidFill>
                  <a:schemeClr val="tx1"/>
                </a:solidFill>
                <a:latin typeface="Arial" pitchFamily="34" charset="0"/>
              </a:defRPr>
            </a:lvl9pPr>
          </a:lstStyle>
          <a:p>
            <a:r>
              <a:rPr lang="de-DE" sz="1000" smtClean="0"/>
              <a:t>- </a:t>
            </a:r>
            <a:fld id="{B09FAD5D-E396-45FB-9C47-31FA1ADC486A}" type="slidenum">
              <a:rPr lang="de-DE" sz="1000" smtClean="0"/>
              <a:pPr/>
              <a:t>29</a:t>
            </a:fld>
            <a:r>
              <a:rPr lang="de-DE" sz="1000" smtClean="0"/>
              <a:t> -</a:t>
            </a:r>
          </a:p>
        </p:txBody>
      </p:sp>
      <p:sp>
        <p:nvSpPr>
          <p:cNvPr id="32772" name="Rectangle 2"/>
          <p:cNvSpPr>
            <a:spLocks noGrp="1" noChangeArrowheads="1"/>
          </p:cNvSpPr>
          <p:nvPr>
            <p:ph type="title" idx="4294967295"/>
          </p:nvPr>
        </p:nvSpPr>
        <p:spPr/>
        <p:txBody>
          <a:bodyPr/>
          <a:lstStyle/>
          <a:p>
            <a:r>
              <a:rPr lang="de-DE" sz="3200" smtClean="0"/>
              <a:t>Synthetische Daten </a:t>
            </a:r>
          </a:p>
        </p:txBody>
      </p:sp>
      <p:pic>
        <p:nvPicPr>
          <p:cNvPr id="32773" name="Picture 3"/>
          <p:cNvPicPr>
            <a:picLocks noChangeAspect="1" noChangeArrowheads="1"/>
          </p:cNvPicPr>
          <p:nvPr/>
        </p:nvPicPr>
        <p:blipFill>
          <a:blip r:embed="rId3">
            <a:lum bright="-94000" contrast="100000"/>
            <a:extLst>
              <a:ext uri="{28A0092B-C50C-407E-A947-70E740481C1C}">
                <a14:useLocalDpi xmlns:a14="http://schemas.microsoft.com/office/drawing/2010/main" val="0"/>
              </a:ext>
            </a:extLst>
          </a:blip>
          <a:srcRect/>
          <a:stretch>
            <a:fillRect/>
          </a:stretch>
        </p:blipFill>
        <p:spPr bwMode="auto">
          <a:xfrm>
            <a:off x="796925" y="1484313"/>
            <a:ext cx="7807325" cy="492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4" name="AutoShape 4" descr="Rhonetal-34"/>
          <p:cNvSpPr>
            <a:spLocks noChangeArrowheads="1"/>
          </p:cNvSpPr>
          <p:nvPr/>
        </p:nvSpPr>
        <p:spPr bwMode="auto">
          <a:xfrm>
            <a:off x="5654040" y="236220"/>
            <a:ext cx="1066800" cy="609600"/>
          </a:xfrm>
          <a:prstGeom prst="cloudCallout">
            <a:avLst>
              <a:gd name="adj1" fmla="val -1935"/>
              <a:gd name="adj2" fmla="val 42449"/>
            </a:avLst>
          </a:prstGeom>
          <a:blipFill dpi="0" rotWithShape="0">
            <a:blip r:embed="rId4"/>
            <a:srcRect/>
            <a:stretch>
              <a:fillRect/>
            </a:stretch>
          </a:blipFill>
          <a:ln w="9525">
            <a:solidFill>
              <a:schemeClr val="tx1"/>
            </a:solidFill>
            <a:round/>
            <a:headEnd/>
            <a:tailEnd/>
          </a:ln>
        </p:spPr>
        <p:txBody>
          <a:bodyPr anchor="ctr"/>
          <a:lstStyle/>
          <a:p>
            <a:pPr algn="ctr">
              <a:spcBef>
                <a:spcPct val="0"/>
              </a:spcBef>
            </a:pPr>
            <a:endParaRPr lang="de-DE" sz="2800">
              <a:latin typeface="Tahoma" pitchFamily="34" charset="0"/>
            </a:endParaRPr>
          </a:p>
        </p:txBody>
      </p:sp>
      <p:sp>
        <p:nvSpPr>
          <p:cNvPr id="32775" name="Text Box 5"/>
          <p:cNvSpPr txBox="1">
            <a:spLocks noChangeArrowheads="1"/>
          </p:cNvSpPr>
          <p:nvPr/>
        </p:nvSpPr>
        <p:spPr bwMode="auto">
          <a:xfrm>
            <a:off x="533400" y="1155700"/>
            <a:ext cx="5791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50000"/>
              </a:spcBef>
              <a:spcAft>
                <a:spcPct val="0"/>
              </a:spcAft>
              <a:defRPr sz="2000">
                <a:solidFill>
                  <a:schemeClr val="tx1"/>
                </a:solidFill>
                <a:latin typeface="Arial" pitchFamily="34" charset="0"/>
              </a:defRPr>
            </a:lvl6pPr>
            <a:lvl7pPr marL="2971800" indent="-228600" eaLnBrk="0" fontAlgn="base" hangingPunct="0">
              <a:spcBef>
                <a:spcPct val="50000"/>
              </a:spcBef>
              <a:spcAft>
                <a:spcPct val="0"/>
              </a:spcAft>
              <a:defRPr sz="2000">
                <a:solidFill>
                  <a:schemeClr val="tx1"/>
                </a:solidFill>
                <a:latin typeface="Arial" pitchFamily="34" charset="0"/>
              </a:defRPr>
            </a:lvl7pPr>
            <a:lvl8pPr marL="3429000" indent="-228600" eaLnBrk="0" fontAlgn="base" hangingPunct="0">
              <a:spcBef>
                <a:spcPct val="50000"/>
              </a:spcBef>
              <a:spcAft>
                <a:spcPct val="0"/>
              </a:spcAft>
              <a:defRPr sz="2000">
                <a:solidFill>
                  <a:schemeClr val="tx1"/>
                </a:solidFill>
                <a:latin typeface="Arial" pitchFamily="34" charset="0"/>
              </a:defRPr>
            </a:lvl8pPr>
            <a:lvl9pPr marL="3886200" indent="-228600" eaLnBrk="0" fontAlgn="base" hangingPunct="0">
              <a:spcBef>
                <a:spcPct val="50000"/>
              </a:spcBef>
              <a:spcAft>
                <a:spcPct val="0"/>
              </a:spcAft>
              <a:defRPr sz="2000">
                <a:solidFill>
                  <a:schemeClr val="tx1"/>
                </a:solidFill>
                <a:latin typeface="Arial" pitchFamily="34" charset="0"/>
              </a:defRPr>
            </a:lvl9pPr>
          </a:lstStyle>
          <a:p>
            <a:r>
              <a:rPr lang="en-US" b="1">
                <a:solidFill>
                  <a:schemeClr val="accent2"/>
                </a:solidFill>
              </a:rPr>
              <a:t>Sehr schnelle Anforderungswechsel</a:t>
            </a:r>
          </a:p>
        </p:txBody>
      </p:sp>
      <p:sp>
        <p:nvSpPr>
          <p:cNvPr id="8" name="Freihandform 7"/>
          <p:cNvSpPr>
            <a:spLocks noChangeArrowheads="1"/>
          </p:cNvSpPr>
          <p:nvPr/>
        </p:nvSpPr>
        <p:spPr bwMode="auto">
          <a:xfrm>
            <a:off x="1920875" y="2193925"/>
            <a:ext cx="6216650" cy="3521075"/>
          </a:xfrm>
          <a:custGeom>
            <a:avLst/>
            <a:gdLst>
              <a:gd name="T0" fmla="*/ 0 w 6217920"/>
              <a:gd name="T1" fmla="*/ 3520440 h 3520440"/>
              <a:gd name="T2" fmla="*/ 68580 w 6217920"/>
              <a:gd name="T3" fmla="*/ 15240 h 3520440"/>
              <a:gd name="T4" fmla="*/ 594360 w 6217920"/>
              <a:gd name="T5" fmla="*/ 7620 h 3520440"/>
              <a:gd name="T6" fmla="*/ 647700 w 6217920"/>
              <a:gd name="T7" fmla="*/ 586740 h 3520440"/>
              <a:gd name="T8" fmla="*/ 716280 w 6217920"/>
              <a:gd name="T9" fmla="*/ 3307080 h 3520440"/>
              <a:gd name="T10" fmla="*/ 967740 w 6217920"/>
              <a:gd name="T11" fmla="*/ 3291840 h 3520440"/>
              <a:gd name="T12" fmla="*/ 1036320 w 6217920"/>
              <a:gd name="T13" fmla="*/ 83820 h 3520440"/>
              <a:gd name="T14" fmla="*/ 1097280 w 6217920"/>
              <a:gd name="T15" fmla="*/ 15240 h 3520440"/>
              <a:gd name="T16" fmla="*/ 1165860 w 6217920"/>
              <a:gd name="T17" fmla="*/ 15240 h 3520440"/>
              <a:gd name="T18" fmla="*/ 1226820 w 6217920"/>
              <a:gd name="T19" fmla="*/ 53340 h 3520440"/>
              <a:gd name="T20" fmla="*/ 1280160 w 6217920"/>
              <a:gd name="T21" fmla="*/ 3299460 h 3520440"/>
              <a:gd name="T22" fmla="*/ 1432560 w 6217920"/>
              <a:gd name="T23" fmla="*/ 3307080 h 3520440"/>
              <a:gd name="T24" fmla="*/ 1554480 w 6217920"/>
              <a:gd name="T25" fmla="*/ 7620 h 3520440"/>
              <a:gd name="T26" fmla="*/ 2011680 w 6217920"/>
              <a:gd name="T27" fmla="*/ 15240 h 3520440"/>
              <a:gd name="T28" fmla="*/ 2072640 w 6217920"/>
              <a:gd name="T29" fmla="*/ 762000 h 3520440"/>
              <a:gd name="T30" fmla="*/ 2141220 w 6217920"/>
              <a:gd name="T31" fmla="*/ 3299460 h 3520440"/>
              <a:gd name="T32" fmla="*/ 2735580 w 6217920"/>
              <a:gd name="T33" fmla="*/ 3291840 h 3520440"/>
              <a:gd name="T34" fmla="*/ 2849880 w 6217920"/>
              <a:gd name="T35" fmla="*/ 15240 h 3520440"/>
              <a:gd name="T36" fmla="*/ 3063240 w 6217920"/>
              <a:gd name="T37" fmla="*/ 7620 h 3520440"/>
              <a:gd name="T38" fmla="*/ 3108960 w 6217920"/>
              <a:gd name="T39" fmla="*/ 2377440 h 3520440"/>
              <a:gd name="T40" fmla="*/ 3169920 w 6217920"/>
              <a:gd name="T41" fmla="*/ 3291840 h 3520440"/>
              <a:gd name="T42" fmla="*/ 3771900 w 6217920"/>
              <a:gd name="T43" fmla="*/ 3284220 h 3520440"/>
              <a:gd name="T44" fmla="*/ 3810000 w 6217920"/>
              <a:gd name="T45" fmla="*/ 3147060 h 3520440"/>
              <a:gd name="T46" fmla="*/ 3870960 w 6217920"/>
              <a:gd name="T47" fmla="*/ 3070860 h 3520440"/>
              <a:gd name="T48" fmla="*/ 3954780 w 6217920"/>
              <a:gd name="T49" fmla="*/ 3017520 h 3520440"/>
              <a:gd name="T50" fmla="*/ 4015740 w 6217920"/>
              <a:gd name="T51" fmla="*/ 15240 h 3520440"/>
              <a:gd name="T52" fmla="*/ 4389121 w 6217920"/>
              <a:gd name="T53" fmla="*/ 7620 h 3520440"/>
              <a:gd name="T54" fmla="*/ 4419601 w 6217920"/>
              <a:gd name="T55" fmla="*/ 266700 h 3520440"/>
              <a:gd name="T56" fmla="*/ 4541521 w 6217920"/>
              <a:gd name="T57" fmla="*/ 3291840 h 3520440"/>
              <a:gd name="T58" fmla="*/ 4846320 w 6217920"/>
              <a:gd name="T59" fmla="*/ 3291840 h 3520440"/>
              <a:gd name="T60" fmla="*/ 4991100 w 6217920"/>
              <a:gd name="T61" fmla="*/ 22860 h 3520440"/>
              <a:gd name="T62" fmla="*/ 5196840 w 6217920"/>
              <a:gd name="T63" fmla="*/ 22860 h 3520440"/>
              <a:gd name="T64" fmla="*/ 5250180 w 6217920"/>
              <a:gd name="T65" fmla="*/ 723900 h 3520440"/>
              <a:gd name="T66" fmla="*/ 5318760 w 6217920"/>
              <a:gd name="T67" fmla="*/ 0 h 3520440"/>
              <a:gd name="T68" fmla="*/ 5631180 w 6217920"/>
              <a:gd name="T69" fmla="*/ 15240 h 3520440"/>
              <a:gd name="T70" fmla="*/ 5715000 w 6217920"/>
              <a:gd name="T71" fmla="*/ 2621280 h 3520440"/>
              <a:gd name="T72" fmla="*/ 5753100 w 6217920"/>
              <a:gd name="T73" fmla="*/ 3299460 h 3520440"/>
              <a:gd name="T74" fmla="*/ 6035040 w 6217920"/>
              <a:gd name="T75" fmla="*/ 3291840 h 3520440"/>
              <a:gd name="T76" fmla="*/ 6088380 w 6217920"/>
              <a:gd name="T77" fmla="*/ 1112520 h 3520440"/>
              <a:gd name="T78" fmla="*/ 6156960 w 6217920"/>
              <a:gd name="T79" fmla="*/ 0 h 3520440"/>
              <a:gd name="T80" fmla="*/ 6217920 w 6217920"/>
              <a:gd name="T81" fmla="*/ 701040 h 352044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217920"/>
              <a:gd name="T124" fmla="*/ 0 h 3520440"/>
              <a:gd name="T125" fmla="*/ 6217920 w 6217920"/>
              <a:gd name="T126" fmla="*/ 3520440 h 352044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217920" h="3520440">
                <a:moveTo>
                  <a:pt x="0" y="3520440"/>
                </a:moveTo>
                <a:lnTo>
                  <a:pt x="68580" y="15240"/>
                </a:lnTo>
                <a:lnTo>
                  <a:pt x="594360" y="7620"/>
                </a:lnTo>
                <a:lnTo>
                  <a:pt x="647700" y="586740"/>
                </a:lnTo>
                <a:lnTo>
                  <a:pt x="716280" y="3307080"/>
                </a:lnTo>
                <a:lnTo>
                  <a:pt x="967740" y="3291840"/>
                </a:lnTo>
                <a:lnTo>
                  <a:pt x="1036320" y="83820"/>
                </a:lnTo>
                <a:lnTo>
                  <a:pt x="1097280" y="15240"/>
                </a:lnTo>
                <a:lnTo>
                  <a:pt x="1165860" y="15240"/>
                </a:lnTo>
                <a:lnTo>
                  <a:pt x="1226820" y="53340"/>
                </a:lnTo>
                <a:lnTo>
                  <a:pt x="1280160" y="3299460"/>
                </a:lnTo>
                <a:lnTo>
                  <a:pt x="1432560" y="3307080"/>
                </a:lnTo>
                <a:lnTo>
                  <a:pt x="1554480" y="7620"/>
                </a:lnTo>
                <a:lnTo>
                  <a:pt x="2011680" y="15240"/>
                </a:lnTo>
                <a:lnTo>
                  <a:pt x="2072640" y="762000"/>
                </a:lnTo>
                <a:lnTo>
                  <a:pt x="2141220" y="3299460"/>
                </a:lnTo>
                <a:lnTo>
                  <a:pt x="2735580" y="3291840"/>
                </a:lnTo>
                <a:lnTo>
                  <a:pt x="2849880" y="15240"/>
                </a:lnTo>
                <a:lnTo>
                  <a:pt x="3063240" y="7620"/>
                </a:lnTo>
                <a:lnTo>
                  <a:pt x="3108960" y="2377440"/>
                </a:lnTo>
                <a:lnTo>
                  <a:pt x="3169920" y="3291840"/>
                </a:lnTo>
                <a:lnTo>
                  <a:pt x="3771900" y="3284220"/>
                </a:lnTo>
                <a:lnTo>
                  <a:pt x="3810000" y="3147060"/>
                </a:lnTo>
                <a:lnTo>
                  <a:pt x="3870960" y="3070860"/>
                </a:lnTo>
                <a:lnTo>
                  <a:pt x="3954780" y="3017520"/>
                </a:lnTo>
                <a:lnTo>
                  <a:pt x="4015740" y="15240"/>
                </a:lnTo>
                <a:lnTo>
                  <a:pt x="4389120" y="7620"/>
                </a:lnTo>
                <a:lnTo>
                  <a:pt x="4419600" y="266700"/>
                </a:lnTo>
                <a:lnTo>
                  <a:pt x="4541520" y="3291840"/>
                </a:lnTo>
                <a:lnTo>
                  <a:pt x="4846320" y="3291840"/>
                </a:lnTo>
                <a:lnTo>
                  <a:pt x="4991100" y="22860"/>
                </a:lnTo>
                <a:lnTo>
                  <a:pt x="5196840" y="22860"/>
                </a:lnTo>
                <a:lnTo>
                  <a:pt x="5250180" y="723900"/>
                </a:lnTo>
                <a:lnTo>
                  <a:pt x="5318760" y="0"/>
                </a:lnTo>
                <a:lnTo>
                  <a:pt x="5631180" y="15240"/>
                </a:lnTo>
                <a:lnTo>
                  <a:pt x="5715000" y="2621280"/>
                </a:lnTo>
                <a:lnTo>
                  <a:pt x="5753100" y="3299460"/>
                </a:lnTo>
                <a:lnTo>
                  <a:pt x="6035040" y="3291840"/>
                </a:lnTo>
                <a:lnTo>
                  <a:pt x="6088380" y="1112520"/>
                </a:lnTo>
                <a:lnTo>
                  <a:pt x="6156960" y="0"/>
                </a:lnTo>
                <a:lnTo>
                  <a:pt x="6217920" y="701040"/>
                </a:lnTo>
              </a:path>
            </a:pathLst>
          </a:custGeom>
          <a:noFill/>
          <a:ln w="34925" algn="ctr">
            <a:solidFill>
              <a:srgbClr val="3366FF"/>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de-DE"/>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Fußzeilenplatzhalter 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50000"/>
              </a:spcBef>
              <a:spcAft>
                <a:spcPct val="0"/>
              </a:spcAft>
              <a:defRPr sz="2000">
                <a:solidFill>
                  <a:schemeClr val="tx1"/>
                </a:solidFill>
                <a:latin typeface="Arial" pitchFamily="34" charset="0"/>
              </a:defRPr>
            </a:lvl6pPr>
            <a:lvl7pPr marL="2971800" indent="-228600" eaLnBrk="0" fontAlgn="base" hangingPunct="0">
              <a:spcBef>
                <a:spcPct val="50000"/>
              </a:spcBef>
              <a:spcAft>
                <a:spcPct val="0"/>
              </a:spcAft>
              <a:defRPr sz="2000">
                <a:solidFill>
                  <a:schemeClr val="tx1"/>
                </a:solidFill>
                <a:latin typeface="Arial" pitchFamily="34" charset="0"/>
              </a:defRPr>
            </a:lvl7pPr>
            <a:lvl8pPr marL="3429000" indent="-228600" eaLnBrk="0" fontAlgn="base" hangingPunct="0">
              <a:spcBef>
                <a:spcPct val="50000"/>
              </a:spcBef>
              <a:spcAft>
                <a:spcPct val="0"/>
              </a:spcAft>
              <a:defRPr sz="2000">
                <a:solidFill>
                  <a:schemeClr val="tx1"/>
                </a:solidFill>
                <a:latin typeface="Arial" pitchFamily="34" charset="0"/>
              </a:defRPr>
            </a:lvl8pPr>
            <a:lvl9pPr marL="3886200" indent="-228600" eaLnBrk="0" fontAlgn="base" hangingPunct="0">
              <a:spcBef>
                <a:spcPct val="50000"/>
              </a:spcBef>
              <a:spcAft>
                <a:spcPct val="0"/>
              </a:spcAft>
              <a:defRPr sz="2000">
                <a:solidFill>
                  <a:schemeClr val="tx1"/>
                </a:solidFill>
                <a:latin typeface="Arial" pitchFamily="34" charset="0"/>
              </a:defRPr>
            </a:lvl9pPr>
          </a:lstStyle>
          <a:p>
            <a:r>
              <a:rPr lang="de-DE" sz="1000" smtClean="0">
                <a:latin typeface="Tahoma" pitchFamily="34" charset="0"/>
              </a:rPr>
              <a:t>Rüdiger Brause: Adaptive Systeme, Institut für Informatik</a:t>
            </a:r>
          </a:p>
        </p:txBody>
      </p:sp>
      <p:sp>
        <p:nvSpPr>
          <p:cNvPr id="10243" name="Foliennummernplatzhalt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50000"/>
              </a:spcBef>
              <a:spcAft>
                <a:spcPct val="0"/>
              </a:spcAft>
              <a:defRPr sz="2000">
                <a:solidFill>
                  <a:schemeClr val="tx1"/>
                </a:solidFill>
                <a:latin typeface="Arial" pitchFamily="34" charset="0"/>
              </a:defRPr>
            </a:lvl6pPr>
            <a:lvl7pPr marL="2971800" indent="-228600" eaLnBrk="0" fontAlgn="base" hangingPunct="0">
              <a:spcBef>
                <a:spcPct val="50000"/>
              </a:spcBef>
              <a:spcAft>
                <a:spcPct val="0"/>
              </a:spcAft>
              <a:defRPr sz="2000">
                <a:solidFill>
                  <a:schemeClr val="tx1"/>
                </a:solidFill>
                <a:latin typeface="Arial" pitchFamily="34" charset="0"/>
              </a:defRPr>
            </a:lvl7pPr>
            <a:lvl8pPr marL="3429000" indent="-228600" eaLnBrk="0" fontAlgn="base" hangingPunct="0">
              <a:spcBef>
                <a:spcPct val="50000"/>
              </a:spcBef>
              <a:spcAft>
                <a:spcPct val="0"/>
              </a:spcAft>
              <a:defRPr sz="2000">
                <a:solidFill>
                  <a:schemeClr val="tx1"/>
                </a:solidFill>
                <a:latin typeface="Arial" pitchFamily="34" charset="0"/>
              </a:defRPr>
            </a:lvl8pPr>
            <a:lvl9pPr marL="3886200" indent="-228600" eaLnBrk="0" fontAlgn="base" hangingPunct="0">
              <a:spcBef>
                <a:spcPct val="50000"/>
              </a:spcBef>
              <a:spcAft>
                <a:spcPct val="0"/>
              </a:spcAft>
              <a:defRPr sz="2000">
                <a:solidFill>
                  <a:schemeClr val="tx1"/>
                </a:solidFill>
                <a:latin typeface="Arial" pitchFamily="34" charset="0"/>
              </a:defRPr>
            </a:lvl9pPr>
          </a:lstStyle>
          <a:p>
            <a:r>
              <a:rPr lang="de-DE" sz="1000" smtClean="0"/>
              <a:t>- </a:t>
            </a:r>
            <a:fld id="{E69A7246-A099-466D-A490-BD2B3CF903E6}" type="slidenum">
              <a:rPr lang="de-DE" sz="1000" smtClean="0"/>
              <a:pPr/>
              <a:t>3</a:t>
            </a:fld>
            <a:r>
              <a:rPr lang="de-DE" sz="1000" smtClean="0"/>
              <a:t> -</a:t>
            </a:r>
          </a:p>
        </p:txBody>
      </p:sp>
      <p:sp>
        <p:nvSpPr>
          <p:cNvPr id="10244" name="Text Box 2"/>
          <p:cNvSpPr txBox="1">
            <a:spLocks noChangeArrowheads="1"/>
          </p:cNvSpPr>
          <p:nvPr/>
        </p:nvSpPr>
        <p:spPr bwMode="auto">
          <a:xfrm>
            <a:off x="609600" y="1143000"/>
            <a:ext cx="7315200" cy="498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50000"/>
              </a:spcBef>
              <a:spcAft>
                <a:spcPct val="0"/>
              </a:spcAft>
              <a:defRPr sz="2000">
                <a:solidFill>
                  <a:schemeClr val="tx1"/>
                </a:solidFill>
                <a:latin typeface="Arial" pitchFamily="34" charset="0"/>
              </a:defRPr>
            </a:lvl6pPr>
            <a:lvl7pPr marL="2971800" indent="-228600" eaLnBrk="0" fontAlgn="base" hangingPunct="0">
              <a:spcBef>
                <a:spcPct val="50000"/>
              </a:spcBef>
              <a:spcAft>
                <a:spcPct val="0"/>
              </a:spcAft>
              <a:defRPr sz="2000">
                <a:solidFill>
                  <a:schemeClr val="tx1"/>
                </a:solidFill>
                <a:latin typeface="Arial" pitchFamily="34" charset="0"/>
              </a:defRPr>
            </a:lvl7pPr>
            <a:lvl8pPr marL="3429000" indent="-228600" eaLnBrk="0" fontAlgn="base" hangingPunct="0">
              <a:spcBef>
                <a:spcPct val="50000"/>
              </a:spcBef>
              <a:spcAft>
                <a:spcPct val="0"/>
              </a:spcAft>
              <a:defRPr sz="2000">
                <a:solidFill>
                  <a:schemeClr val="tx1"/>
                </a:solidFill>
                <a:latin typeface="Arial" pitchFamily="34" charset="0"/>
              </a:defRPr>
            </a:lvl8pPr>
            <a:lvl9pPr marL="3886200" indent="-228600" eaLnBrk="0" fontAlgn="base" hangingPunct="0">
              <a:spcBef>
                <a:spcPct val="50000"/>
              </a:spcBef>
              <a:spcAft>
                <a:spcPct val="0"/>
              </a:spcAft>
              <a:defRPr sz="2000">
                <a:solidFill>
                  <a:schemeClr val="tx1"/>
                </a:solidFill>
                <a:latin typeface="Arial" pitchFamily="34" charset="0"/>
              </a:defRPr>
            </a:lvl9pPr>
          </a:lstStyle>
          <a:p>
            <a:pPr eaLnBrk="1" hangingPunct="1">
              <a:buFontTx/>
              <a:buAutoNum type="arabicPeriod"/>
            </a:pPr>
            <a:r>
              <a:rPr lang="de-DE" sz="2800" b="1" dirty="0">
                <a:latin typeface="+mn-lt"/>
              </a:rPr>
              <a:t>Einleitung</a:t>
            </a:r>
          </a:p>
          <a:p>
            <a:pPr eaLnBrk="1" hangingPunct="1">
              <a:lnSpc>
                <a:spcPct val="90000"/>
              </a:lnSpc>
              <a:spcBef>
                <a:spcPct val="0"/>
              </a:spcBef>
            </a:pPr>
            <a:r>
              <a:rPr lang="de-DE" sz="2400" i="1" dirty="0">
                <a:latin typeface="+mn-lt"/>
              </a:rPr>
              <a:t>	Was ist Schwarmintelligenz?</a:t>
            </a:r>
            <a:br>
              <a:rPr lang="de-DE" sz="2400" i="1" dirty="0">
                <a:latin typeface="+mn-lt"/>
              </a:rPr>
            </a:br>
            <a:r>
              <a:rPr lang="de-DE" sz="2400" i="1" dirty="0">
                <a:latin typeface="+mn-lt"/>
              </a:rPr>
              <a:t>Warum ist Schwarmintelligenz interessant?</a:t>
            </a:r>
            <a:endParaRPr lang="de-DE" sz="2800" b="1" i="1" dirty="0">
              <a:latin typeface="+mn-lt"/>
            </a:endParaRPr>
          </a:p>
          <a:p>
            <a:pPr eaLnBrk="1" hangingPunct="1">
              <a:lnSpc>
                <a:spcPct val="140000"/>
              </a:lnSpc>
            </a:pPr>
            <a:r>
              <a:rPr lang="de-DE" sz="2800" b="1" dirty="0">
                <a:latin typeface="+mn-lt"/>
              </a:rPr>
              <a:t>2. 	Ameisenalgorithmen</a:t>
            </a:r>
          </a:p>
          <a:p>
            <a:pPr eaLnBrk="1" hangingPunct="1">
              <a:lnSpc>
                <a:spcPct val="40000"/>
              </a:lnSpc>
            </a:pPr>
            <a:r>
              <a:rPr lang="de-DE" sz="2400" i="1" dirty="0">
                <a:latin typeface="+mn-lt"/>
                <a:cs typeface="Times New Roman" pitchFamily="18" charset="0"/>
              </a:rPr>
              <a:t>	Natürliche Ameisen</a:t>
            </a:r>
          </a:p>
          <a:p>
            <a:pPr eaLnBrk="1" hangingPunct="1">
              <a:lnSpc>
                <a:spcPct val="40000"/>
              </a:lnSpc>
            </a:pPr>
            <a:r>
              <a:rPr lang="de-DE" sz="2400" i="1" dirty="0">
                <a:latin typeface="+mn-lt"/>
                <a:cs typeface="Times New Roman" pitchFamily="18" charset="0"/>
              </a:rPr>
              <a:t>	Künstliche Ameisen</a:t>
            </a:r>
          </a:p>
          <a:p>
            <a:pPr eaLnBrk="1" hangingPunct="1">
              <a:lnSpc>
                <a:spcPct val="40000"/>
              </a:lnSpc>
            </a:pPr>
            <a:r>
              <a:rPr lang="de-DE" sz="2400" i="1" dirty="0">
                <a:latin typeface="+mn-lt"/>
                <a:cs typeface="Times New Roman" pitchFamily="18" charset="0"/>
              </a:rPr>
              <a:t>	</a:t>
            </a:r>
            <a:r>
              <a:rPr lang="de-DE" sz="2400" b="1" dirty="0">
                <a:latin typeface="+mn-lt"/>
                <a:cs typeface="Times New Roman" pitchFamily="18" charset="0"/>
              </a:rPr>
              <a:t>Anwendung</a:t>
            </a:r>
            <a:r>
              <a:rPr lang="de-DE" sz="2400" i="1" dirty="0">
                <a:latin typeface="+mn-lt"/>
                <a:cs typeface="Times New Roman" pitchFamily="18" charset="0"/>
              </a:rPr>
              <a:t>: Das TSP-Problem</a:t>
            </a:r>
          </a:p>
          <a:p>
            <a:pPr eaLnBrk="1" hangingPunct="1">
              <a:lnSpc>
                <a:spcPct val="150000"/>
              </a:lnSpc>
              <a:buFontTx/>
              <a:buAutoNum type="arabicPeriod" startAt="3"/>
            </a:pPr>
            <a:r>
              <a:rPr lang="de-DE" sz="2800" b="1" dirty="0">
                <a:latin typeface="+mn-lt"/>
              </a:rPr>
              <a:t>Bienenalgorithmen</a:t>
            </a:r>
          </a:p>
          <a:p>
            <a:pPr eaLnBrk="1" hangingPunct="1">
              <a:lnSpc>
                <a:spcPct val="50000"/>
              </a:lnSpc>
            </a:pPr>
            <a:r>
              <a:rPr lang="de-DE" sz="2800" b="1" dirty="0">
                <a:latin typeface="+mn-lt"/>
              </a:rPr>
              <a:t>	</a:t>
            </a:r>
            <a:r>
              <a:rPr lang="de-DE" sz="2400" i="1" dirty="0">
                <a:latin typeface="+mn-lt"/>
              </a:rPr>
              <a:t>Natürliche Bienen</a:t>
            </a:r>
          </a:p>
          <a:p>
            <a:pPr eaLnBrk="1" hangingPunct="1">
              <a:lnSpc>
                <a:spcPct val="50000"/>
              </a:lnSpc>
            </a:pPr>
            <a:r>
              <a:rPr lang="de-DE" sz="2400" i="1" dirty="0">
                <a:latin typeface="+mn-lt"/>
              </a:rPr>
              <a:t>	Künstliche Bienen</a:t>
            </a:r>
          </a:p>
          <a:p>
            <a:pPr eaLnBrk="1" hangingPunct="1">
              <a:lnSpc>
                <a:spcPct val="50000"/>
              </a:lnSpc>
            </a:pPr>
            <a:r>
              <a:rPr lang="de-DE" sz="2400" i="1" dirty="0">
                <a:latin typeface="+mn-lt"/>
              </a:rPr>
              <a:t>	</a:t>
            </a:r>
            <a:r>
              <a:rPr lang="de-DE" sz="2400" b="1" dirty="0">
                <a:latin typeface="+mn-lt"/>
              </a:rPr>
              <a:t>Anwendung</a:t>
            </a:r>
            <a:r>
              <a:rPr lang="de-DE" sz="2400" i="1" dirty="0">
                <a:latin typeface="+mn-lt"/>
              </a:rPr>
              <a:t>: Das </a:t>
            </a:r>
            <a:r>
              <a:rPr lang="de-DE" sz="2400" i="1" dirty="0" err="1">
                <a:latin typeface="+mn-lt"/>
              </a:rPr>
              <a:t>Scheduling</a:t>
            </a:r>
            <a:r>
              <a:rPr lang="de-DE" sz="2400" i="1" dirty="0">
                <a:latin typeface="+mn-lt"/>
              </a:rPr>
              <a:t>-Problem </a:t>
            </a:r>
            <a:endParaRPr lang="de-DE" i="1" dirty="0">
              <a:latin typeface="+mn-lt"/>
              <a:cs typeface="Times New Roman" pitchFamily="18" charset="0"/>
            </a:endParaRPr>
          </a:p>
        </p:txBody>
      </p:sp>
      <p:sp>
        <p:nvSpPr>
          <p:cNvPr id="10245" name="Rectangle 3"/>
          <p:cNvSpPr>
            <a:spLocks noGrp="1" noChangeArrowheads="1"/>
          </p:cNvSpPr>
          <p:nvPr>
            <p:ph type="title" idx="4294967295"/>
          </p:nvPr>
        </p:nvSpPr>
        <p:spPr/>
        <p:txBody>
          <a:bodyPr/>
          <a:lstStyle/>
          <a:p>
            <a:r>
              <a:rPr lang="de-DE" sz="3200" smtClean="0"/>
              <a:t>Inhalte</a:t>
            </a: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8"/>
          <p:cNvSpPr>
            <a:spLocks noChangeArrowheads="1"/>
          </p:cNvSpPr>
          <p:nvPr/>
        </p:nvSpPr>
        <p:spPr bwMode="auto">
          <a:xfrm>
            <a:off x="830263" y="5364163"/>
            <a:ext cx="7673975" cy="307975"/>
          </a:xfrm>
          <a:prstGeom prst="rect">
            <a:avLst/>
          </a:prstGeom>
          <a:solidFill>
            <a:srgbClr val="FFC000">
              <a:alpha val="34901"/>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lIns="72000" tIns="0" rIns="36000" bIns="0">
            <a:spAutoFit/>
          </a:bodyPr>
          <a:lstStyle/>
          <a:p>
            <a:endParaRPr lang="de-DE"/>
          </a:p>
        </p:txBody>
      </p:sp>
      <p:sp>
        <p:nvSpPr>
          <p:cNvPr id="8" name="Rechteck 7"/>
          <p:cNvSpPr>
            <a:spLocks noChangeArrowheads="1"/>
          </p:cNvSpPr>
          <p:nvPr/>
        </p:nvSpPr>
        <p:spPr bwMode="auto">
          <a:xfrm>
            <a:off x="838200" y="2697163"/>
            <a:ext cx="7673975" cy="307975"/>
          </a:xfrm>
          <a:prstGeom prst="rect">
            <a:avLst/>
          </a:prstGeom>
          <a:solidFill>
            <a:srgbClr val="FFC000">
              <a:alpha val="34901"/>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lIns="72000" tIns="0" rIns="36000" bIns="0">
            <a:spAutoFit/>
          </a:bodyPr>
          <a:lstStyle/>
          <a:p>
            <a:endParaRPr lang="de-DE"/>
          </a:p>
        </p:txBody>
      </p:sp>
      <p:sp>
        <p:nvSpPr>
          <p:cNvPr id="33796" name="Fußzeilenplatzhalter 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50000"/>
              </a:spcBef>
              <a:spcAft>
                <a:spcPct val="0"/>
              </a:spcAft>
              <a:defRPr sz="2000">
                <a:solidFill>
                  <a:schemeClr val="tx1"/>
                </a:solidFill>
                <a:latin typeface="Arial" pitchFamily="34" charset="0"/>
              </a:defRPr>
            </a:lvl6pPr>
            <a:lvl7pPr marL="2971800" indent="-228600" eaLnBrk="0" fontAlgn="base" hangingPunct="0">
              <a:spcBef>
                <a:spcPct val="50000"/>
              </a:spcBef>
              <a:spcAft>
                <a:spcPct val="0"/>
              </a:spcAft>
              <a:defRPr sz="2000">
                <a:solidFill>
                  <a:schemeClr val="tx1"/>
                </a:solidFill>
                <a:latin typeface="Arial" pitchFamily="34" charset="0"/>
              </a:defRPr>
            </a:lvl7pPr>
            <a:lvl8pPr marL="3429000" indent="-228600" eaLnBrk="0" fontAlgn="base" hangingPunct="0">
              <a:spcBef>
                <a:spcPct val="50000"/>
              </a:spcBef>
              <a:spcAft>
                <a:spcPct val="0"/>
              </a:spcAft>
              <a:defRPr sz="2000">
                <a:solidFill>
                  <a:schemeClr val="tx1"/>
                </a:solidFill>
                <a:latin typeface="Arial" pitchFamily="34" charset="0"/>
              </a:defRPr>
            </a:lvl8pPr>
            <a:lvl9pPr marL="3886200" indent="-228600" eaLnBrk="0" fontAlgn="base" hangingPunct="0">
              <a:spcBef>
                <a:spcPct val="50000"/>
              </a:spcBef>
              <a:spcAft>
                <a:spcPct val="0"/>
              </a:spcAft>
              <a:defRPr sz="2000">
                <a:solidFill>
                  <a:schemeClr val="tx1"/>
                </a:solidFill>
                <a:latin typeface="Arial" pitchFamily="34" charset="0"/>
              </a:defRPr>
            </a:lvl9pPr>
          </a:lstStyle>
          <a:p>
            <a:r>
              <a:rPr lang="de-DE" sz="1000" smtClean="0">
                <a:latin typeface="Tahoma" pitchFamily="34" charset="0"/>
              </a:rPr>
              <a:t>Rüdiger Brause: Adaptive Systeme, Institut für Informatik</a:t>
            </a:r>
          </a:p>
        </p:txBody>
      </p:sp>
      <p:sp>
        <p:nvSpPr>
          <p:cNvPr id="33797" name="Foliennummernplatzhalt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50000"/>
              </a:spcBef>
              <a:spcAft>
                <a:spcPct val="0"/>
              </a:spcAft>
              <a:defRPr sz="2000">
                <a:solidFill>
                  <a:schemeClr val="tx1"/>
                </a:solidFill>
                <a:latin typeface="Arial" pitchFamily="34" charset="0"/>
              </a:defRPr>
            </a:lvl6pPr>
            <a:lvl7pPr marL="2971800" indent="-228600" eaLnBrk="0" fontAlgn="base" hangingPunct="0">
              <a:spcBef>
                <a:spcPct val="50000"/>
              </a:spcBef>
              <a:spcAft>
                <a:spcPct val="0"/>
              </a:spcAft>
              <a:defRPr sz="2000">
                <a:solidFill>
                  <a:schemeClr val="tx1"/>
                </a:solidFill>
                <a:latin typeface="Arial" pitchFamily="34" charset="0"/>
              </a:defRPr>
            </a:lvl7pPr>
            <a:lvl8pPr marL="3429000" indent="-228600" eaLnBrk="0" fontAlgn="base" hangingPunct="0">
              <a:spcBef>
                <a:spcPct val="50000"/>
              </a:spcBef>
              <a:spcAft>
                <a:spcPct val="0"/>
              </a:spcAft>
              <a:defRPr sz="2000">
                <a:solidFill>
                  <a:schemeClr val="tx1"/>
                </a:solidFill>
                <a:latin typeface="Arial" pitchFamily="34" charset="0"/>
              </a:defRPr>
            </a:lvl8pPr>
            <a:lvl9pPr marL="3886200" indent="-228600" eaLnBrk="0" fontAlgn="base" hangingPunct="0">
              <a:spcBef>
                <a:spcPct val="50000"/>
              </a:spcBef>
              <a:spcAft>
                <a:spcPct val="0"/>
              </a:spcAft>
              <a:defRPr sz="2000">
                <a:solidFill>
                  <a:schemeClr val="tx1"/>
                </a:solidFill>
                <a:latin typeface="Arial" pitchFamily="34" charset="0"/>
              </a:defRPr>
            </a:lvl9pPr>
          </a:lstStyle>
          <a:p>
            <a:r>
              <a:rPr lang="de-DE" sz="1000" smtClean="0"/>
              <a:t>- </a:t>
            </a:r>
            <a:fld id="{5B33A6D8-E67B-4E65-BFC1-4D83DBC4E468}" type="slidenum">
              <a:rPr lang="de-DE" sz="1000" smtClean="0"/>
              <a:pPr/>
              <a:t>30</a:t>
            </a:fld>
            <a:r>
              <a:rPr lang="de-DE" sz="1000" smtClean="0"/>
              <a:t> -</a:t>
            </a:r>
          </a:p>
        </p:txBody>
      </p:sp>
      <p:sp>
        <p:nvSpPr>
          <p:cNvPr id="33798" name="Rectangle 2"/>
          <p:cNvSpPr>
            <a:spLocks noGrp="1" noChangeArrowheads="1"/>
          </p:cNvSpPr>
          <p:nvPr>
            <p:ph type="title" idx="4294967295"/>
          </p:nvPr>
        </p:nvSpPr>
        <p:spPr/>
        <p:txBody>
          <a:bodyPr/>
          <a:lstStyle/>
          <a:p>
            <a:r>
              <a:rPr lang="de-DE" sz="3200" smtClean="0"/>
              <a:t>Ergebnisse</a:t>
            </a:r>
          </a:p>
        </p:txBody>
      </p:sp>
      <p:pic>
        <p:nvPicPr>
          <p:cNvPr id="164867" name="Picture 3"/>
          <p:cNvPicPr>
            <a:picLocks noChangeAspect="1" noChangeArrowheads="1"/>
          </p:cNvPicPr>
          <p:nvPr/>
        </p:nvPicPr>
        <p:blipFill>
          <a:blip r:embed="rId3">
            <a:clrChange>
              <a:clrFrom>
                <a:srgbClr val="FFFFFF"/>
              </a:clrFrom>
              <a:clrTo>
                <a:srgbClr val="FFFFFF">
                  <a:alpha val="0"/>
                </a:srgbClr>
              </a:clrTo>
            </a:clrChange>
            <a:lum bright="-46000" contrast="76000"/>
            <a:extLst>
              <a:ext uri="{28A0092B-C50C-407E-A947-70E740481C1C}">
                <a14:useLocalDpi xmlns:a14="http://schemas.microsoft.com/office/drawing/2010/main" val="0"/>
              </a:ext>
            </a:extLst>
          </a:blip>
          <a:srcRect/>
          <a:stretch>
            <a:fillRect/>
          </a:stretch>
        </p:blipFill>
        <p:spPr bwMode="auto">
          <a:xfrm>
            <a:off x="533400" y="4038600"/>
            <a:ext cx="8153400" cy="226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68" name="Picture 4"/>
          <p:cNvPicPr>
            <a:picLocks noChangeAspect="1" noChangeArrowheads="1"/>
          </p:cNvPicPr>
          <p:nvPr/>
        </p:nvPicPr>
        <p:blipFill>
          <a:blip r:embed="rId4">
            <a:clrChange>
              <a:clrFrom>
                <a:srgbClr val="FFFFFF"/>
              </a:clrFrom>
              <a:clrTo>
                <a:srgbClr val="FFFFFF">
                  <a:alpha val="0"/>
                </a:srgbClr>
              </a:clrTo>
            </a:clrChange>
            <a:lum bright="-52000" contrast="70000"/>
            <a:extLst>
              <a:ext uri="{28A0092B-C50C-407E-A947-70E740481C1C}">
                <a14:useLocalDpi xmlns:a14="http://schemas.microsoft.com/office/drawing/2010/main" val="0"/>
              </a:ext>
            </a:extLst>
          </a:blip>
          <a:srcRect/>
          <a:stretch>
            <a:fillRect/>
          </a:stretch>
        </p:blipFill>
        <p:spPr bwMode="auto">
          <a:xfrm>
            <a:off x="647700" y="1249363"/>
            <a:ext cx="8001000"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69" name="Picture 5" descr="biene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3360420" y="796607"/>
            <a:ext cx="9604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p:cNvSpPr txBox="1"/>
          <p:nvPr/>
        </p:nvSpPr>
        <p:spPr>
          <a:xfrm>
            <a:off x="1783080" y="3891885"/>
            <a:ext cx="1112520" cy="400110"/>
          </a:xfrm>
          <a:prstGeom prst="rect">
            <a:avLst/>
          </a:prstGeom>
          <a:solidFill>
            <a:schemeClr val="bg1"/>
          </a:solidFill>
        </p:spPr>
        <p:txBody>
          <a:bodyPr wrap="square" rtlCol="0">
            <a:spAutoFit/>
          </a:bodyPr>
          <a:lstStyle/>
          <a:p>
            <a:endParaRPr lang="de-DE" dirty="0"/>
          </a:p>
        </p:txBody>
      </p:sp>
      <p:sp>
        <p:nvSpPr>
          <p:cNvPr id="11" name="Textfeld 10"/>
          <p:cNvSpPr txBox="1"/>
          <p:nvPr/>
        </p:nvSpPr>
        <p:spPr>
          <a:xfrm>
            <a:off x="1226820" y="1150620"/>
            <a:ext cx="1112520" cy="400110"/>
          </a:xfrm>
          <a:prstGeom prst="rect">
            <a:avLst/>
          </a:prstGeom>
          <a:solidFill>
            <a:schemeClr val="bg1"/>
          </a:solidFill>
        </p:spPr>
        <p:txBody>
          <a:bodyPr wrap="square" rtlCol="0">
            <a:spAutoFit/>
          </a:bodyPr>
          <a:lstStyle/>
          <a:p>
            <a:endParaRPr lang="de-DE" dirty="0"/>
          </a:p>
        </p:txBody>
      </p:sp>
      <p:sp>
        <p:nvSpPr>
          <p:cNvPr id="3" name="Textfeld 2"/>
          <p:cNvSpPr txBox="1"/>
          <p:nvPr/>
        </p:nvSpPr>
        <p:spPr>
          <a:xfrm>
            <a:off x="2987040" y="1901726"/>
            <a:ext cx="2095500" cy="262354"/>
          </a:xfrm>
          <a:prstGeom prst="rect">
            <a:avLst/>
          </a:prstGeom>
          <a:solidFill>
            <a:schemeClr val="bg1"/>
          </a:solidFill>
        </p:spPr>
        <p:txBody>
          <a:bodyPr wrap="square" rtlCol="0">
            <a:noAutofit/>
          </a:bodyPr>
          <a:lstStyle/>
          <a:p>
            <a:r>
              <a:rPr lang="de-DE" sz="1600" b="1" dirty="0" smtClean="0"/>
              <a:t>2-VirtServer-cluster</a:t>
            </a:r>
            <a:endParaRPr lang="de-DE" sz="1600" b="1" dirty="0"/>
          </a:p>
        </p:txBody>
      </p:sp>
      <p:sp>
        <p:nvSpPr>
          <p:cNvPr id="13" name="Textfeld 12"/>
          <p:cNvSpPr txBox="1"/>
          <p:nvPr/>
        </p:nvSpPr>
        <p:spPr>
          <a:xfrm>
            <a:off x="5943600" y="1894106"/>
            <a:ext cx="2095500" cy="269974"/>
          </a:xfrm>
          <a:prstGeom prst="rect">
            <a:avLst/>
          </a:prstGeom>
          <a:solidFill>
            <a:schemeClr val="bg1"/>
          </a:solidFill>
        </p:spPr>
        <p:txBody>
          <a:bodyPr wrap="square" rtlCol="0">
            <a:noAutofit/>
          </a:bodyPr>
          <a:lstStyle/>
          <a:p>
            <a:r>
              <a:rPr lang="de-DE" sz="1600" b="1" dirty="0" smtClean="0"/>
              <a:t>3-VirtServer-cluster</a:t>
            </a:r>
            <a:endParaRPr lang="de-DE" sz="1600" b="1"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64868"/>
                                        </p:tgtEl>
                                        <p:attrNameLst>
                                          <p:attrName>style.visibility</p:attrName>
                                        </p:attrNameLst>
                                      </p:cBhvr>
                                      <p:to>
                                        <p:strVal val="visible"/>
                                      </p:to>
                                    </p:set>
                                    <p:anim calcmode="lin" valueType="num">
                                      <p:cBhvr>
                                        <p:cTn id="7" dur="500" fill="hold"/>
                                        <p:tgtEl>
                                          <p:spTgt spid="164868"/>
                                        </p:tgtEl>
                                        <p:attrNameLst>
                                          <p:attrName>ppt_w</p:attrName>
                                        </p:attrNameLst>
                                      </p:cBhvr>
                                      <p:tavLst>
                                        <p:tav tm="0">
                                          <p:val>
                                            <p:fltVal val="0"/>
                                          </p:val>
                                        </p:tav>
                                        <p:tav tm="100000">
                                          <p:val>
                                            <p:strVal val="#ppt_w"/>
                                          </p:val>
                                        </p:tav>
                                      </p:tavLst>
                                    </p:anim>
                                    <p:anim calcmode="lin" valueType="num">
                                      <p:cBhvr>
                                        <p:cTn id="8" dur="500" fill="hold"/>
                                        <p:tgtEl>
                                          <p:spTgt spid="164868"/>
                                        </p:tgtEl>
                                        <p:attrNameLst>
                                          <p:attrName>ppt_h</p:attrName>
                                        </p:attrNameLst>
                                      </p:cBhvr>
                                      <p:tavLst>
                                        <p:tav tm="0">
                                          <p:val>
                                            <p:fltVal val="0"/>
                                          </p:val>
                                        </p:tav>
                                        <p:tav tm="100000">
                                          <p:val>
                                            <p:strVal val="#ppt_h"/>
                                          </p:val>
                                        </p:tav>
                                      </p:tavLst>
                                    </p:anim>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par>
                          <p:cTn id="13" fill="hold">
                            <p:stCondLst>
                              <p:cond delay="500"/>
                            </p:stCondLst>
                            <p:childTnLst>
                              <p:par>
                                <p:cTn id="14" presetID="0" presetClass="path" presetSubtype="0" accel="50000" decel="50000" fill="hold" nodeType="afterEffect">
                                  <p:stCondLst>
                                    <p:cond delay="0"/>
                                  </p:stCondLst>
                                  <p:childTnLst>
                                    <p:animMotion origin="layout" path="M 1.38889E-6 2.59259E-6 C 0.00139 0.09375 0.00278 0.1875 0.03611 0.25393 C 0.06944 0.32037 0.13472 0.35926 0.2 0.39861 " pathEditMode="relative" rAng="0" ptsTypes="aaA">
                                      <p:cBhvr>
                                        <p:cTn id="15" dur="2000" fill="hold"/>
                                        <p:tgtEl>
                                          <p:spTgt spid="164869"/>
                                        </p:tgtEl>
                                        <p:attrNameLst>
                                          <p:attrName>ppt_x</p:attrName>
                                          <p:attrName>ppt_y</p:attrName>
                                        </p:attrNameLst>
                                      </p:cBhvr>
                                      <p:rCtr x="10000" y="19931"/>
                                    </p:animMotion>
                                  </p:childTnLst>
                                </p:cTn>
                              </p:par>
                            </p:childTnLst>
                          </p:cTn>
                        </p:par>
                        <p:par>
                          <p:cTn id="16" fill="hold" nodeType="afterGroup">
                            <p:stCondLst>
                              <p:cond delay="2500"/>
                            </p:stCondLst>
                            <p:childTnLst>
                              <p:par>
                                <p:cTn id="17" presetID="1"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16" fill="hold" nodeType="clickEffect">
                                  <p:stCondLst>
                                    <p:cond delay="0"/>
                                  </p:stCondLst>
                                  <p:childTnLst>
                                    <p:set>
                                      <p:cBhvr>
                                        <p:cTn id="22" dur="1" fill="hold">
                                          <p:stCondLst>
                                            <p:cond delay="0"/>
                                          </p:stCondLst>
                                        </p:cTn>
                                        <p:tgtEl>
                                          <p:spTgt spid="164867"/>
                                        </p:tgtEl>
                                        <p:attrNameLst>
                                          <p:attrName>style.visibility</p:attrName>
                                        </p:attrNameLst>
                                      </p:cBhvr>
                                      <p:to>
                                        <p:strVal val="visible"/>
                                      </p:to>
                                    </p:set>
                                    <p:anim calcmode="lin" valueType="num">
                                      <p:cBhvr>
                                        <p:cTn id="23" dur="500" fill="hold"/>
                                        <p:tgtEl>
                                          <p:spTgt spid="164867"/>
                                        </p:tgtEl>
                                        <p:attrNameLst>
                                          <p:attrName>ppt_w</p:attrName>
                                        </p:attrNameLst>
                                      </p:cBhvr>
                                      <p:tavLst>
                                        <p:tav tm="0">
                                          <p:val>
                                            <p:fltVal val="0"/>
                                          </p:val>
                                        </p:tav>
                                        <p:tav tm="100000">
                                          <p:val>
                                            <p:strVal val="#ppt_w"/>
                                          </p:val>
                                        </p:tav>
                                      </p:tavLst>
                                    </p:anim>
                                    <p:anim calcmode="lin" valueType="num">
                                      <p:cBhvr>
                                        <p:cTn id="24" dur="500" fill="hold"/>
                                        <p:tgtEl>
                                          <p:spTgt spid="164867"/>
                                        </p:tgtEl>
                                        <p:attrNameLst>
                                          <p:attrName>ppt_h</p:attrName>
                                        </p:attrNameLst>
                                      </p:cBhvr>
                                      <p:tavLst>
                                        <p:tav tm="0">
                                          <p:val>
                                            <p:fltVal val="0"/>
                                          </p:val>
                                        </p:tav>
                                        <p:tav tm="100000">
                                          <p:val>
                                            <p:strVal val="#ppt_h"/>
                                          </p:val>
                                        </p:tav>
                                      </p:tavLst>
                                    </p:anim>
                                  </p:childTnLst>
                                </p:cTn>
                              </p:par>
                            </p:childTnLst>
                          </p:cTn>
                        </p:par>
                        <p:par>
                          <p:cTn id="25" fill="hold" nodeType="afterGroup">
                            <p:stCondLst>
                              <p:cond delay="500"/>
                            </p:stCondLst>
                            <p:childTnLst>
                              <p:par>
                                <p:cTn id="26" presetID="0" presetClass="path" presetSubtype="0" accel="50000" decel="50000" fill="hold" nodeType="afterEffect">
                                  <p:stCondLst>
                                    <p:cond delay="0"/>
                                  </p:stCondLst>
                                  <p:childTnLst>
                                    <p:animMotion origin="layout" path="M 0.2 0.39861 C 0.25798 0.38287 0.31597 0.36713 0.34861 0.30972 C 0.38125 0.25231 0.32621 0.13588 0.39583 0.05416 C 0.46545 -0.02755 0.70069 -0.13773 0.76667 -0.18102 C 0.83264 -0.22431 0.81215 -0.21482 0.79167 -0.2051 " pathEditMode="relative" rAng="0" ptsTypes="aaaaA">
                                      <p:cBhvr>
                                        <p:cTn id="27" dur="2000" fill="hold"/>
                                        <p:tgtEl>
                                          <p:spTgt spid="164869"/>
                                        </p:tgtEl>
                                        <p:attrNameLst>
                                          <p:attrName>ppt_x</p:attrName>
                                          <p:attrName>ppt_y</p:attrName>
                                        </p:attrNameLst>
                                      </p:cBhvr>
                                      <p:rCtr x="31632" y="-31157"/>
                                    </p:animMotion>
                                  </p:childTnLst>
                                </p:cTn>
                              </p:par>
                            </p:childTnLst>
                          </p:cTn>
                        </p:par>
                        <p:par>
                          <p:cTn id="28" fill="hold" nodeType="afterGroup">
                            <p:stCondLst>
                              <p:cond delay="2500"/>
                            </p:stCondLst>
                            <p:childTnLst>
                              <p:par>
                                <p:cTn id="29" presetID="1" presetClass="entr" presetSubtype="0"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3" grpId="0" animBg="1"/>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Fußzeilenplatzhalter 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50000"/>
              </a:spcBef>
              <a:spcAft>
                <a:spcPct val="0"/>
              </a:spcAft>
              <a:defRPr sz="2000">
                <a:solidFill>
                  <a:schemeClr val="tx1"/>
                </a:solidFill>
                <a:latin typeface="Arial" pitchFamily="34" charset="0"/>
              </a:defRPr>
            </a:lvl6pPr>
            <a:lvl7pPr marL="2971800" indent="-228600" eaLnBrk="0" fontAlgn="base" hangingPunct="0">
              <a:spcBef>
                <a:spcPct val="50000"/>
              </a:spcBef>
              <a:spcAft>
                <a:spcPct val="0"/>
              </a:spcAft>
              <a:defRPr sz="2000">
                <a:solidFill>
                  <a:schemeClr val="tx1"/>
                </a:solidFill>
                <a:latin typeface="Arial" pitchFamily="34" charset="0"/>
              </a:defRPr>
            </a:lvl7pPr>
            <a:lvl8pPr marL="3429000" indent="-228600" eaLnBrk="0" fontAlgn="base" hangingPunct="0">
              <a:spcBef>
                <a:spcPct val="50000"/>
              </a:spcBef>
              <a:spcAft>
                <a:spcPct val="0"/>
              </a:spcAft>
              <a:defRPr sz="2000">
                <a:solidFill>
                  <a:schemeClr val="tx1"/>
                </a:solidFill>
                <a:latin typeface="Arial" pitchFamily="34" charset="0"/>
              </a:defRPr>
            </a:lvl8pPr>
            <a:lvl9pPr marL="3886200" indent="-228600" eaLnBrk="0" fontAlgn="base" hangingPunct="0">
              <a:spcBef>
                <a:spcPct val="50000"/>
              </a:spcBef>
              <a:spcAft>
                <a:spcPct val="0"/>
              </a:spcAft>
              <a:defRPr sz="2000">
                <a:solidFill>
                  <a:schemeClr val="tx1"/>
                </a:solidFill>
                <a:latin typeface="Arial" pitchFamily="34" charset="0"/>
              </a:defRPr>
            </a:lvl9pPr>
          </a:lstStyle>
          <a:p>
            <a:r>
              <a:rPr lang="de-DE" sz="1000" smtClean="0">
                <a:latin typeface="Tahoma" pitchFamily="34" charset="0"/>
              </a:rPr>
              <a:t>Rüdiger Brause: Adaptive Systeme, Institut für Informatik</a:t>
            </a:r>
          </a:p>
        </p:txBody>
      </p:sp>
      <p:sp>
        <p:nvSpPr>
          <p:cNvPr id="34819" name="Foliennummernplatzhalt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50000"/>
              </a:spcBef>
              <a:spcAft>
                <a:spcPct val="0"/>
              </a:spcAft>
              <a:defRPr sz="2000">
                <a:solidFill>
                  <a:schemeClr val="tx1"/>
                </a:solidFill>
                <a:latin typeface="Arial" pitchFamily="34" charset="0"/>
              </a:defRPr>
            </a:lvl6pPr>
            <a:lvl7pPr marL="2971800" indent="-228600" eaLnBrk="0" fontAlgn="base" hangingPunct="0">
              <a:spcBef>
                <a:spcPct val="50000"/>
              </a:spcBef>
              <a:spcAft>
                <a:spcPct val="0"/>
              </a:spcAft>
              <a:defRPr sz="2000">
                <a:solidFill>
                  <a:schemeClr val="tx1"/>
                </a:solidFill>
                <a:latin typeface="Arial" pitchFamily="34" charset="0"/>
              </a:defRPr>
            </a:lvl7pPr>
            <a:lvl8pPr marL="3429000" indent="-228600" eaLnBrk="0" fontAlgn="base" hangingPunct="0">
              <a:spcBef>
                <a:spcPct val="50000"/>
              </a:spcBef>
              <a:spcAft>
                <a:spcPct val="0"/>
              </a:spcAft>
              <a:defRPr sz="2000">
                <a:solidFill>
                  <a:schemeClr val="tx1"/>
                </a:solidFill>
                <a:latin typeface="Arial" pitchFamily="34" charset="0"/>
              </a:defRPr>
            </a:lvl8pPr>
            <a:lvl9pPr marL="3886200" indent="-228600" eaLnBrk="0" fontAlgn="base" hangingPunct="0">
              <a:spcBef>
                <a:spcPct val="50000"/>
              </a:spcBef>
              <a:spcAft>
                <a:spcPct val="0"/>
              </a:spcAft>
              <a:defRPr sz="2000">
                <a:solidFill>
                  <a:schemeClr val="tx1"/>
                </a:solidFill>
                <a:latin typeface="Arial" pitchFamily="34" charset="0"/>
              </a:defRPr>
            </a:lvl9pPr>
          </a:lstStyle>
          <a:p>
            <a:r>
              <a:rPr lang="de-DE" sz="1000" smtClean="0"/>
              <a:t>- </a:t>
            </a:r>
            <a:fld id="{C9467DBA-1677-4ED1-A0FE-3DB7E8E352BB}" type="slidenum">
              <a:rPr lang="de-DE" sz="1000" smtClean="0"/>
              <a:pPr/>
              <a:t>31</a:t>
            </a:fld>
            <a:r>
              <a:rPr lang="de-DE" sz="1000" smtClean="0"/>
              <a:t> -</a:t>
            </a:r>
          </a:p>
        </p:txBody>
      </p:sp>
      <p:sp>
        <p:nvSpPr>
          <p:cNvPr id="34820" name="Rectangle 2"/>
          <p:cNvSpPr>
            <a:spLocks noGrp="1" noChangeArrowheads="1"/>
          </p:cNvSpPr>
          <p:nvPr>
            <p:ph type="title" idx="4294967295"/>
          </p:nvPr>
        </p:nvSpPr>
        <p:spPr/>
        <p:txBody>
          <a:bodyPr/>
          <a:lstStyle/>
          <a:p>
            <a:r>
              <a:rPr lang="de-DE" smtClean="0"/>
              <a:t>Ausblick</a:t>
            </a:r>
          </a:p>
        </p:txBody>
      </p:sp>
      <p:sp>
        <p:nvSpPr>
          <p:cNvPr id="166916" name="Text Box 4"/>
          <p:cNvSpPr txBox="1">
            <a:spLocks noChangeArrowheads="1"/>
          </p:cNvSpPr>
          <p:nvPr/>
        </p:nvSpPr>
        <p:spPr bwMode="auto">
          <a:xfrm>
            <a:off x="468312" y="1341438"/>
            <a:ext cx="8675687"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50000"/>
              </a:spcBef>
              <a:spcAft>
                <a:spcPct val="0"/>
              </a:spcAft>
              <a:defRPr sz="2000">
                <a:solidFill>
                  <a:schemeClr val="tx1"/>
                </a:solidFill>
                <a:latin typeface="Arial" pitchFamily="34" charset="0"/>
              </a:defRPr>
            </a:lvl6pPr>
            <a:lvl7pPr marL="2971800" indent="-228600" eaLnBrk="0" fontAlgn="base" hangingPunct="0">
              <a:spcBef>
                <a:spcPct val="50000"/>
              </a:spcBef>
              <a:spcAft>
                <a:spcPct val="0"/>
              </a:spcAft>
              <a:defRPr sz="2000">
                <a:solidFill>
                  <a:schemeClr val="tx1"/>
                </a:solidFill>
                <a:latin typeface="Arial" pitchFamily="34" charset="0"/>
              </a:defRPr>
            </a:lvl7pPr>
            <a:lvl8pPr marL="3429000" indent="-228600" eaLnBrk="0" fontAlgn="base" hangingPunct="0">
              <a:spcBef>
                <a:spcPct val="50000"/>
              </a:spcBef>
              <a:spcAft>
                <a:spcPct val="0"/>
              </a:spcAft>
              <a:defRPr sz="2000">
                <a:solidFill>
                  <a:schemeClr val="tx1"/>
                </a:solidFill>
                <a:latin typeface="Arial" pitchFamily="34" charset="0"/>
              </a:defRPr>
            </a:lvl8pPr>
            <a:lvl9pPr marL="3886200" indent="-228600" eaLnBrk="0" fontAlgn="base" hangingPunct="0">
              <a:spcBef>
                <a:spcPct val="50000"/>
              </a:spcBef>
              <a:spcAft>
                <a:spcPct val="0"/>
              </a:spcAft>
              <a:defRPr sz="2000">
                <a:solidFill>
                  <a:schemeClr val="tx1"/>
                </a:solidFill>
                <a:latin typeface="Arial" pitchFamily="34" charset="0"/>
              </a:defRPr>
            </a:lvl9pPr>
          </a:lstStyle>
          <a:p>
            <a:pPr marL="541338" indent="-541338" eaLnBrk="1" hangingPunct="1">
              <a:buClr>
                <a:schemeClr val="accent2"/>
              </a:buClr>
              <a:buSzPct val="140000"/>
              <a:buFont typeface="Wingdings" pitchFamily="2" charset="2"/>
              <a:buChar char="Ø"/>
            </a:pPr>
            <a:r>
              <a:rPr lang="de-DE" sz="2400" dirty="0" smtClean="0">
                <a:latin typeface="+mj-lt"/>
              </a:rPr>
              <a:t>Forschung </a:t>
            </a:r>
            <a:r>
              <a:rPr lang="de-DE" sz="2400" dirty="0">
                <a:latin typeface="+mj-lt"/>
              </a:rPr>
              <a:t>in der Schwarmintelligenz hat gerade begonnen</a:t>
            </a:r>
          </a:p>
          <a:p>
            <a:pPr marL="541338" indent="-541338" eaLnBrk="1" hangingPunct="1">
              <a:buClr>
                <a:schemeClr val="accent2"/>
              </a:buClr>
              <a:buSzPct val="140000"/>
              <a:buFont typeface="Wingdings" pitchFamily="2" charset="2"/>
              <a:buChar char="Ø"/>
            </a:pPr>
            <a:r>
              <a:rPr lang="de-DE" sz="2400" dirty="0" smtClean="0">
                <a:latin typeface="+mj-lt"/>
              </a:rPr>
              <a:t>Umsetzung </a:t>
            </a:r>
            <a:r>
              <a:rPr lang="de-DE" sz="2400" dirty="0">
                <a:latin typeface="+mj-lt"/>
              </a:rPr>
              <a:t>der vorgestellten Modelle basiert auf Annahmen </a:t>
            </a:r>
            <a:r>
              <a:rPr lang="de-DE" sz="2400" dirty="0" smtClean="0">
                <a:latin typeface="+mj-lt"/>
              </a:rPr>
              <a:t>und </a:t>
            </a:r>
            <a:r>
              <a:rPr lang="de-DE" sz="2400" dirty="0">
                <a:latin typeface="+mj-lt"/>
              </a:rPr>
              <a:t>spiegeln nur teilweise die biologische Realität wider</a:t>
            </a:r>
          </a:p>
          <a:p>
            <a:pPr marL="541338" indent="-541338" eaLnBrk="1" hangingPunct="1">
              <a:buClr>
                <a:schemeClr val="accent2"/>
              </a:buClr>
              <a:buSzPct val="140000"/>
              <a:buFont typeface="Wingdings" pitchFamily="2" charset="2"/>
              <a:buChar char="Ø"/>
            </a:pPr>
            <a:r>
              <a:rPr lang="de-DE" sz="2400" dirty="0" smtClean="0">
                <a:latin typeface="+mj-lt"/>
              </a:rPr>
              <a:t>treibende </a:t>
            </a:r>
            <a:r>
              <a:rPr lang="de-DE" sz="2400" dirty="0">
                <a:latin typeface="+mj-lt"/>
              </a:rPr>
              <a:t>Aspekte für die Entwicklung der informatischen </a:t>
            </a:r>
            <a:br>
              <a:rPr lang="de-DE" sz="2400" dirty="0">
                <a:latin typeface="+mj-lt"/>
              </a:rPr>
            </a:br>
            <a:r>
              <a:rPr lang="de-DE" sz="2400" dirty="0" smtClean="0">
                <a:latin typeface="+mj-lt"/>
              </a:rPr>
              <a:t>Modelle </a:t>
            </a:r>
            <a:r>
              <a:rPr lang="de-DE" sz="2400" dirty="0">
                <a:latin typeface="+mj-lt"/>
              </a:rPr>
              <a:t>sind die Effizienz, Robustheit und Flexibilität der </a:t>
            </a:r>
            <a:br>
              <a:rPr lang="de-DE" sz="2400" dirty="0">
                <a:latin typeface="+mj-lt"/>
              </a:rPr>
            </a:br>
            <a:r>
              <a:rPr lang="de-DE" sz="2400" dirty="0" smtClean="0">
                <a:latin typeface="+mj-lt"/>
              </a:rPr>
              <a:t>biologischen </a:t>
            </a:r>
            <a:r>
              <a:rPr lang="de-DE" sz="2400" dirty="0">
                <a:latin typeface="+mj-lt"/>
              </a:rPr>
              <a:t>Vorbildsysteme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691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6691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6691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Fußzeilenplatzhalter 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50000"/>
              </a:spcBef>
              <a:spcAft>
                <a:spcPct val="0"/>
              </a:spcAft>
              <a:defRPr sz="2000">
                <a:solidFill>
                  <a:schemeClr val="tx1"/>
                </a:solidFill>
                <a:latin typeface="Arial" pitchFamily="34" charset="0"/>
              </a:defRPr>
            </a:lvl6pPr>
            <a:lvl7pPr marL="2971800" indent="-228600" eaLnBrk="0" fontAlgn="base" hangingPunct="0">
              <a:spcBef>
                <a:spcPct val="50000"/>
              </a:spcBef>
              <a:spcAft>
                <a:spcPct val="0"/>
              </a:spcAft>
              <a:defRPr sz="2000">
                <a:solidFill>
                  <a:schemeClr val="tx1"/>
                </a:solidFill>
                <a:latin typeface="Arial" pitchFamily="34" charset="0"/>
              </a:defRPr>
            </a:lvl7pPr>
            <a:lvl8pPr marL="3429000" indent="-228600" eaLnBrk="0" fontAlgn="base" hangingPunct="0">
              <a:spcBef>
                <a:spcPct val="50000"/>
              </a:spcBef>
              <a:spcAft>
                <a:spcPct val="0"/>
              </a:spcAft>
              <a:defRPr sz="2000">
                <a:solidFill>
                  <a:schemeClr val="tx1"/>
                </a:solidFill>
                <a:latin typeface="Arial" pitchFamily="34" charset="0"/>
              </a:defRPr>
            </a:lvl8pPr>
            <a:lvl9pPr marL="3886200" indent="-228600" eaLnBrk="0" fontAlgn="base" hangingPunct="0">
              <a:spcBef>
                <a:spcPct val="50000"/>
              </a:spcBef>
              <a:spcAft>
                <a:spcPct val="0"/>
              </a:spcAft>
              <a:defRPr sz="2000">
                <a:solidFill>
                  <a:schemeClr val="tx1"/>
                </a:solidFill>
                <a:latin typeface="Arial" pitchFamily="34" charset="0"/>
              </a:defRPr>
            </a:lvl9pPr>
          </a:lstStyle>
          <a:p>
            <a:r>
              <a:rPr lang="de-DE" sz="1000" smtClean="0">
                <a:latin typeface="Tahoma" pitchFamily="34" charset="0"/>
              </a:rPr>
              <a:t>Rüdiger Brause: Adaptive Systeme, Institut für Informatik</a:t>
            </a:r>
          </a:p>
        </p:txBody>
      </p:sp>
      <p:sp>
        <p:nvSpPr>
          <p:cNvPr id="34819" name="Foliennummernplatzhalt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50000"/>
              </a:spcBef>
              <a:spcAft>
                <a:spcPct val="0"/>
              </a:spcAft>
              <a:defRPr sz="2000">
                <a:solidFill>
                  <a:schemeClr val="tx1"/>
                </a:solidFill>
                <a:latin typeface="Arial" pitchFamily="34" charset="0"/>
              </a:defRPr>
            </a:lvl6pPr>
            <a:lvl7pPr marL="2971800" indent="-228600" eaLnBrk="0" fontAlgn="base" hangingPunct="0">
              <a:spcBef>
                <a:spcPct val="50000"/>
              </a:spcBef>
              <a:spcAft>
                <a:spcPct val="0"/>
              </a:spcAft>
              <a:defRPr sz="2000">
                <a:solidFill>
                  <a:schemeClr val="tx1"/>
                </a:solidFill>
                <a:latin typeface="Arial" pitchFamily="34" charset="0"/>
              </a:defRPr>
            </a:lvl7pPr>
            <a:lvl8pPr marL="3429000" indent="-228600" eaLnBrk="0" fontAlgn="base" hangingPunct="0">
              <a:spcBef>
                <a:spcPct val="50000"/>
              </a:spcBef>
              <a:spcAft>
                <a:spcPct val="0"/>
              </a:spcAft>
              <a:defRPr sz="2000">
                <a:solidFill>
                  <a:schemeClr val="tx1"/>
                </a:solidFill>
                <a:latin typeface="Arial" pitchFamily="34" charset="0"/>
              </a:defRPr>
            </a:lvl8pPr>
            <a:lvl9pPr marL="3886200" indent="-228600" eaLnBrk="0" fontAlgn="base" hangingPunct="0">
              <a:spcBef>
                <a:spcPct val="50000"/>
              </a:spcBef>
              <a:spcAft>
                <a:spcPct val="0"/>
              </a:spcAft>
              <a:defRPr sz="2000">
                <a:solidFill>
                  <a:schemeClr val="tx1"/>
                </a:solidFill>
                <a:latin typeface="Arial" pitchFamily="34" charset="0"/>
              </a:defRPr>
            </a:lvl9pPr>
          </a:lstStyle>
          <a:p>
            <a:r>
              <a:rPr lang="de-DE" sz="1000" smtClean="0"/>
              <a:t>- </a:t>
            </a:r>
            <a:fld id="{C9467DBA-1677-4ED1-A0FE-3DB7E8E352BB}" type="slidenum">
              <a:rPr lang="de-DE" sz="1000" smtClean="0"/>
              <a:pPr/>
              <a:t>32</a:t>
            </a:fld>
            <a:r>
              <a:rPr lang="de-DE" sz="1000" smtClean="0"/>
              <a:t> -</a:t>
            </a:r>
          </a:p>
        </p:txBody>
      </p:sp>
      <p:sp>
        <p:nvSpPr>
          <p:cNvPr id="34820" name="Rectangle 2"/>
          <p:cNvSpPr>
            <a:spLocks noGrp="1" noChangeArrowheads="1"/>
          </p:cNvSpPr>
          <p:nvPr>
            <p:ph type="title" idx="4294967295"/>
          </p:nvPr>
        </p:nvSpPr>
        <p:spPr/>
        <p:txBody>
          <a:bodyPr/>
          <a:lstStyle/>
          <a:p>
            <a:r>
              <a:rPr lang="de-DE" smtClean="0"/>
              <a:t>Ausblick</a:t>
            </a:r>
          </a:p>
        </p:txBody>
      </p:sp>
      <p:pic>
        <p:nvPicPr>
          <p:cNvPr id="34821" name="Picture 3" descr="Fischschwarm"/>
          <p:cNvPicPr>
            <a:picLocks noChangeAspect="1" noChangeArrowheads="1"/>
          </p:cNvPicPr>
          <p:nvPr/>
        </p:nvPicPr>
        <p:blipFill>
          <a:blip r:embed="rId3">
            <a:lum bright="6000" contrast="36000"/>
            <a:extLst>
              <a:ext uri="{28A0092B-C50C-407E-A947-70E740481C1C}">
                <a14:useLocalDpi xmlns:a14="http://schemas.microsoft.com/office/drawing/2010/main" val="0"/>
              </a:ext>
            </a:extLst>
          </a:blip>
          <a:srcRect/>
          <a:stretch>
            <a:fillRect/>
          </a:stretch>
        </p:blipFill>
        <p:spPr bwMode="auto">
          <a:xfrm>
            <a:off x="1630680" y="1643797"/>
            <a:ext cx="6377940" cy="4294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40440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500"/>
                                  </p:stCondLst>
                                  <p:childTnLst>
                                    <p:set>
                                      <p:cBhvr>
                                        <p:cTn id="6" dur="1" fill="hold">
                                          <p:stCondLst>
                                            <p:cond delay="0"/>
                                          </p:stCondLst>
                                        </p:cTn>
                                        <p:tgtEl>
                                          <p:spTgt spid="34821"/>
                                        </p:tgtEl>
                                        <p:attrNameLst>
                                          <p:attrName>style.visibility</p:attrName>
                                        </p:attrNameLst>
                                      </p:cBhvr>
                                      <p:to>
                                        <p:strVal val="visible"/>
                                      </p:to>
                                    </p:set>
                                    <p:anim calcmode="lin" valueType="num">
                                      <p:cBhvr>
                                        <p:cTn id="7" dur="500" fill="hold"/>
                                        <p:tgtEl>
                                          <p:spTgt spid="34821"/>
                                        </p:tgtEl>
                                        <p:attrNameLst>
                                          <p:attrName>ppt_w</p:attrName>
                                        </p:attrNameLst>
                                      </p:cBhvr>
                                      <p:tavLst>
                                        <p:tav tm="0">
                                          <p:val>
                                            <p:fltVal val="0"/>
                                          </p:val>
                                        </p:tav>
                                        <p:tav tm="100000">
                                          <p:val>
                                            <p:strVal val="#ppt_w"/>
                                          </p:val>
                                        </p:tav>
                                      </p:tavLst>
                                    </p:anim>
                                    <p:anim calcmode="lin" valueType="num">
                                      <p:cBhvr>
                                        <p:cTn id="8" dur="500" fill="hold"/>
                                        <p:tgtEl>
                                          <p:spTgt spid="34821"/>
                                        </p:tgtEl>
                                        <p:attrNameLst>
                                          <p:attrName>ppt_h</p:attrName>
                                        </p:attrNameLst>
                                      </p:cBhvr>
                                      <p:tavLst>
                                        <p:tav tm="0">
                                          <p:val>
                                            <p:fltVal val="0"/>
                                          </p:val>
                                        </p:tav>
                                        <p:tav tm="100000">
                                          <p:val>
                                            <p:strVal val="#ppt_h"/>
                                          </p:val>
                                        </p:tav>
                                      </p:tavLst>
                                    </p:anim>
                                    <p:animEffect transition="in" filter="fade">
                                      <p:cBhvr>
                                        <p:cTn id="9" dur="500"/>
                                        <p:tgtEl>
                                          <p:spTgt spid="34821"/>
                                        </p:tgtEl>
                                      </p:cBhvr>
                                    </p:animEffect>
                                  </p:childTnLst>
                                </p:cTn>
                              </p:par>
                              <p:par>
                                <p:cTn id="10" presetID="42" presetClass="path" presetSubtype="0" accel="50000" decel="50000" fill="hold" nodeType="withEffect">
                                  <p:stCondLst>
                                    <p:cond delay="500"/>
                                  </p:stCondLst>
                                  <p:childTnLst>
                                    <p:animMotion origin="layout" path="M 0.05677 -0.04907 L 1.38889E-6 -1.48148E-6 " pathEditMode="relative" rAng="0" ptsTypes="AA">
                                      <p:cBhvr>
                                        <p:cTn id="11" dur="2000" fill="hold"/>
                                        <p:tgtEl>
                                          <p:spTgt spid="34821"/>
                                        </p:tgtEl>
                                        <p:attrNameLst>
                                          <p:attrName>ppt_x</p:attrName>
                                          <p:attrName>ppt_y</p:attrName>
                                        </p:attrNameLst>
                                      </p:cBhvr>
                                      <p:rCtr x="-2847" y="245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Fußzeilenplatzhalter 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50000"/>
              </a:spcBef>
              <a:spcAft>
                <a:spcPct val="0"/>
              </a:spcAft>
              <a:defRPr sz="2000">
                <a:solidFill>
                  <a:schemeClr val="tx1"/>
                </a:solidFill>
                <a:latin typeface="Arial" pitchFamily="34" charset="0"/>
              </a:defRPr>
            </a:lvl6pPr>
            <a:lvl7pPr marL="2971800" indent="-228600" eaLnBrk="0" fontAlgn="base" hangingPunct="0">
              <a:spcBef>
                <a:spcPct val="50000"/>
              </a:spcBef>
              <a:spcAft>
                <a:spcPct val="0"/>
              </a:spcAft>
              <a:defRPr sz="2000">
                <a:solidFill>
                  <a:schemeClr val="tx1"/>
                </a:solidFill>
                <a:latin typeface="Arial" pitchFamily="34" charset="0"/>
              </a:defRPr>
            </a:lvl7pPr>
            <a:lvl8pPr marL="3429000" indent="-228600" eaLnBrk="0" fontAlgn="base" hangingPunct="0">
              <a:spcBef>
                <a:spcPct val="50000"/>
              </a:spcBef>
              <a:spcAft>
                <a:spcPct val="0"/>
              </a:spcAft>
              <a:defRPr sz="2000">
                <a:solidFill>
                  <a:schemeClr val="tx1"/>
                </a:solidFill>
                <a:latin typeface="Arial" pitchFamily="34" charset="0"/>
              </a:defRPr>
            </a:lvl8pPr>
            <a:lvl9pPr marL="3886200" indent="-228600" eaLnBrk="0" fontAlgn="base" hangingPunct="0">
              <a:spcBef>
                <a:spcPct val="50000"/>
              </a:spcBef>
              <a:spcAft>
                <a:spcPct val="0"/>
              </a:spcAft>
              <a:defRPr sz="2000">
                <a:solidFill>
                  <a:schemeClr val="tx1"/>
                </a:solidFill>
                <a:latin typeface="Arial" pitchFamily="34" charset="0"/>
              </a:defRPr>
            </a:lvl9pPr>
          </a:lstStyle>
          <a:p>
            <a:r>
              <a:rPr lang="de-DE" sz="1000" smtClean="0">
                <a:latin typeface="Tahoma" pitchFamily="34" charset="0"/>
              </a:rPr>
              <a:t>Rüdiger Brause: Adaptive Systeme, Institut für Informatik</a:t>
            </a:r>
          </a:p>
        </p:txBody>
      </p:sp>
      <p:sp>
        <p:nvSpPr>
          <p:cNvPr id="11267" name="Foliennummernplatzhalt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50000"/>
              </a:spcBef>
              <a:spcAft>
                <a:spcPct val="0"/>
              </a:spcAft>
              <a:defRPr sz="2000">
                <a:solidFill>
                  <a:schemeClr val="tx1"/>
                </a:solidFill>
                <a:latin typeface="Arial" pitchFamily="34" charset="0"/>
              </a:defRPr>
            </a:lvl6pPr>
            <a:lvl7pPr marL="2971800" indent="-228600" eaLnBrk="0" fontAlgn="base" hangingPunct="0">
              <a:spcBef>
                <a:spcPct val="50000"/>
              </a:spcBef>
              <a:spcAft>
                <a:spcPct val="0"/>
              </a:spcAft>
              <a:defRPr sz="2000">
                <a:solidFill>
                  <a:schemeClr val="tx1"/>
                </a:solidFill>
                <a:latin typeface="Arial" pitchFamily="34" charset="0"/>
              </a:defRPr>
            </a:lvl7pPr>
            <a:lvl8pPr marL="3429000" indent="-228600" eaLnBrk="0" fontAlgn="base" hangingPunct="0">
              <a:spcBef>
                <a:spcPct val="50000"/>
              </a:spcBef>
              <a:spcAft>
                <a:spcPct val="0"/>
              </a:spcAft>
              <a:defRPr sz="2000">
                <a:solidFill>
                  <a:schemeClr val="tx1"/>
                </a:solidFill>
                <a:latin typeface="Arial" pitchFamily="34" charset="0"/>
              </a:defRPr>
            </a:lvl8pPr>
            <a:lvl9pPr marL="3886200" indent="-228600" eaLnBrk="0" fontAlgn="base" hangingPunct="0">
              <a:spcBef>
                <a:spcPct val="50000"/>
              </a:spcBef>
              <a:spcAft>
                <a:spcPct val="0"/>
              </a:spcAft>
              <a:defRPr sz="2000">
                <a:solidFill>
                  <a:schemeClr val="tx1"/>
                </a:solidFill>
                <a:latin typeface="Arial" pitchFamily="34" charset="0"/>
              </a:defRPr>
            </a:lvl9pPr>
          </a:lstStyle>
          <a:p>
            <a:r>
              <a:rPr lang="de-DE" sz="1000" smtClean="0"/>
              <a:t>- </a:t>
            </a:r>
            <a:fld id="{24C7E885-7CD9-4B2D-A965-BEBE08EDF389}" type="slidenum">
              <a:rPr lang="de-DE" sz="1000" smtClean="0"/>
              <a:pPr/>
              <a:t>4</a:t>
            </a:fld>
            <a:r>
              <a:rPr lang="de-DE" sz="1000" smtClean="0"/>
              <a:t> -</a:t>
            </a:r>
          </a:p>
        </p:txBody>
      </p:sp>
      <p:sp>
        <p:nvSpPr>
          <p:cNvPr id="122882" name="Text Box 2"/>
          <p:cNvSpPr txBox="1">
            <a:spLocks noChangeArrowheads="1"/>
          </p:cNvSpPr>
          <p:nvPr/>
        </p:nvSpPr>
        <p:spPr bwMode="auto">
          <a:xfrm>
            <a:off x="581025" y="1085850"/>
            <a:ext cx="7620000" cy="358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81000" indent="-381000">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50000"/>
              </a:spcBef>
              <a:spcAft>
                <a:spcPct val="0"/>
              </a:spcAft>
              <a:defRPr sz="2000">
                <a:solidFill>
                  <a:schemeClr val="tx1"/>
                </a:solidFill>
                <a:latin typeface="Arial" pitchFamily="34" charset="0"/>
              </a:defRPr>
            </a:lvl6pPr>
            <a:lvl7pPr marL="2971800" indent="-228600" eaLnBrk="0" fontAlgn="base" hangingPunct="0">
              <a:spcBef>
                <a:spcPct val="50000"/>
              </a:spcBef>
              <a:spcAft>
                <a:spcPct val="0"/>
              </a:spcAft>
              <a:defRPr sz="2000">
                <a:solidFill>
                  <a:schemeClr val="tx1"/>
                </a:solidFill>
                <a:latin typeface="Arial" pitchFamily="34" charset="0"/>
              </a:defRPr>
            </a:lvl7pPr>
            <a:lvl8pPr marL="3429000" indent="-228600" eaLnBrk="0" fontAlgn="base" hangingPunct="0">
              <a:spcBef>
                <a:spcPct val="50000"/>
              </a:spcBef>
              <a:spcAft>
                <a:spcPct val="0"/>
              </a:spcAft>
              <a:defRPr sz="2000">
                <a:solidFill>
                  <a:schemeClr val="tx1"/>
                </a:solidFill>
                <a:latin typeface="Arial" pitchFamily="34" charset="0"/>
              </a:defRPr>
            </a:lvl8pPr>
            <a:lvl9pPr marL="3886200" indent="-228600" eaLnBrk="0" fontAlgn="base" hangingPunct="0">
              <a:spcBef>
                <a:spcPct val="50000"/>
              </a:spcBef>
              <a:spcAft>
                <a:spcPct val="0"/>
              </a:spcAft>
              <a:defRPr sz="2000">
                <a:solidFill>
                  <a:schemeClr val="tx1"/>
                </a:solidFill>
                <a:latin typeface="Arial" pitchFamily="34" charset="0"/>
              </a:defRPr>
            </a:lvl9pPr>
          </a:lstStyle>
          <a:p>
            <a:pPr eaLnBrk="1" hangingPunct="1"/>
            <a:r>
              <a:rPr lang="de-DE" sz="2800" b="1">
                <a:latin typeface="Times New Roman" pitchFamily="18" charset="0"/>
              </a:rPr>
              <a:t>Schwarm</a:t>
            </a:r>
            <a:r>
              <a:rPr lang="de-DE" sz="2400">
                <a:latin typeface="Times New Roman" pitchFamily="18" charset="0"/>
              </a:rPr>
              <a:t>: 	</a:t>
            </a:r>
            <a:r>
              <a:rPr lang="de-DE" sz="2400" i="1">
                <a:latin typeface="Times New Roman" pitchFamily="18" charset="0"/>
              </a:rPr>
              <a:t>„verteilte KI“</a:t>
            </a:r>
          </a:p>
          <a:p>
            <a:pPr eaLnBrk="1" hangingPunct="1">
              <a:spcBef>
                <a:spcPct val="0"/>
              </a:spcBef>
              <a:buClr>
                <a:srgbClr val="CC3300"/>
              </a:buClr>
              <a:buSzPct val="115000"/>
              <a:buFont typeface="Wingdings" pitchFamily="2" charset="2"/>
              <a:buChar char="§"/>
            </a:pPr>
            <a:r>
              <a:rPr lang="de-DE" sz="2400">
                <a:latin typeface="Times New Roman" pitchFamily="18" charset="0"/>
              </a:rPr>
              <a:t>eine Menge von (mobilen) </a:t>
            </a:r>
            <a:r>
              <a:rPr lang="de-DE" sz="2400" i="1">
                <a:solidFill>
                  <a:srgbClr val="FF3300"/>
                </a:solidFill>
                <a:latin typeface="Times New Roman" pitchFamily="18" charset="0"/>
              </a:rPr>
              <a:t>Agenten</a:t>
            </a:r>
            <a:r>
              <a:rPr lang="de-DE" sz="2400">
                <a:latin typeface="Times New Roman" pitchFamily="18" charset="0"/>
              </a:rPr>
              <a:t>, die miteinander (direkt oder indirekt) </a:t>
            </a:r>
            <a:r>
              <a:rPr lang="de-DE" sz="2400" i="1">
                <a:solidFill>
                  <a:srgbClr val="FF3300"/>
                </a:solidFill>
                <a:latin typeface="Times New Roman" pitchFamily="18" charset="0"/>
              </a:rPr>
              <a:t>kommunizieren</a:t>
            </a:r>
            <a:r>
              <a:rPr lang="de-DE" sz="2400">
                <a:latin typeface="Times New Roman" pitchFamily="18" charset="0"/>
              </a:rPr>
              <a:t> können und </a:t>
            </a:r>
          </a:p>
          <a:p>
            <a:pPr eaLnBrk="1" hangingPunct="1">
              <a:lnSpc>
                <a:spcPct val="70000"/>
              </a:lnSpc>
              <a:buClr>
                <a:srgbClr val="CC3300"/>
              </a:buClr>
              <a:buSzPct val="115000"/>
              <a:buFont typeface="Wingdings" pitchFamily="2" charset="2"/>
              <a:buChar char="§"/>
            </a:pPr>
            <a:r>
              <a:rPr lang="de-DE" sz="2400">
                <a:latin typeface="Times New Roman" pitchFamily="18" charset="0"/>
              </a:rPr>
              <a:t>im Kollektiv eine </a:t>
            </a:r>
            <a:r>
              <a:rPr lang="de-DE" sz="2400" i="1">
                <a:solidFill>
                  <a:srgbClr val="FF3300"/>
                </a:solidFill>
                <a:latin typeface="Times New Roman" pitchFamily="18" charset="0"/>
              </a:rPr>
              <a:t>verteilte Problemlösung</a:t>
            </a:r>
            <a:r>
              <a:rPr lang="de-DE" sz="2400">
                <a:latin typeface="Times New Roman" pitchFamily="18" charset="0"/>
              </a:rPr>
              <a:t> erzielen durch dezentrale und unüberwachte Koordination (</a:t>
            </a:r>
            <a:r>
              <a:rPr lang="de-DE" sz="2400" b="1">
                <a:solidFill>
                  <a:srgbClr val="FF3300"/>
                </a:solidFill>
                <a:latin typeface="Times New Roman" pitchFamily="18" charset="0"/>
              </a:rPr>
              <a:t>Selbstorganisation</a:t>
            </a:r>
            <a:r>
              <a:rPr lang="de-DE" sz="2400">
                <a:latin typeface="Times New Roman" pitchFamily="18" charset="0"/>
              </a:rPr>
              <a:t>)</a:t>
            </a:r>
          </a:p>
          <a:p>
            <a:pPr eaLnBrk="1" hangingPunct="1">
              <a:lnSpc>
                <a:spcPct val="70000"/>
              </a:lnSpc>
              <a:buClr>
                <a:srgbClr val="CC3300"/>
              </a:buClr>
              <a:buSzPct val="115000"/>
              <a:buFont typeface="Wingdings" pitchFamily="2" charset="2"/>
              <a:buChar char="§"/>
            </a:pPr>
            <a:r>
              <a:rPr lang="de-DE" sz="2400" b="1">
                <a:solidFill>
                  <a:srgbClr val="FF3300"/>
                </a:solidFill>
                <a:latin typeface="Times New Roman" pitchFamily="18" charset="0"/>
              </a:rPr>
              <a:t>Robustheit</a:t>
            </a:r>
            <a:r>
              <a:rPr lang="de-DE" sz="2400">
                <a:latin typeface="Times New Roman" pitchFamily="18" charset="0"/>
              </a:rPr>
              <a:t>: Das Gruppenziel wird erreicht, auch wenn einige Mitglieder dies nicht können,</a:t>
            </a:r>
          </a:p>
          <a:p>
            <a:pPr eaLnBrk="1" hangingPunct="1">
              <a:lnSpc>
                <a:spcPct val="70000"/>
              </a:lnSpc>
              <a:buClr>
                <a:srgbClr val="CC3300"/>
              </a:buClr>
              <a:buSzPct val="115000"/>
              <a:buFont typeface="Wingdings" pitchFamily="2" charset="2"/>
              <a:buChar char="§"/>
            </a:pPr>
            <a:r>
              <a:rPr lang="de-DE" sz="2400">
                <a:latin typeface="Times New Roman" pitchFamily="18" charset="0"/>
              </a:rPr>
              <a:t>wobei dynamische Reaktionen auf eine veränderte Umwelt erfolgen (</a:t>
            </a:r>
            <a:r>
              <a:rPr lang="de-DE" sz="2400" b="1">
                <a:solidFill>
                  <a:srgbClr val="FF3300"/>
                </a:solidFill>
                <a:latin typeface="Times New Roman" pitchFamily="18" charset="0"/>
              </a:rPr>
              <a:t>Adaptivität</a:t>
            </a:r>
            <a:r>
              <a:rPr lang="de-DE" sz="2400">
                <a:latin typeface="Times New Roman" pitchFamily="18" charset="0"/>
              </a:rPr>
              <a:t>)</a:t>
            </a:r>
          </a:p>
        </p:txBody>
      </p:sp>
      <p:sp>
        <p:nvSpPr>
          <p:cNvPr id="11269" name="Rectangle 3"/>
          <p:cNvSpPr>
            <a:spLocks noGrp="1" noChangeArrowheads="1"/>
          </p:cNvSpPr>
          <p:nvPr>
            <p:ph type="title" idx="4294967295"/>
          </p:nvPr>
        </p:nvSpPr>
        <p:spPr/>
        <p:txBody>
          <a:bodyPr/>
          <a:lstStyle/>
          <a:p>
            <a:r>
              <a:rPr lang="de-DE" sz="3200" smtClean="0"/>
              <a:t>Definition Schwarmintelligenz</a:t>
            </a:r>
          </a:p>
        </p:txBody>
      </p:sp>
      <p:sp>
        <p:nvSpPr>
          <p:cNvPr id="122884" name="Rectangle 4"/>
          <p:cNvSpPr>
            <a:spLocks noChangeArrowheads="1"/>
          </p:cNvSpPr>
          <p:nvPr/>
        </p:nvSpPr>
        <p:spPr bwMode="auto">
          <a:xfrm>
            <a:off x="590550" y="4772025"/>
            <a:ext cx="4756150"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de-DE" sz="2400" b="1">
                <a:latin typeface="Times New Roman" pitchFamily="18" charset="0"/>
              </a:rPr>
              <a:t>Beispiele</a:t>
            </a:r>
            <a:r>
              <a:rPr lang="de-DE" sz="2400">
                <a:latin typeface="Times New Roman" pitchFamily="18" charset="0"/>
              </a:rPr>
              <a:t>: 	</a:t>
            </a:r>
          </a:p>
          <a:p>
            <a:pPr eaLnBrk="1" hangingPunct="1">
              <a:lnSpc>
                <a:spcPct val="80000"/>
              </a:lnSpc>
              <a:spcBef>
                <a:spcPct val="0"/>
              </a:spcBef>
              <a:buClr>
                <a:srgbClr val="CC3300"/>
              </a:buClr>
              <a:buSzPct val="130000"/>
              <a:buFontTx/>
              <a:buChar char="•"/>
            </a:pPr>
            <a:r>
              <a:rPr lang="de-DE" sz="2400">
                <a:latin typeface="Times New Roman" pitchFamily="18" charset="0"/>
              </a:rPr>
              <a:t> sozial lebende Insekten, </a:t>
            </a:r>
          </a:p>
          <a:p>
            <a:pPr eaLnBrk="1" hangingPunct="1">
              <a:lnSpc>
                <a:spcPct val="80000"/>
              </a:lnSpc>
              <a:spcBef>
                <a:spcPct val="0"/>
              </a:spcBef>
              <a:buClr>
                <a:srgbClr val="CC3300"/>
              </a:buClr>
              <a:buSzPct val="130000"/>
              <a:buFontTx/>
              <a:buChar char="•"/>
            </a:pPr>
            <a:r>
              <a:rPr lang="de-DE" sz="2400">
                <a:latin typeface="Times New Roman" pitchFamily="18" charset="0"/>
              </a:rPr>
              <a:t> Vogelschwärme, 		            </a:t>
            </a:r>
          </a:p>
          <a:p>
            <a:pPr eaLnBrk="1" hangingPunct="1">
              <a:lnSpc>
                <a:spcPct val="80000"/>
              </a:lnSpc>
              <a:spcBef>
                <a:spcPct val="0"/>
              </a:spcBef>
              <a:buClr>
                <a:srgbClr val="CC3300"/>
              </a:buClr>
              <a:buSzPct val="130000"/>
              <a:buFontTx/>
              <a:buChar char="•"/>
            </a:pPr>
            <a:r>
              <a:rPr lang="de-DE" sz="2400">
                <a:latin typeface="Times New Roman" pitchFamily="18" charset="0"/>
              </a:rPr>
              <a:t> Fischschulen, </a:t>
            </a:r>
          </a:p>
          <a:p>
            <a:pPr eaLnBrk="1" hangingPunct="1">
              <a:lnSpc>
                <a:spcPct val="50000"/>
              </a:lnSpc>
              <a:buClr>
                <a:srgbClr val="CC3300"/>
              </a:buClr>
              <a:buSzPct val="130000"/>
              <a:buFontTx/>
              <a:buChar char="•"/>
            </a:pPr>
            <a:r>
              <a:rPr lang="de-DE" sz="2400">
                <a:latin typeface="Times New Roman" pitchFamily="18" charset="0"/>
              </a:rPr>
              <a:t> </a:t>
            </a:r>
            <a:r>
              <a:rPr lang="de-DE" sz="2400">
                <a:solidFill>
                  <a:schemeClr val="accent2"/>
                </a:solidFill>
                <a:latin typeface="Times New Roman" pitchFamily="18" charset="0"/>
              </a:rPr>
              <a:t>der menschliche Körper</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2882">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22882">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22882">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22884">
                                            <p:txEl>
                                              <p:pRg st="0" end="0"/>
                                            </p:txEl>
                                          </p:spTgt>
                                        </p:tgtEl>
                                        <p:attrNameLst>
                                          <p:attrName>style.visibility</p:attrName>
                                        </p:attrNameLst>
                                      </p:cBhvr>
                                      <p:to>
                                        <p:strVal val="visible"/>
                                      </p:to>
                                    </p:set>
                                    <p:anim calcmode="lin" valueType="num">
                                      <p:cBhvr additive="base">
                                        <p:cTn id="19" dur="500" fill="hold"/>
                                        <p:tgtEl>
                                          <p:spTgt spid="122884">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2884">
                                            <p:txEl>
                                              <p:pRg st="0" end="0"/>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22884">
                                            <p:txEl>
                                              <p:pRg st="1" end="1"/>
                                            </p:txEl>
                                          </p:spTgt>
                                        </p:tgtEl>
                                        <p:attrNameLst>
                                          <p:attrName>style.visibility</p:attrName>
                                        </p:attrNameLst>
                                      </p:cBhvr>
                                      <p:to>
                                        <p:strVal val="visible"/>
                                      </p:to>
                                    </p:set>
                                    <p:anim calcmode="lin" valueType="num">
                                      <p:cBhvr additive="base">
                                        <p:cTn id="23" dur="500" fill="hold"/>
                                        <p:tgtEl>
                                          <p:spTgt spid="122884">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22884">
                                            <p:txEl>
                                              <p:pRg st="1" end="1"/>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22884">
                                            <p:txEl>
                                              <p:pRg st="2" end="2"/>
                                            </p:txEl>
                                          </p:spTgt>
                                        </p:tgtEl>
                                        <p:attrNameLst>
                                          <p:attrName>style.visibility</p:attrName>
                                        </p:attrNameLst>
                                      </p:cBhvr>
                                      <p:to>
                                        <p:strVal val="visible"/>
                                      </p:to>
                                    </p:set>
                                    <p:anim calcmode="lin" valueType="num">
                                      <p:cBhvr additive="base">
                                        <p:cTn id="27" dur="500" fill="hold"/>
                                        <p:tgtEl>
                                          <p:spTgt spid="122884">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22884">
                                            <p:txEl>
                                              <p:pRg st="2" end="2"/>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22884">
                                            <p:txEl>
                                              <p:pRg st="3" end="3"/>
                                            </p:txEl>
                                          </p:spTgt>
                                        </p:tgtEl>
                                        <p:attrNameLst>
                                          <p:attrName>style.visibility</p:attrName>
                                        </p:attrNameLst>
                                      </p:cBhvr>
                                      <p:to>
                                        <p:strVal val="visible"/>
                                      </p:to>
                                    </p:set>
                                    <p:anim calcmode="lin" valueType="num">
                                      <p:cBhvr additive="base">
                                        <p:cTn id="31" dur="500" fill="hold"/>
                                        <p:tgtEl>
                                          <p:spTgt spid="122884">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2288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16" fill="hold" nodeType="clickEffect">
                                  <p:stCondLst>
                                    <p:cond delay="0"/>
                                  </p:stCondLst>
                                  <p:childTnLst>
                                    <p:set>
                                      <p:cBhvr>
                                        <p:cTn id="36" dur="1" fill="hold">
                                          <p:stCondLst>
                                            <p:cond delay="0"/>
                                          </p:stCondLst>
                                        </p:cTn>
                                        <p:tgtEl>
                                          <p:spTgt spid="122884">
                                            <p:txEl>
                                              <p:pRg st="4" end="4"/>
                                            </p:txEl>
                                          </p:spTgt>
                                        </p:tgtEl>
                                        <p:attrNameLst>
                                          <p:attrName>style.visibility</p:attrName>
                                        </p:attrNameLst>
                                      </p:cBhvr>
                                      <p:to>
                                        <p:strVal val="visible"/>
                                      </p:to>
                                    </p:set>
                                    <p:anim calcmode="lin" valueType="num">
                                      <p:cBhvr>
                                        <p:cTn id="37" dur="500" fill="hold"/>
                                        <p:tgtEl>
                                          <p:spTgt spid="122884">
                                            <p:txEl>
                                              <p:pRg st="4" end="4"/>
                                            </p:txEl>
                                          </p:spTgt>
                                        </p:tgtEl>
                                        <p:attrNameLst>
                                          <p:attrName>ppt_w</p:attrName>
                                        </p:attrNameLst>
                                      </p:cBhvr>
                                      <p:tavLst>
                                        <p:tav tm="0">
                                          <p:val>
                                            <p:fltVal val="0"/>
                                          </p:val>
                                        </p:tav>
                                        <p:tav tm="100000">
                                          <p:val>
                                            <p:strVal val="#ppt_w"/>
                                          </p:val>
                                        </p:tav>
                                      </p:tavLst>
                                    </p:anim>
                                    <p:anim calcmode="lin" valueType="num">
                                      <p:cBhvr>
                                        <p:cTn id="38" dur="500" fill="hold"/>
                                        <p:tgtEl>
                                          <p:spTgt spid="122884">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2" grpId="0"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Fußzeilenplatzhalter 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50000"/>
              </a:spcBef>
              <a:spcAft>
                <a:spcPct val="0"/>
              </a:spcAft>
              <a:defRPr sz="2000">
                <a:solidFill>
                  <a:schemeClr val="tx1"/>
                </a:solidFill>
                <a:latin typeface="Arial" pitchFamily="34" charset="0"/>
              </a:defRPr>
            </a:lvl6pPr>
            <a:lvl7pPr marL="2971800" indent="-228600" eaLnBrk="0" fontAlgn="base" hangingPunct="0">
              <a:spcBef>
                <a:spcPct val="50000"/>
              </a:spcBef>
              <a:spcAft>
                <a:spcPct val="0"/>
              </a:spcAft>
              <a:defRPr sz="2000">
                <a:solidFill>
                  <a:schemeClr val="tx1"/>
                </a:solidFill>
                <a:latin typeface="Arial" pitchFamily="34" charset="0"/>
              </a:defRPr>
            </a:lvl7pPr>
            <a:lvl8pPr marL="3429000" indent="-228600" eaLnBrk="0" fontAlgn="base" hangingPunct="0">
              <a:spcBef>
                <a:spcPct val="50000"/>
              </a:spcBef>
              <a:spcAft>
                <a:spcPct val="0"/>
              </a:spcAft>
              <a:defRPr sz="2000">
                <a:solidFill>
                  <a:schemeClr val="tx1"/>
                </a:solidFill>
                <a:latin typeface="Arial" pitchFamily="34" charset="0"/>
              </a:defRPr>
            </a:lvl8pPr>
            <a:lvl9pPr marL="3886200" indent="-228600" eaLnBrk="0" fontAlgn="base" hangingPunct="0">
              <a:spcBef>
                <a:spcPct val="50000"/>
              </a:spcBef>
              <a:spcAft>
                <a:spcPct val="0"/>
              </a:spcAft>
              <a:defRPr sz="2000">
                <a:solidFill>
                  <a:schemeClr val="tx1"/>
                </a:solidFill>
                <a:latin typeface="Arial" pitchFamily="34" charset="0"/>
              </a:defRPr>
            </a:lvl9pPr>
          </a:lstStyle>
          <a:p>
            <a:r>
              <a:rPr lang="de-DE" sz="1000" smtClean="0">
                <a:latin typeface="Tahoma" pitchFamily="34" charset="0"/>
              </a:rPr>
              <a:t>Rüdiger Brause: Adaptive Systeme, Institut für Informatik</a:t>
            </a:r>
          </a:p>
        </p:txBody>
      </p:sp>
      <p:sp>
        <p:nvSpPr>
          <p:cNvPr id="12291" name="Foliennummernplatzhalt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50000"/>
              </a:spcBef>
              <a:spcAft>
                <a:spcPct val="0"/>
              </a:spcAft>
              <a:defRPr sz="2000">
                <a:solidFill>
                  <a:schemeClr val="tx1"/>
                </a:solidFill>
                <a:latin typeface="Arial" pitchFamily="34" charset="0"/>
              </a:defRPr>
            </a:lvl6pPr>
            <a:lvl7pPr marL="2971800" indent="-228600" eaLnBrk="0" fontAlgn="base" hangingPunct="0">
              <a:spcBef>
                <a:spcPct val="50000"/>
              </a:spcBef>
              <a:spcAft>
                <a:spcPct val="0"/>
              </a:spcAft>
              <a:defRPr sz="2000">
                <a:solidFill>
                  <a:schemeClr val="tx1"/>
                </a:solidFill>
                <a:latin typeface="Arial" pitchFamily="34" charset="0"/>
              </a:defRPr>
            </a:lvl7pPr>
            <a:lvl8pPr marL="3429000" indent="-228600" eaLnBrk="0" fontAlgn="base" hangingPunct="0">
              <a:spcBef>
                <a:spcPct val="50000"/>
              </a:spcBef>
              <a:spcAft>
                <a:spcPct val="0"/>
              </a:spcAft>
              <a:defRPr sz="2000">
                <a:solidFill>
                  <a:schemeClr val="tx1"/>
                </a:solidFill>
                <a:latin typeface="Arial" pitchFamily="34" charset="0"/>
              </a:defRPr>
            </a:lvl8pPr>
            <a:lvl9pPr marL="3886200" indent="-228600" eaLnBrk="0" fontAlgn="base" hangingPunct="0">
              <a:spcBef>
                <a:spcPct val="50000"/>
              </a:spcBef>
              <a:spcAft>
                <a:spcPct val="0"/>
              </a:spcAft>
              <a:defRPr sz="2000">
                <a:solidFill>
                  <a:schemeClr val="tx1"/>
                </a:solidFill>
                <a:latin typeface="Arial" pitchFamily="34" charset="0"/>
              </a:defRPr>
            </a:lvl9pPr>
          </a:lstStyle>
          <a:p>
            <a:r>
              <a:rPr lang="de-DE" sz="1000" smtClean="0"/>
              <a:t>- </a:t>
            </a:r>
            <a:fld id="{AC11632A-4E1B-4232-929F-EFF99D4C60BC}" type="slidenum">
              <a:rPr lang="de-DE" sz="1000" smtClean="0"/>
              <a:pPr/>
              <a:t>5</a:t>
            </a:fld>
            <a:r>
              <a:rPr lang="de-DE" sz="1000" smtClean="0"/>
              <a:t> -</a:t>
            </a:r>
          </a:p>
        </p:txBody>
      </p:sp>
      <p:sp>
        <p:nvSpPr>
          <p:cNvPr id="12292" name="Rectangle 2"/>
          <p:cNvSpPr>
            <a:spLocks noGrp="1" noChangeArrowheads="1"/>
          </p:cNvSpPr>
          <p:nvPr>
            <p:ph type="title" idx="4294967295"/>
          </p:nvPr>
        </p:nvSpPr>
        <p:spPr/>
        <p:txBody>
          <a:bodyPr/>
          <a:lstStyle/>
          <a:p>
            <a:r>
              <a:rPr lang="de-DE" sz="3200" smtClean="0"/>
              <a:t>Schwarmintelligenz in der Informatik</a:t>
            </a:r>
          </a:p>
        </p:txBody>
      </p:sp>
      <p:pic>
        <p:nvPicPr>
          <p:cNvPr id="12293" name="Picture 3" descr="BD05047_"/>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050" y="1571625"/>
            <a:ext cx="1990725" cy="192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4" descr="BD05048_"/>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37413" y="2057400"/>
            <a:ext cx="1906587"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5" name="Text Box 5"/>
          <p:cNvSpPr txBox="1">
            <a:spLocks noChangeArrowheads="1"/>
          </p:cNvSpPr>
          <p:nvPr/>
        </p:nvSpPr>
        <p:spPr bwMode="auto">
          <a:xfrm>
            <a:off x="3200400" y="1143000"/>
            <a:ext cx="2667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50000"/>
              </a:spcBef>
              <a:spcAft>
                <a:spcPct val="0"/>
              </a:spcAft>
              <a:defRPr sz="2000">
                <a:solidFill>
                  <a:schemeClr val="tx1"/>
                </a:solidFill>
                <a:latin typeface="Arial" pitchFamily="34" charset="0"/>
              </a:defRPr>
            </a:lvl6pPr>
            <a:lvl7pPr marL="2971800" indent="-228600" eaLnBrk="0" fontAlgn="base" hangingPunct="0">
              <a:spcBef>
                <a:spcPct val="50000"/>
              </a:spcBef>
              <a:spcAft>
                <a:spcPct val="0"/>
              </a:spcAft>
              <a:defRPr sz="2000">
                <a:solidFill>
                  <a:schemeClr val="tx1"/>
                </a:solidFill>
                <a:latin typeface="Arial" pitchFamily="34" charset="0"/>
              </a:defRPr>
            </a:lvl7pPr>
            <a:lvl8pPr marL="3429000" indent="-228600" eaLnBrk="0" fontAlgn="base" hangingPunct="0">
              <a:spcBef>
                <a:spcPct val="50000"/>
              </a:spcBef>
              <a:spcAft>
                <a:spcPct val="0"/>
              </a:spcAft>
              <a:defRPr sz="2000">
                <a:solidFill>
                  <a:schemeClr val="tx1"/>
                </a:solidFill>
                <a:latin typeface="Arial" pitchFamily="34" charset="0"/>
              </a:defRPr>
            </a:lvl8pPr>
            <a:lvl9pPr marL="3886200" indent="-228600" eaLnBrk="0" fontAlgn="base" hangingPunct="0">
              <a:spcBef>
                <a:spcPct val="50000"/>
              </a:spcBef>
              <a:spcAft>
                <a:spcPct val="0"/>
              </a:spcAft>
              <a:defRPr sz="2000">
                <a:solidFill>
                  <a:schemeClr val="tx1"/>
                </a:solidFill>
                <a:latin typeface="Arial" pitchFamily="34" charset="0"/>
              </a:defRPr>
            </a:lvl9pPr>
          </a:lstStyle>
          <a:p>
            <a:pPr eaLnBrk="1" hangingPunct="1">
              <a:spcBef>
                <a:spcPct val="0"/>
              </a:spcBef>
            </a:pPr>
            <a:r>
              <a:rPr lang="de-DE" sz="2800" b="1">
                <a:latin typeface="Times New Roman" pitchFamily="18" charset="0"/>
              </a:rPr>
              <a:t>Simple</a:t>
            </a:r>
            <a:r>
              <a:rPr lang="de-DE" sz="2400" b="1">
                <a:latin typeface="Times New Roman" pitchFamily="18" charset="0"/>
              </a:rPr>
              <a:t> </a:t>
            </a:r>
            <a:r>
              <a:rPr lang="de-DE" sz="2800" b="1">
                <a:latin typeface="Times New Roman" pitchFamily="18" charset="0"/>
              </a:rPr>
              <a:t>Agenten</a:t>
            </a:r>
          </a:p>
        </p:txBody>
      </p:sp>
      <p:sp>
        <p:nvSpPr>
          <p:cNvPr id="124934" name="AutoShape 6"/>
          <p:cNvSpPr>
            <a:spLocks noChangeArrowheads="1"/>
          </p:cNvSpPr>
          <p:nvPr/>
        </p:nvSpPr>
        <p:spPr bwMode="auto">
          <a:xfrm>
            <a:off x="1676400" y="1981200"/>
            <a:ext cx="5791200" cy="2895600"/>
          </a:xfrm>
          <a:prstGeom prst="downArrow">
            <a:avLst>
              <a:gd name="adj1" fmla="val 50000"/>
              <a:gd name="adj2" fmla="val 25000"/>
            </a:avLst>
          </a:prstGeom>
          <a:solidFill>
            <a:srgbClr val="FF6699"/>
          </a:solidFill>
          <a:ln w="9525">
            <a:solidFill>
              <a:srgbClr val="FF6699"/>
            </a:solidFill>
            <a:miter lim="800000"/>
            <a:headEnd/>
            <a:tailEnd/>
          </a:ln>
        </p:spPr>
        <p:txBody>
          <a:bodyPr wrap="none" anchor="ctr"/>
          <a:lstStyle/>
          <a:p>
            <a:pPr algn="ctr" eaLnBrk="1" hangingPunct="1">
              <a:spcBef>
                <a:spcPct val="0"/>
              </a:spcBef>
            </a:pPr>
            <a:r>
              <a:rPr lang="de-DE" sz="2400" b="1">
                <a:solidFill>
                  <a:schemeClr val="bg1"/>
                </a:solidFill>
                <a:latin typeface="Times New Roman" pitchFamily="18" charset="0"/>
              </a:rPr>
              <a:t>Kommunikation</a:t>
            </a:r>
          </a:p>
          <a:p>
            <a:pPr algn="ctr" eaLnBrk="1" hangingPunct="1">
              <a:spcBef>
                <a:spcPct val="0"/>
              </a:spcBef>
            </a:pPr>
            <a:r>
              <a:rPr lang="de-DE" sz="2400" b="1">
                <a:solidFill>
                  <a:schemeClr val="bg1"/>
                </a:solidFill>
                <a:latin typeface="Times New Roman" pitchFamily="18" charset="0"/>
              </a:rPr>
              <a:t>Selbstorganisation</a:t>
            </a:r>
          </a:p>
          <a:p>
            <a:pPr algn="ctr" eaLnBrk="1" hangingPunct="1">
              <a:spcBef>
                <a:spcPct val="0"/>
              </a:spcBef>
            </a:pPr>
            <a:r>
              <a:rPr lang="de-DE" sz="2400" b="1">
                <a:solidFill>
                  <a:schemeClr val="bg1"/>
                </a:solidFill>
                <a:latin typeface="Times New Roman" pitchFamily="18" charset="0"/>
              </a:rPr>
              <a:t>Sementic interaction</a:t>
            </a:r>
            <a:r>
              <a:rPr lang="de-DE" sz="2400">
                <a:solidFill>
                  <a:schemeClr val="bg1"/>
                </a:solidFill>
                <a:latin typeface="Times New Roman" pitchFamily="18" charset="0"/>
              </a:rPr>
              <a:t/>
            </a:r>
            <a:br>
              <a:rPr lang="de-DE" sz="2400">
                <a:solidFill>
                  <a:schemeClr val="bg1"/>
                </a:solidFill>
                <a:latin typeface="Times New Roman" pitchFamily="18" charset="0"/>
              </a:rPr>
            </a:br>
            <a:r>
              <a:rPr lang="de-DE" sz="2400">
                <a:solidFill>
                  <a:schemeClr val="bg1"/>
                </a:solidFill>
                <a:latin typeface="Times New Roman" pitchFamily="18" charset="0"/>
              </a:rPr>
              <a:t>=&gt; </a:t>
            </a:r>
          </a:p>
          <a:p>
            <a:pPr algn="ctr" eaLnBrk="1" hangingPunct="1">
              <a:spcBef>
                <a:spcPct val="0"/>
              </a:spcBef>
            </a:pPr>
            <a:r>
              <a:rPr lang="de-DE" sz="2400">
                <a:solidFill>
                  <a:schemeClr val="bg1"/>
                </a:solidFill>
                <a:latin typeface="Times New Roman" pitchFamily="18" charset="0"/>
              </a:rPr>
              <a:t>intelligentes Verhalten</a:t>
            </a:r>
            <a:br>
              <a:rPr lang="de-DE" sz="2400">
                <a:solidFill>
                  <a:schemeClr val="bg1"/>
                </a:solidFill>
                <a:latin typeface="Times New Roman" pitchFamily="18" charset="0"/>
              </a:rPr>
            </a:br>
            <a:r>
              <a:rPr lang="de-DE" sz="2400">
                <a:solidFill>
                  <a:schemeClr val="bg1"/>
                </a:solidFill>
                <a:latin typeface="Times New Roman" pitchFamily="18" charset="0"/>
              </a:rPr>
              <a:t>im Kollektiv</a:t>
            </a:r>
            <a:endParaRPr lang="de-DE" sz="2400">
              <a:latin typeface="Times New Roman" pitchFamily="18" charset="0"/>
            </a:endParaRPr>
          </a:p>
        </p:txBody>
      </p:sp>
      <p:grpSp>
        <p:nvGrpSpPr>
          <p:cNvPr id="2" name="Group 7"/>
          <p:cNvGrpSpPr>
            <a:grpSpLocks/>
          </p:cNvGrpSpPr>
          <p:nvPr/>
        </p:nvGrpSpPr>
        <p:grpSpPr bwMode="auto">
          <a:xfrm>
            <a:off x="1524000" y="4724400"/>
            <a:ext cx="6096000" cy="1403350"/>
            <a:chOff x="0" y="3120"/>
            <a:chExt cx="4944" cy="884"/>
          </a:xfrm>
        </p:grpSpPr>
        <p:pic>
          <p:nvPicPr>
            <p:cNvPr id="12301" name="Picture 8" descr="ausrufezeich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0" y="3120"/>
              <a:ext cx="960"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2" name="Text Box 9"/>
            <p:cNvSpPr txBox="1">
              <a:spLocks noChangeArrowheads="1"/>
            </p:cNvSpPr>
            <p:nvPr/>
          </p:nvSpPr>
          <p:spPr bwMode="auto">
            <a:xfrm>
              <a:off x="816" y="3408"/>
              <a:ext cx="4128"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50000"/>
                </a:spcBef>
                <a:spcAft>
                  <a:spcPct val="0"/>
                </a:spcAft>
                <a:defRPr sz="2000">
                  <a:solidFill>
                    <a:schemeClr val="tx1"/>
                  </a:solidFill>
                  <a:latin typeface="Arial" pitchFamily="34" charset="0"/>
                </a:defRPr>
              </a:lvl6pPr>
              <a:lvl7pPr marL="2971800" indent="-228600" eaLnBrk="0" fontAlgn="base" hangingPunct="0">
                <a:spcBef>
                  <a:spcPct val="50000"/>
                </a:spcBef>
                <a:spcAft>
                  <a:spcPct val="0"/>
                </a:spcAft>
                <a:defRPr sz="2000">
                  <a:solidFill>
                    <a:schemeClr val="tx1"/>
                  </a:solidFill>
                  <a:latin typeface="Arial" pitchFamily="34" charset="0"/>
                </a:defRPr>
              </a:lvl7pPr>
              <a:lvl8pPr marL="3429000" indent="-228600" eaLnBrk="0" fontAlgn="base" hangingPunct="0">
                <a:spcBef>
                  <a:spcPct val="50000"/>
                </a:spcBef>
                <a:spcAft>
                  <a:spcPct val="0"/>
                </a:spcAft>
                <a:defRPr sz="2000">
                  <a:solidFill>
                    <a:schemeClr val="tx1"/>
                  </a:solidFill>
                  <a:latin typeface="Arial" pitchFamily="34" charset="0"/>
                </a:defRPr>
              </a:lvl8pPr>
              <a:lvl9pPr marL="3886200" indent="-228600" eaLnBrk="0" fontAlgn="base" hangingPunct="0">
                <a:spcBef>
                  <a:spcPct val="50000"/>
                </a:spcBef>
                <a:spcAft>
                  <a:spcPct val="0"/>
                </a:spcAft>
                <a:defRPr sz="2000">
                  <a:solidFill>
                    <a:schemeClr val="tx1"/>
                  </a:solidFill>
                  <a:latin typeface="Arial" pitchFamily="34" charset="0"/>
                </a:defRPr>
              </a:lvl9pPr>
            </a:lstStyle>
            <a:p>
              <a:pPr eaLnBrk="1" hangingPunct="1"/>
              <a:r>
                <a:rPr lang="de-DE" sz="2800" b="1">
                  <a:latin typeface="Times New Roman" pitchFamily="18" charset="0"/>
                </a:rPr>
                <a:t>Lösung von schwierigen Optimierungsproblemen</a:t>
              </a:r>
              <a:r>
                <a:rPr lang="de-DE" sz="2400">
                  <a:latin typeface="Times New Roman" pitchFamily="18" charset="0"/>
                </a:rPr>
                <a:t> </a:t>
              </a:r>
            </a:p>
          </p:txBody>
        </p:sp>
      </p:grpSp>
      <p:grpSp>
        <p:nvGrpSpPr>
          <p:cNvPr id="12298" name="Group 10"/>
          <p:cNvGrpSpPr>
            <a:grpSpLocks/>
          </p:cNvGrpSpPr>
          <p:nvPr/>
        </p:nvGrpSpPr>
        <p:grpSpPr bwMode="auto">
          <a:xfrm>
            <a:off x="5467350" y="1514475"/>
            <a:ext cx="3124200" cy="1508125"/>
            <a:chOff x="3984" y="2064"/>
            <a:chExt cx="1968" cy="950"/>
          </a:xfrm>
        </p:grpSpPr>
        <p:pic>
          <p:nvPicPr>
            <p:cNvPr id="12299" name="Picture 11" descr="BS00588_"/>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12" y="2352"/>
              <a:ext cx="816" cy="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0" name="Text Box 12"/>
            <p:cNvSpPr txBox="1">
              <a:spLocks noChangeArrowheads="1"/>
            </p:cNvSpPr>
            <p:nvPr/>
          </p:nvSpPr>
          <p:spPr bwMode="auto">
            <a:xfrm>
              <a:off x="3984" y="2064"/>
              <a:ext cx="196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50000"/>
                </a:spcBef>
                <a:spcAft>
                  <a:spcPct val="0"/>
                </a:spcAft>
                <a:defRPr sz="2000">
                  <a:solidFill>
                    <a:schemeClr val="tx1"/>
                  </a:solidFill>
                  <a:latin typeface="Arial" pitchFamily="34" charset="0"/>
                </a:defRPr>
              </a:lvl6pPr>
              <a:lvl7pPr marL="2971800" indent="-228600" eaLnBrk="0" fontAlgn="base" hangingPunct="0">
                <a:spcBef>
                  <a:spcPct val="50000"/>
                </a:spcBef>
                <a:spcAft>
                  <a:spcPct val="0"/>
                </a:spcAft>
                <a:defRPr sz="2000">
                  <a:solidFill>
                    <a:schemeClr val="tx1"/>
                  </a:solidFill>
                  <a:latin typeface="Arial" pitchFamily="34" charset="0"/>
                </a:defRPr>
              </a:lvl7pPr>
              <a:lvl8pPr marL="3429000" indent="-228600" eaLnBrk="0" fontAlgn="base" hangingPunct="0">
                <a:spcBef>
                  <a:spcPct val="50000"/>
                </a:spcBef>
                <a:spcAft>
                  <a:spcPct val="0"/>
                </a:spcAft>
                <a:defRPr sz="2000">
                  <a:solidFill>
                    <a:schemeClr val="tx1"/>
                  </a:solidFill>
                  <a:latin typeface="Arial" pitchFamily="34" charset="0"/>
                </a:defRPr>
              </a:lvl8pPr>
              <a:lvl9pPr marL="3886200" indent="-228600" eaLnBrk="0" fontAlgn="base" hangingPunct="0">
                <a:spcBef>
                  <a:spcPct val="50000"/>
                </a:spcBef>
                <a:spcAft>
                  <a:spcPct val="0"/>
                </a:spcAft>
                <a:defRPr sz="2000">
                  <a:solidFill>
                    <a:schemeClr val="tx1"/>
                  </a:solidFill>
                  <a:latin typeface="Arial" pitchFamily="34" charset="0"/>
                </a:defRPr>
              </a:lvl9pPr>
            </a:lstStyle>
            <a:p>
              <a:pPr eaLnBrk="1" hangingPunct="1"/>
              <a:r>
                <a:rPr lang="de-DE" sz="2400">
                  <a:latin typeface="Times New Roman" pitchFamily="18" charset="0"/>
                </a:rPr>
                <a:t>Dezentralisierte Daten</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24934"/>
                                        </p:tgtEl>
                                        <p:attrNameLst>
                                          <p:attrName>style.visibility</p:attrName>
                                        </p:attrNameLst>
                                      </p:cBhvr>
                                      <p:to>
                                        <p:strVal val="visible"/>
                                      </p:to>
                                    </p:set>
                                    <p:animEffect transition="in" filter="wipe(up)">
                                      <p:cBhvr>
                                        <p:cTn id="7" dur="1000"/>
                                        <p:tgtEl>
                                          <p:spTgt spid="124934"/>
                                        </p:tgtEl>
                                      </p:cBhvr>
                                    </p:animEffect>
                                  </p:childTnLst>
                                </p:cTn>
                              </p:par>
                            </p:childTnLst>
                          </p:cTn>
                        </p:par>
                        <p:par>
                          <p:cTn id="8" fill="hold" nodeType="afterGroup">
                            <p:stCondLst>
                              <p:cond delay="1000"/>
                            </p:stCondLst>
                            <p:childTnLst>
                              <p:par>
                                <p:cTn id="9" presetID="23" presetClass="entr" presetSubtype="1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5"/>
          <p:cNvSpPr>
            <a:spLocks noGrp="1" noChangeArrowheads="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50000"/>
              </a:spcBef>
              <a:spcAft>
                <a:spcPct val="0"/>
              </a:spcAft>
              <a:defRPr sz="2000">
                <a:solidFill>
                  <a:schemeClr val="tx1"/>
                </a:solidFill>
                <a:latin typeface="Arial" pitchFamily="34" charset="0"/>
              </a:defRPr>
            </a:lvl6pPr>
            <a:lvl7pPr marL="2971800" indent="-228600" eaLnBrk="0" fontAlgn="base" hangingPunct="0">
              <a:spcBef>
                <a:spcPct val="50000"/>
              </a:spcBef>
              <a:spcAft>
                <a:spcPct val="0"/>
              </a:spcAft>
              <a:defRPr sz="2000">
                <a:solidFill>
                  <a:schemeClr val="tx1"/>
                </a:solidFill>
                <a:latin typeface="Arial" pitchFamily="34" charset="0"/>
              </a:defRPr>
            </a:lvl7pPr>
            <a:lvl8pPr marL="3429000" indent="-228600" eaLnBrk="0" fontAlgn="base" hangingPunct="0">
              <a:spcBef>
                <a:spcPct val="50000"/>
              </a:spcBef>
              <a:spcAft>
                <a:spcPct val="0"/>
              </a:spcAft>
              <a:defRPr sz="2000">
                <a:solidFill>
                  <a:schemeClr val="tx1"/>
                </a:solidFill>
                <a:latin typeface="Arial" pitchFamily="34" charset="0"/>
              </a:defRPr>
            </a:lvl8pPr>
            <a:lvl9pPr marL="3886200" indent="-228600" eaLnBrk="0" fontAlgn="base" hangingPunct="0">
              <a:spcBef>
                <a:spcPct val="50000"/>
              </a:spcBef>
              <a:spcAft>
                <a:spcPct val="0"/>
              </a:spcAft>
              <a:defRPr sz="2000">
                <a:solidFill>
                  <a:schemeClr val="tx1"/>
                </a:solidFill>
                <a:latin typeface="Arial" pitchFamily="34" charset="0"/>
              </a:defRPr>
            </a:lvl9pPr>
          </a:lstStyle>
          <a:p>
            <a:r>
              <a:rPr lang="de-DE" sz="1000" dirty="0" smtClean="0">
                <a:latin typeface="Tahoma" pitchFamily="34" charset="0"/>
              </a:rPr>
              <a:t>Rüdiger Brause: Adaptive Systeme, Institut für Informatik</a:t>
            </a:r>
          </a:p>
        </p:txBody>
      </p:sp>
      <p:sp>
        <p:nvSpPr>
          <p:cNvPr id="13315" name="Titel 1"/>
          <p:cNvSpPr txBox="1">
            <a:spLocks/>
          </p:cNvSpPr>
          <p:nvPr/>
        </p:nvSpPr>
        <p:spPr bwMode="auto">
          <a:xfrm>
            <a:off x="714375" y="2428875"/>
            <a:ext cx="7772400"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marL="355600" indent="3175">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50000"/>
              </a:spcBef>
              <a:spcAft>
                <a:spcPct val="0"/>
              </a:spcAft>
              <a:defRPr sz="2000">
                <a:solidFill>
                  <a:schemeClr val="tx1"/>
                </a:solidFill>
                <a:latin typeface="Arial" pitchFamily="34" charset="0"/>
              </a:defRPr>
            </a:lvl6pPr>
            <a:lvl7pPr marL="2971800" indent="-228600" eaLnBrk="0" fontAlgn="base" hangingPunct="0">
              <a:spcBef>
                <a:spcPct val="50000"/>
              </a:spcBef>
              <a:spcAft>
                <a:spcPct val="0"/>
              </a:spcAft>
              <a:defRPr sz="2000">
                <a:solidFill>
                  <a:schemeClr val="tx1"/>
                </a:solidFill>
                <a:latin typeface="Arial" pitchFamily="34" charset="0"/>
              </a:defRPr>
            </a:lvl7pPr>
            <a:lvl8pPr marL="3429000" indent="-228600" eaLnBrk="0" fontAlgn="base" hangingPunct="0">
              <a:spcBef>
                <a:spcPct val="50000"/>
              </a:spcBef>
              <a:spcAft>
                <a:spcPct val="0"/>
              </a:spcAft>
              <a:defRPr sz="2000">
                <a:solidFill>
                  <a:schemeClr val="tx1"/>
                </a:solidFill>
                <a:latin typeface="Arial" pitchFamily="34" charset="0"/>
              </a:defRPr>
            </a:lvl8pPr>
            <a:lvl9pPr marL="3886200" indent="-228600" eaLnBrk="0" fontAlgn="base" hangingPunct="0">
              <a:spcBef>
                <a:spcPct val="50000"/>
              </a:spcBef>
              <a:spcAft>
                <a:spcPct val="0"/>
              </a:spcAft>
              <a:defRPr sz="2000">
                <a:solidFill>
                  <a:schemeClr val="tx1"/>
                </a:solidFill>
                <a:latin typeface="Arial" pitchFamily="34" charset="0"/>
              </a:defRPr>
            </a:lvl9pPr>
          </a:lstStyle>
          <a:p>
            <a:pPr eaLnBrk="1" hangingPunct="1">
              <a:spcBef>
                <a:spcPct val="0"/>
              </a:spcBef>
            </a:pPr>
            <a:endParaRPr lang="de-DE" sz="4000" b="1">
              <a:solidFill>
                <a:srgbClr val="BFBFBF"/>
              </a:solidFill>
              <a:latin typeface="Arial Black" pitchFamily="34" charset="0"/>
              <a:cs typeface="Arial" pitchFamily="34" charset="0"/>
            </a:endParaRPr>
          </a:p>
        </p:txBody>
      </p:sp>
      <p:sp>
        <p:nvSpPr>
          <p:cNvPr id="13316" name="Titel 1"/>
          <p:cNvSpPr txBox="1">
            <a:spLocks/>
          </p:cNvSpPr>
          <p:nvPr/>
        </p:nvSpPr>
        <p:spPr bwMode="auto">
          <a:xfrm>
            <a:off x="614363" y="1552575"/>
            <a:ext cx="8529637" cy="1295400"/>
          </a:xfrm>
          <a:prstGeom prst="rect">
            <a:avLst/>
          </a:prstGeom>
          <a:solidFill>
            <a:srgbClr val="FFCC66">
              <a:alpha val="50195"/>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lstStyle>
            <a:lvl1pPr marL="355600" indent="3175">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50000"/>
              </a:spcBef>
              <a:spcAft>
                <a:spcPct val="0"/>
              </a:spcAft>
              <a:defRPr sz="2000">
                <a:solidFill>
                  <a:schemeClr val="tx1"/>
                </a:solidFill>
                <a:latin typeface="Arial" pitchFamily="34" charset="0"/>
              </a:defRPr>
            </a:lvl6pPr>
            <a:lvl7pPr marL="2971800" indent="-228600" eaLnBrk="0" fontAlgn="base" hangingPunct="0">
              <a:spcBef>
                <a:spcPct val="50000"/>
              </a:spcBef>
              <a:spcAft>
                <a:spcPct val="0"/>
              </a:spcAft>
              <a:defRPr sz="2000">
                <a:solidFill>
                  <a:schemeClr val="tx1"/>
                </a:solidFill>
                <a:latin typeface="Arial" pitchFamily="34" charset="0"/>
              </a:defRPr>
            </a:lvl7pPr>
            <a:lvl8pPr marL="3429000" indent="-228600" eaLnBrk="0" fontAlgn="base" hangingPunct="0">
              <a:spcBef>
                <a:spcPct val="50000"/>
              </a:spcBef>
              <a:spcAft>
                <a:spcPct val="0"/>
              </a:spcAft>
              <a:defRPr sz="2000">
                <a:solidFill>
                  <a:schemeClr val="tx1"/>
                </a:solidFill>
                <a:latin typeface="Arial" pitchFamily="34" charset="0"/>
              </a:defRPr>
            </a:lvl8pPr>
            <a:lvl9pPr marL="3886200" indent="-228600" eaLnBrk="0" fontAlgn="base" hangingPunct="0">
              <a:spcBef>
                <a:spcPct val="50000"/>
              </a:spcBef>
              <a:spcAft>
                <a:spcPct val="0"/>
              </a:spcAft>
              <a:defRPr sz="2000">
                <a:solidFill>
                  <a:schemeClr val="tx1"/>
                </a:solidFill>
                <a:latin typeface="Arial" pitchFamily="34" charset="0"/>
              </a:defRPr>
            </a:lvl9pPr>
          </a:lstStyle>
          <a:p>
            <a:pPr eaLnBrk="1" hangingPunct="1">
              <a:spcBef>
                <a:spcPct val="0"/>
              </a:spcBef>
            </a:pPr>
            <a:r>
              <a:rPr kumimoji="1" lang="de-DE" sz="4000" b="1">
                <a:latin typeface="Arial Black" pitchFamily="34" charset="0"/>
                <a:cs typeface="Arial" pitchFamily="34" charset="0"/>
              </a:rPr>
              <a:t>Ameisenalgorithmen</a:t>
            </a:r>
          </a:p>
        </p:txBody>
      </p:sp>
      <p:sp>
        <p:nvSpPr>
          <p:cNvPr id="13317" name="Titel 1"/>
          <p:cNvSpPr txBox="1">
            <a:spLocks/>
          </p:cNvSpPr>
          <p:nvPr/>
        </p:nvSpPr>
        <p:spPr bwMode="auto">
          <a:xfrm>
            <a:off x="719138" y="5143500"/>
            <a:ext cx="8424862"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marL="355600" indent="3175">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50000"/>
              </a:spcBef>
              <a:spcAft>
                <a:spcPct val="0"/>
              </a:spcAft>
              <a:defRPr sz="2000">
                <a:solidFill>
                  <a:schemeClr val="tx1"/>
                </a:solidFill>
                <a:latin typeface="Arial" pitchFamily="34" charset="0"/>
              </a:defRPr>
            </a:lvl6pPr>
            <a:lvl7pPr marL="2971800" indent="-228600" eaLnBrk="0" fontAlgn="base" hangingPunct="0">
              <a:spcBef>
                <a:spcPct val="50000"/>
              </a:spcBef>
              <a:spcAft>
                <a:spcPct val="0"/>
              </a:spcAft>
              <a:defRPr sz="2000">
                <a:solidFill>
                  <a:schemeClr val="tx1"/>
                </a:solidFill>
                <a:latin typeface="Arial" pitchFamily="34" charset="0"/>
              </a:defRPr>
            </a:lvl7pPr>
            <a:lvl8pPr marL="3429000" indent="-228600" eaLnBrk="0" fontAlgn="base" hangingPunct="0">
              <a:spcBef>
                <a:spcPct val="50000"/>
              </a:spcBef>
              <a:spcAft>
                <a:spcPct val="0"/>
              </a:spcAft>
              <a:defRPr sz="2000">
                <a:solidFill>
                  <a:schemeClr val="tx1"/>
                </a:solidFill>
                <a:latin typeface="Arial" pitchFamily="34" charset="0"/>
              </a:defRPr>
            </a:lvl8pPr>
            <a:lvl9pPr marL="3886200" indent="-228600" eaLnBrk="0" fontAlgn="base" hangingPunct="0">
              <a:spcBef>
                <a:spcPct val="50000"/>
              </a:spcBef>
              <a:spcAft>
                <a:spcPct val="0"/>
              </a:spcAft>
              <a:defRPr sz="2000">
                <a:solidFill>
                  <a:schemeClr val="tx1"/>
                </a:solidFill>
                <a:latin typeface="Arial" pitchFamily="34" charset="0"/>
              </a:defRPr>
            </a:lvl9pPr>
          </a:lstStyle>
          <a:p>
            <a:pPr eaLnBrk="1" hangingPunct="1">
              <a:spcBef>
                <a:spcPct val="0"/>
              </a:spcBef>
            </a:pPr>
            <a:endParaRPr lang="de-DE" sz="4000" b="1">
              <a:solidFill>
                <a:srgbClr val="BFBFBF"/>
              </a:solidFill>
              <a:latin typeface="Arial Black" pitchFamily="34" charset="0"/>
              <a:cs typeface="Arial" pitchFamily="34" charset="0"/>
            </a:endParaRPr>
          </a:p>
        </p:txBody>
      </p:sp>
      <p:sp>
        <p:nvSpPr>
          <p:cNvPr id="13318" name="Titel 1"/>
          <p:cNvSpPr>
            <a:spLocks/>
          </p:cNvSpPr>
          <p:nvPr/>
        </p:nvSpPr>
        <p:spPr bwMode="auto">
          <a:xfrm>
            <a:off x="611188" y="3467100"/>
            <a:ext cx="8532812" cy="128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p>
            <a:pPr marL="355600" indent="3175" eaLnBrk="1" hangingPunct="1">
              <a:lnSpc>
                <a:spcPct val="90000"/>
              </a:lnSpc>
              <a:spcBef>
                <a:spcPct val="0"/>
              </a:spcBef>
            </a:pPr>
            <a:r>
              <a:rPr lang="de-DE" sz="3800">
                <a:solidFill>
                  <a:srgbClr val="BFBFBF"/>
                </a:solidFill>
                <a:latin typeface="Arial Black" pitchFamily="34" charset="0"/>
                <a:cs typeface="Arial" pitchFamily="34" charset="0"/>
              </a:rPr>
              <a:t>Bienenalgorithmen</a:t>
            </a:r>
          </a:p>
        </p:txBody>
      </p:sp>
      <p:sp>
        <p:nvSpPr>
          <p:cNvPr id="13319" name="Foliennummernplatzhalter 9"/>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50000"/>
              </a:spcBef>
              <a:spcAft>
                <a:spcPct val="0"/>
              </a:spcAft>
              <a:defRPr sz="2000">
                <a:solidFill>
                  <a:schemeClr val="tx1"/>
                </a:solidFill>
                <a:latin typeface="Arial" pitchFamily="34" charset="0"/>
              </a:defRPr>
            </a:lvl6pPr>
            <a:lvl7pPr marL="2971800" indent="-228600" eaLnBrk="0" fontAlgn="base" hangingPunct="0">
              <a:spcBef>
                <a:spcPct val="50000"/>
              </a:spcBef>
              <a:spcAft>
                <a:spcPct val="0"/>
              </a:spcAft>
              <a:defRPr sz="2000">
                <a:solidFill>
                  <a:schemeClr val="tx1"/>
                </a:solidFill>
                <a:latin typeface="Arial" pitchFamily="34" charset="0"/>
              </a:defRPr>
            </a:lvl7pPr>
            <a:lvl8pPr marL="3429000" indent="-228600" eaLnBrk="0" fontAlgn="base" hangingPunct="0">
              <a:spcBef>
                <a:spcPct val="50000"/>
              </a:spcBef>
              <a:spcAft>
                <a:spcPct val="0"/>
              </a:spcAft>
              <a:defRPr sz="2000">
                <a:solidFill>
                  <a:schemeClr val="tx1"/>
                </a:solidFill>
                <a:latin typeface="Arial" pitchFamily="34" charset="0"/>
              </a:defRPr>
            </a:lvl8pPr>
            <a:lvl9pPr marL="3886200" indent="-228600" eaLnBrk="0" fontAlgn="base" hangingPunct="0">
              <a:spcBef>
                <a:spcPct val="50000"/>
              </a:spcBef>
              <a:spcAft>
                <a:spcPct val="0"/>
              </a:spcAft>
              <a:defRPr sz="2000">
                <a:solidFill>
                  <a:schemeClr val="tx1"/>
                </a:solidFill>
                <a:latin typeface="Arial" pitchFamily="34" charset="0"/>
              </a:defRPr>
            </a:lvl9pPr>
          </a:lstStyle>
          <a:p>
            <a:r>
              <a:rPr lang="de-DE" sz="1000" smtClean="0"/>
              <a:t>- </a:t>
            </a:r>
            <a:fld id="{6414E8F6-2642-4B6F-A6A0-F1652D30890C}" type="slidenum">
              <a:rPr lang="de-DE" sz="1000" smtClean="0"/>
              <a:pPr/>
              <a:t>6</a:t>
            </a:fld>
            <a:r>
              <a:rPr lang="de-DE" sz="1000" smtClean="0"/>
              <a:t> -</a:t>
            </a: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Fußzeilenplatzhalt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50000"/>
              </a:spcBef>
              <a:spcAft>
                <a:spcPct val="0"/>
              </a:spcAft>
              <a:defRPr sz="2000">
                <a:solidFill>
                  <a:schemeClr val="tx1"/>
                </a:solidFill>
                <a:latin typeface="Arial" pitchFamily="34" charset="0"/>
              </a:defRPr>
            </a:lvl6pPr>
            <a:lvl7pPr marL="2971800" indent="-228600" eaLnBrk="0" fontAlgn="base" hangingPunct="0">
              <a:spcBef>
                <a:spcPct val="50000"/>
              </a:spcBef>
              <a:spcAft>
                <a:spcPct val="0"/>
              </a:spcAft>
              <a:defRPr sz="2000">
                <a:solidFill>
                  <a:schemeClr val="tx1"/>
                </a:solidFill>
                <a:latin typeface="Arial" pitchFamily="34" charset="0"/>
              </a:defRPr>
            </a:lvl7pPr>
            <a:lvl8pPr marL="3429000" indent="-228600" eaLnBrk="0" fontAlgn="base" hangingPunct="0">
              <a:spcBef>
                <a:spcPct val="50000"/>
              </a:spcBef>
              <a:spcAft>
                <a:spcPct val="0"/>
              </a:spcAft>
              <a:defRPr sz="2000">
                <a:solidFill>
                  <a:schemeClr val="tx1"/>
                </a:solidFill>
                <a:latin typeface="Arial" pitchFamily="34" charset="0"/>
              </a:defRPr>
            </a:lvl8pPr>
            <a:lvl9pPr marL="3886200" indent="-228600" eaLnBrk="0" fontAlgn="base" hangingPunct="0">
              <a:spcBef>
                <a:spcPct val="50000"/>
              </a:spcBef>
              <a:spcAft>
                <a:spcPct val="0"/>
              </a:spcAft>
              <a:defRPr sz="2000">
                <a:solidFill>
                  <a:schemeClr val="tx1"/>
                </a:solidFill>
                <a:latin typeface="Arial" pitchFamily="34" charset="0"/>
              </a:defRPr>
            </a:lvl9pPr>
          </a:lstStyle>
          <a:p>
            <a:r>
              <a:rPr lang="de-DE" sz="1000" smtClean="0">
                <a:latin typeface="Tahoma" pitchFamily="34" charset="0"/>
              </a:rPr>
              <a:t>Rüdiger Brause: Adaptive Systeme, Institut für Informatik</a:t>
            </a:r>
          </a:p>
        </p:txBody>
      </p:sp>
      <p:sp>
        <p:nvSpPr>
          <p:cNvPr id="14339" name="Foliennummernplatzhalt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50000"/>
              </a:spcBef>
              <a:spcAft>
                <a:spcPct val="0"/>
              </a:spcAft>
              <a:defRPr sz="2000">
                <a:solidFill>
                  <a:schemeClr val="tx1"/>
                </a:solidFill>
                <a:latin typeface="Arial" pitchFamily="34" charset="0"/>
              </a:defRPr>
            </a:lvl6pPr>
            <a:lvl7pPr marL="2971800" indent="-228600" eaLnBrk="0" fontAlgn="base" hangingPunct="0">
              <a:spcBef>
                <a:spcPct val="50000"/>
              </a:spcBef>
              <a:spcAft>
                <a:spcPct val="0"/>
              </a:spcAft>
              <a:defRPr sz="2000">
                <a:solidFill>
                  <a:schemeClr val="tx1"/>
                </a:solidFill>
                <a:latin typeface="Arial" pitchFamily="34" charset="0"/>
              </a:defRPr>
            </a:lvl7pPr>
            <a:lvl8pPr marL="3429000" indent="-228600" eaLnBrk="0" fontAlgn="base" hangingPunct="0">
              <a:spcBef>
                <a:spcPct val="50000"/>
              </a:spcBef>
              <a:spcAft>
                <a:spcPct val="0"/>
              </a:spcAft>
              <a:defRPr sz="2000">
                <a:solidFill>
                  <a:schemeClr val="tx1"/>
                </a:solidFill>
                <a:latin typeface="Arial" pitchFamily="34" charset="0"/>
              </a:defRPr>
            </a:lvl8pPr>
            <a:lvl9pPr marL="3886200" indent="-228600" eaLnBrk="0" fontAlgn="base" hangingPunct="0">
              <a:spcBef>
                <a:spcPct val="50000"/>
              </a:spcBef>
              <a:spcAft>
                <a:spcPct val="0"/>
              </a:spcAft>
              <a:defRPr sz="2000">
                <a:solidFill>
                  <a:schemeClr val="tx1"/>
                </a:solidFill>
                <a:latin typeface="Arial" pitchFamily="34" charset="0"/>
              </a:defRPr>
            </a:lvl9pPr>
          </a:lstStyle>
          <a:p>
            <a:r>
              <a:rPr lang="de-DE" sz="1000" smtClean="0"/>
              <a:t>- </a:t>
            </a:r>
            <a:fld id="{4076C0F1-7CFF-4D59-AB0B-CE589E3825BA}" type="slidenum">
              <a:rPr lang="de-DE" sz="1000" smtClean="0"/>
              <a:pPr/>
              <a:t>7</a:t>
            </a:fld>
            <a:r>
              <a:rPr lang="de-DE" sz="1000" smtClean="0"/>
              <a:t> -</a:t>
            </a:r>
          </a:p>
        </p:txBody>
      </p:sp>
      <p:sp>
        <p:nvSpPr>
          <p:cNvPr id="14340" name="Rectangle 3"/>
          <p:cNvSpPr>
            <a:spLocks noGrp="1" noChangeArrowheads="1"/>
          </p:cNvSpPr>
          <p:nvPr>
            <p:ph type="title"/>
          </p:nvPr>
        </p:nvSpPr>
        <p:spPr>
          <a:xfrm>
            <a:off x="609600" y="228600"/>
            <a:ext cx="6629400" cy="609600"/>
          </a:xfrm>
        </p:spPr>
        <p:txBody>
          <a:bodyPr/>
          <a:lstStyle/>
          <a:p>
            <a:r>
              <a:rPr lang="de-DE" sz="3200" smtClean="0"/>
              <a:t>Ameisenalgorithmen</a:t>
            </a:r>
            <a:r>
              <a:rPr lang="de-DE" sz="4800" smtClean="0"/>
              <a:t/>
            </a:r>
            <a:br>
              <a:rPr lang="de-DE" sz="4800" smtClean="0"/>
            </a:br>
            <a:endParaRPr lang="de-DE" sz="4800" smtClean="0"/>
          </a:p>
        </p:txBody>
      </p:sp>
      <p:grpSp>
        <p:nvGrpSpPr>
          <p:cNvPr id="2" name="Group 17"/>
          <p:cNvGrpSpPr>
            <a:grpSpLocks/>
          </p:cNvGrpSpPr>
          <p:nvPr/>
        </p:nvGrpSpPr>
        <p:grpSpPr bwMode="auto">
          <a:xfrm>
            <a:off x="9144000" y="476250"/>
            <a:ext cx="936625" cy="460375"/>
            <a:chOff x="3560" y="207"/>
            <a:chExt cx="590" cy="290"/>
          </a:xfrm>
        </p:grpSpPr>
        <p:sp>
          <p:nvSpPr>
            <p:cNvPr id="14345" name="Freeform 8"/>
            <p:cNvSpPr>
              <a:spLocks/>
            </p:cNvSpPr>
            <p:nvPr/>
          </p:nvSpPr>
          <p:spPr bwMode="auto">
            <a:xfrm>
              <a:off x="3560" y="207"/>
              <a:ext cx="242" cy="199"/>
            </a:xfrm>
            <a:custGeom>
              <a:avLst/>
              <a:gdLst>
                <a:gd name="T0" fmla="*/ 60 w 969"/>
                <a:gd name="T1" fmla="*/ 38 h 794"/>
                <a:gd name="T2" fmla="*/ 57 w 969"/>
                <a:gd name="T3" fmla="*/ 42 h 794"/>
                <a:gd name="T4" fmla="*/ 52 w 969"/>
                <a:gd name="T5" fmla="*/ 47 h 794"/>
                <a:gd name="T6" fmla="*/ 46 w 969"/>
                <a:gd name="T7" fmla="*/ 50 h 794"/>
                <a:gd name="T8" fmla="*/ 37 w 969"/>
                <a:gd name="T9" fmla="*/ 48 h 794"/>
                <a:gd name="T10" fmla="*/ 37 w 969"/>
                <a:gd name="T11" fmla="*/ 43 h 794"/>
                <a:gd name="T12" fmla="*/ 39 w 969"/>
                <a:gd name="T13" fmla="*/ 39 h 794"/>
                <a:gd name="T14" fmla="*/ 41 w 969"/>
                <a:gd name="T15" fmla="*/ 37 h 794"/>
                <a:gd name="T16" fmla="*/ 40 w 969"/>
                <a:gd name="T17" fmla="*/ 31 h 794"/>
                <a:gd name="T18" fmla="*/ 36 w 969"/>
                <a:gd name="T19" fmla="*/ 25 h 794"/>
                <a:gd name="T20" fmla="*/ 33 w 969"/>
                <a:gd name="T21" fmla="*/ 20 h 794"/>
                <a:gd name="T22" fmla="*/ 30 w 969"/>
                <a:gd name="T23" fmla="*/ 17 h 794"/>
                <a:gd name="T24" fmla="*/ 26 w 969"/>
                <a:gd name="T25" fmla="*/ 14 h 794"/>
                <a:gd name="T26" fmla="*/ 22 w 969"/>
                <a:gd name="T27" fmla="*/ 13 h 794"/>
                <a:gd name="T28" fmla="*/ 16 w 969"/>
                <a:gd name="T29" fmla="*/ 12 h 794"/>
                <a:gd name="T30" fmla="*/ 11 w 969"/>
                <a:gd name="T31" fmla="*/ 12 h 794"/>
                <a:gd name="T32" fmla="*/ 6 w 969"/>
                <a:gd name="T33" fmla="*/ 14 h 794"/>
                <a:gd name="T34" fmla="*/ 1 w 969"/>
                <a:gd name="T35" fmla="*/ 16 h 794"/>
                <a:gd name="T36" fmla="*/ 3 w 969"/>
                <a:gd name="T37" fmla="*/ 15 h 794"/>
                <a:gd name="T38" fmla="*/ 8 w 969"/>
                <a:gd name="T39" fmla="*/ 13 h 794"/>
                <a:gd name="T40" fmla="*/ 13 w 969"/>
                <a:gd name="T41" fmla="*/ 12 h 794"/>
                <a:gd name="T42" fmla="*/ 18 w 969"/>
                <a:gd name="T43" fmla="*/ 12 h 794"/>
                <a:gd name="T44" fmla="*/ 23 w 969"/>
                <a:gd name="T45" fmla="*/ 13 h 794"/>
                <a:gd name="T46" fmla="*/ 27 w 969"/>
                <a:gd name="T47" fmla="*/ 15 h 794"/>
                <a:gd name="T48" fmla="*/ 31 w 969"/>
                <a:gd name="T49" fmla="*/ 17 h 794"/>
                <a:gd name="T50" fmla="*/ 34 w 969"/>
                <a:gd name="T51" fmla="*/ 21 h 794"/>
                <a:gd name="T52" fmla="*/ 38 w 969"/>
                <a:gd name="T53" fmla="*/ 26 h 794"/>
                <a:gd name="T54" fmla="*/ 41 w 969"/>
                <a:gd name="T55" fmla="*/ 32 h 794"/>
                <a:gd name="T56" fmla="*/ 42 w 969"/>
                <a:gd name="T57" fmla="*/ 35 h 794"/>
                <a:gd name="T58" fmla="*/ 43 w 969"/>
                <a:gd name="T59" fmla="*/ 34 h 794"/>
                <a:gd name="T60" fmla="*/ 44 w 969"/>
                <a:gd name="T61" fmla="*/ 30 h 794"/>
                <a:gd name="T62" fmla="*/ 42 w 969"/>
                <a:gd name="T63" fmla="*/ 22 h 794"/>
                <a:gd name="T64" fmla="*/ 40 w 969"/>
                <a:gd name="T65" fmla="*/ 15 h 794"/>
                <a:gd name="T66" fmla="*/ 37 w 969"/>
                <a:gd name="T67" fmla="*/ 10 h 794"/>
                <a:gd name="T68" fmla="*/ 33 w 969"/>
                <a:gd name="T69" fmla="*/ 6 h 794"/>
                <a:gd name="T70" fmla="*/ 30 w 969"/>
                <a:gd name="T71" fmla="*/ 4 h 794"/>
                <a:gd name="T72" fmla="*/ 27 w 969"/>
                <a:gd name="T73" fmla="*/ 2 h 794"/>
                <a:gd name="T74" fmla="*/ 24 w 969"/>
                <a:gd name="T75" fmla="*/ 1 h 794"/>
                <a:gd name="T76" fmla="*/ 20 w 969"/>
                <a:gd name="T77" fmla="*/ 1 h 794"/>
                <a:gd name="T78" fmla="*/ 14 w 969"/>
                <a:gd name="T79" fmla="*/ 1 h 794"/>
                <a:gd name="T80" fmla="*/ 9 w 969"/>
                <a:gd name="T81" fmla="*/ 2 h 794"/>
                <a:gd name="T82" fmla="*/ 4 w 969"/>
                <a:gd name="T83" fmla="*/ 4 h 794"/>
                <a:gd name="T84" fmla="*/ 2 w 969"/>
                <a:gd name="T85" fmla="*/ 4 h 794"/>
                <a:gd name="T86" fmla="*/ 7 w 969"/>
                <a:gd name="T87" fmla="*/ 2 h 794"/>
                <a:gd name="T88" fmla="*/ 13 w 969"/>
                <a:gd name="T89" fmla="*/ 1 h 794"/>
                <a:gd name="T90" fmla="*/ 18 w 969"/>
                <a:gd name="T91" fmla="*/ 0 h 794"/>
                <a:gd name="T92" fmla="*/ 23 w 969"/>
                <a:gd name="T93" fmla="*/ 1 h 794"/>
                <a:gd name="T94" fmla="*/ 27 w 969"/>
                <a:gd name="T95" fmla="*/ 1 h 794"/>
                <a:gd name="T96" fmla="*/ 30 w 969"/>
                <a:gd name="T97" fmla="*/ 3 h 794"/>
                <a:gd name="T98" fmla="*/ 33 w 969"/>
                <a:gd name="T99" fmla="*/ 5 h 794"/>
                <a:gd name="T100" fmla="*/ 36 w 969"/>
                <a:gd name="T101" fmla="*/ 8 h 794"/>
                <a:gd name="T102" fmla="*/ 40 w 969"/>
                <a:gd name="T103" fmla="*/ 14 h 794"/>
                <a:gd name="T104" fmla="*/ 42 w 969"/>
                <a:gd name="T105" fmla="*/ 20 h 794"/>
                <a:gd name="T106" fmla="*/ 44 w 969"/>
                <a:gd name="T107" fmla="*/ 28 h 794"/>
                <a:gd name="T108" fmla="*/ 45 w 969"/>
                <a:gd name="T109" fmla="*/ 33 h 794"/>
                <a:gd name="T110" fmla="*/ 49 w 969"/>
                <a:gd name="T111" fmla="*/ 33 h 794"/>
                <a:gd name="T112" fmla="*/ 56 w 969"/>
                <a:gd name="T113" fmla="*/ 34 h 794"/>
                <a:gd name="T114" fmla="*/ 60 w 969"/>
                <a:gd name="T115" fmla="*/ 36 h 794"/>
                <a:gd name="T116" fmla="*/ 60 w 969"/>
                <a:gd name="T117" fmla="*/ 37 h 79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969"/>
                <a:gd name="T178" fmla="*/ 0 h 794"/>
                <a:gd name="T179" fmla="*/ 969 w 969"/>
                <a:gd name="T180" fmla="*/ 794 h 79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969" h="794">
                  <a:moveTo>
                    <a:pt x="969" y="581"/>
                  </a:moveTo>
                  <a:lnTo>
                    <a:pt x="968" y="583"/>
                  </a:lnTo>
                  <a:lnTo>
                    <a:pt x="964" y="590"/>
                  </a:lnTo>
                  <a:lnTo>
                    <a:pt x="959" y="601"/>
                  </a:lnTo>
                  <a:lnTo>
                    <a:pt x="952" y="614"/>
                  </a:lnTo>
                  <a:lnTo>
                    <a:pt x="943" y="631"/>
                  </a:lnTo>
                  <a:lnTo>
                    <a:pt x="931" y="649"/>
                  </a:lnTo>
                  <a:lnTo>
                    <a:pt x="918" y="668"/>
                  </a:lnTo>
                  <a:lnTo>
                    <a:pt x="902" y="687"/>
                  </a:lnTo>
                  <a:lnTo>
                    <a:pt x="884" y="707"/>
                  </a:lnTo>
                  <a:lnTo>
                    <a:pt x="864" y="726"/>
                  </a:lnTo>
                  <a:lnTo>
                    <a:pt x="841" y="744"/>
                  </a:lnTo>
                  <a:lnTo>
                    <a:pt x="818" y="761"/>
                  </a:lnTo>
                  <a:lnTo>
                    <a:pt x="791" y="774"/>
                  </a:lnTo>
                  <a:lnTo>
                    <a:pt x="763" y="785"/>
                  </a:lnTo>
                  <a:lnTo>
                    <a:pt x="732" y="792"/>
                  </a:lnTo>
                  <a:lnTo>
                    <a:pt x="700" y="794"/>
                  </a:lnTo>
                  <a:lnTo>
                    <a:pt x="648" y="791"/>
                  </a:lnTo>
                  <a:lnTo>
                    <a:pt x="614" y="781"/>
                  </a:lnTo>
                  <a:lnTo>
                    <a:pt x="592" y="767"/>
                  </a:lnTo>
                  <a:lnTo>
                    <a:pt x="583" y="749"/>
                  </a:lnTo>
                  <a:lnTo>
                    <a:pt x="582" y="728"/>
                  </a:lnTo>
                  <a:lnTo>
                    <a:pt x="588" y="705"/>
                  </a:lnTo>
                  <a:lnTo>
                    <a:pt x="598" y="681"/>
                  </a:lnTo>
                  <a:lnTo>
                    <a:pt x="611" y="657"/>
                  </a:lnTo>
                  <a:lnTo>
                    <a:pt x="616" y="647"/>
                  </a:lnTo>
                  <a:lnTo>
                    <a:pt x="621" y="638"/>
                  </a:lnTo>
                  <a:lnTo>
                    <a:pt x="627" y="627"/>
                  </a:lnTo>
                  <a:lnTo>
                    <a:pt x="633" y="616"/>
                  </a:lnTo>
                  <a:lnTo>
                    <a:pt x="640" y="607"/>
                  </a:lnTo>
                  <a:lnTo>
                    <a:pt x="647" y="596"/>
                  </a:lnTo>
                  <a:lnTo>
                    <a:pt x="656" y="587"/>
                  </a:lnTo>
                  <a:lnTo>
                    <a:pt x="664" y="577"/>
                  </a:lnTo>
                  <a:lnTo>
                    <a:pt x="656" y="550"/>
                  </a:lnTo>
                  <a:lnTo>
                    <a:pt x="646" y="522"/>
                  </a:lnTo>
                  <a:lnTo>
                    <a:pt x="635" y="495"/>
                  </a:lnTo>
                  <a:lnTo>
                    <a:pt x="623" y="468"/>
                  </a:lnTo>
                  <a:lnTo>
                    <a:pt x="611" y="442"/>
                  </a:lnTo>
                  <a:lnTo>
                    <a:pt x="597" y="416"/>
                  </a:lnTo>
                  <a:lnTo>
                    <a:pt x="583" y="391"/>
                  </a:lnTo>
                  <a:lnTo>
                    <a:pt x="567" y="366"/>
                  </a:lnTo>
                  <a:lnTo>
                    <a:pt x="555" y="349"/>
                  </a:lnTo>
                  <a:lnTo>
                    <a:pt x="544" y="333"/>
                  </a:lnTo>
                  <a:lnTo>
                    <a:pt x="530" y="318"/>
                  </a:lnTo>
                  <a:lnTo>
                    <a:pt x="518" y="305"/>
                  </a:lnTo>
                  <a:lnTo>
                    <a:pt x="505" y="291"/>
                  </a:lnTo>
                  <a:lnTo>
                    <a:pt x="492" y="278"/>
                  </a:lnTo>
                  <a:lnTo>
                    <a:pt x="479" y="266"/>
                  </a:lnTo>
                  <a:lnTo>
                    <a:pt x="465" y="256"/>
                  </a:lnTo>
                  <a:lnTo>
                    <a:pt x="451" y="246"/>
                  </a:lnTo>
                  <a:lnTo>
                    <a:pt x="435" y="236"/>
                  </a:lnTo>
                  <a:lnTo>
                    <a:pt x="420" y="228"/>
                  </a:lnTo>
                  <a:lnTo>
                    <a:pt x="403" y="220"/>
                  </a:lnTo>
                  <a:lnTo>
                    <a:pt x="386" y="213"/>
                  </a:lnTo>
                  <a:lnTo>
                    <a:pt x="368" y="205"/>
                  </a:lnTo>
                  <a:lnTo>
                    <a:pt x="349" y="199"/>
                  </a:lnTo>
                  <a:lnTo>
                    <a:pt x="330" y="195"/>
                  </a:lnTo>
                  <a:lnTo>
                    <a:pt x="309" y="192"/>
                  </a:lnTo>
                  <a:lnTo>
                    <a:pt x="287" y="190"/>
                  </a:lnTo>
                  <a:lnTo>
                    <a:pt x="266" y="189"/>
                  </a:lnTo>
                  <a:lnTo>
                    <a:pt x="246" y="190"/>
                  </a:lnTo>
                  <a:lnTo>
                    <a:pt x="224" y="191"/>
                  </a:lnTo>
                  <a:lnTo>
                    <a:pt x="204" y="192"/>
                  </a:lnTo>
                  <a:lnTo>
                    <a:pt x="184" y="196"/>
                  </a:lnTo>
                  <a:lnTo>
                    <a:pt x="163" y="199"/>
                  </a:lnTo>
                  <a:lnTo>
                    <a:pt x="143" y="204"/>
                  </a:lnTo>
                  <a:lnTo>
                    <a:pt x="123" y="209"/>
                  </a:lnTo>
                  <a:lnTo>
                    <a:pt x="104" y="216"/>
                  </a:lnTo>
                  <a:lnTo>
                    <a:pt x="83" y="223"/>
                  </a:lnTo>
                  <a:lnTo>
                    <a:pt x="63" y="231"/>
                  </a:lnTo>
                  <a:lnTo>
                    <a:pt x="44" y="239"/>
                  </a:lnTo>
                  <a:lnTo>
                    <a:pt x="24" y="248"/>
                  </a:lnTo>
                  <a:lnTo>
                    <a:pt x="4" y="258"/>
                  </a:lnTo>
                  <a:lnTo>
                    <a:pt x="0" y="253"/>
                  </a:lnTo>
                  <a:lnTo>
                    <a:pt x="21" y="242"/>
                  </a:lnTo>
                  <a:lnTo>
                    <a:pt x="43" y="233"/>
                  </a:lnTo>
                  <a:lnTo>
                    <a:pt x="64" y="225"/>
                  </a:lnTo>
                  <a:lnTo>
                    <a:pt x="85" y="216"/>
                  </a:lnTo>
                  <a:lnTo>
                    <a:pt x="104" y="209"/>
                  </a:lnTo>
                  <a:lnTo>
                    <a:pt x="124" y="203"/>
                  </a:lnTo>
                  <a:lnTo>
                    <a:pt x="143" y="197"/>
                  </a:lnTo>
                  <a:lnTo>
                    <a:pt x="163" y="192"/>
                  </a:lnTo>
                  <a:lnTo>
                    <a:pt x="182" y="189"/>
                  </a:lnTo>
                  <a:lnTo>
                    <a:pt x="203" y="185"/>
                  </a:lnTo>
                  <a:lnTo>
                    <a:pt x="223" y="184"/>
                  </a:lnTo>
                  <a:lnTo>
                    <a:pt x="243" y="183"/>
                  </a:lnTo>
                  <a:lnTo>
                    <a:pt x="265" y="183"/>
                  </a:lnTo>
                  <a:lnTo>
                    <a:pt x="286" y="184"/>
                  </a:lnTo>
                  <a:lnTo>
                    <a:pt x="309" y="185"/>
                  </a:lnTo>
                  <a:lnTo>
                    <a:pt x="333" y="189"/>
                  </a:lnTo>
                  <a:lnTo>
                    <a:pt x="353" y="193"/>
                  </a:lnTo>
                  <a:lnTo>
                    <a:pt x="372" y="199"/>
                  </a:lnTo>
                  <a:lnTo>
                    <a:pt x="390" y="207"/>
                  </a:lnTo>
                  <a:lnTo>
                    <a:pt x="406" y="214"/>
                  </a:lnTo>
                  <a:lnTo>
                    <a:pt x="423" y="222"/>
                  </a:lnTo>
                  <a:lnTo>
                    <a:pt x="439" y="231"/>
                  </a:lnTo>
                  <a:lnTo>
                    <a:pt x="454" y="240"/>
                  </a:lnTo>
                  <a:lnTo>
                    <a:pt x="468" y="251"/>
                  </a:lnTo>
                  <a:lnTo>
                    <a:pt x="483" y="262"/>
                  </a:lnTo>
                  <a:lnTo>
                    <a:pt x="497" y="274"/>
                  </a:lnTo>
                  <a:lnTo>
                    <a:pt x="510" y="285"/>
                  </a:lnTo>
                  <a:lnTo>
                    <a:pt x="523" y="299"/>
                  </a:lnTo>
                  <a:lnTo>
                    <a:pt x="536" y="313"/>
                  </a:lnTo>
                  <a:lnTo>
                    <a:pt x="549" y="327"/>
                  </a:lnTo>
                  <a:lnTo>
                    <a:pt x="561" y="343"/>
                  </a:lnTo>
                  <a:lnTo>
                    <a:pt x="575" y="360"/>
                  </a:lnTo>
                  <a:lnTo>
                    <a:pt x="590" y="385"/>
                  </a:lnTo>
                  <a:lnTo>
                    <a:pt x="604" y="410"/>
                  </a:lnTo>
                  <a:lnTo>
                    <a:pt x="617" y="435"/>
                  </a:lnTo>
                  <a:lnTo>
                    <a:pt x="631" y="461"/>
                  </a:lnTo>
                  <a:lnTo>
                    <a:pt x="641" y="487"/>
                  </a:lnTo>
                  <a:lnTo>
                    <a:pt x="652" y="515"/>
                  </a:lnTo>
                  <a:lnTo>
                    <a:pt x="663" y="542"/>
                  </a:lnTo>
                  <a:lnTo>
                    <a:pt x="671" y="570"/>
                  </a:lnTo>
                  <a:lnTo>
                    <a:pt x="675" y="566"/>
                  </a:lnTo>
                  <a:lnTo>
                    <a:pt x="679" y="563"/>
                  </a:lnTo>
                  <a:lnTo>
                    <a:pt x="683" y="559"/>
                  </a:lnTo>
                  <a:lnTo>
                    <a:pt x="689" y="555"/>
                  </a:lnTo>
                  <a:lnTo>
                    <a:pt x="694" y="552"/>
                  </a:lnTo>
                  <a:lnTo>
                    <a:pt x="698" y="548"/>
                  </a:lnTo>
                  <a:lnTo>
                    <a:pt x="704" y="545"/>
                  </a:lnTo>
                  <a:lnTo>
                    <a:pt x="709" y="541"/>
                  </a:lnTo>
                  <a:lnTo>
                    <a:pt x="707" y="510"/>
                  </a:lnTo>
                  <a:lnTo>
                    <a:pt x="704" y="478"/>
                  </a:lnTo>
                  <a:lnTo>
                    <a:pt x="700" y="447"/>
                  </a:lnTo>
                  <a:lnTo>
                    <a:pt x="695" y="416"/>
                  </a:lnTo>
                  <a:lnTo>
                    <a:pt x="689" y="386"/>
                  </a:lnTo>
                  <a:lnTo>
                    <a:pt x="682" y="355"/>
                  </a:lnTo>
                  <a:lnTo>
                    <a:pt x="673" y="325"/>
                  </a:lnTo>
                  <a:lnTo>
                    <a:pt x="664" y="295"/>
                  </a:lnTo>
                  <a:lnTo>
                    <a:pt x="653" y="270"/>
                  </a:lnTo>
                  <a:lnTo>
                    <a:pt x="641" y="245"/>
                  </a:lnTo>
                  <a:lnTo>
                    <a:pt x="629" y="221"/>
                  </a:lnTo>
                  <a:lnTo>
                    <a:pt x="616" y="197"/>
                  </a:lnTo>
                  <a:lnTo>
                    <a:pt x="603" y="174"/>
                  </a:lnTo>
                  <a:lnTo>
                    <a:pt x="588" y="152"/>
                  </a:lnTo>
                  <a:lnTo>
                    <a:pt x="572" y="130"/>
                  </a:lnTo>
                  <a:lnTo>
                    <a:pt x="554" y="109"/>
                  </a:lnTo>
                  <a:lnTo>
                    <a:pt x="544" y="99"/>
                  </a:lnTo>
                  <a:lnTo>
                    <a:pt x="533" y="90"/>
                  </a:lnTo>
                  <a:lnTo>
                    <a:pt x="522" y="81"/>
                  </a:lnTo>
                  <a:lnTo>
                    <a:pt x="511" y="73"/>
                  </a:lnTo>
                  <a:lnTo>
                    <a:pt x="501" y="66"/>
                  </a:lnTo>
                  <a:lnTo>
                    <a:pt x="489" y="57"/>
                  </a:lnTo>
                  <a:lnTo>
                    <a:pt x="477" y="51"/>
                  </a:lnTo>
                  <a:lnTo>
                    <a:pt x="465" y="44"/>
                  </a:lnTo>
                  <a:lnTo>
                    <a:pt x="453" y="38"/>
                  </a:lnTo>
                  <a:lnTo>
                    <a:pt x="440" y="33"/>
                  </a:lnTo>
                  <a:lnTo>
                    <a:pt x="428" y="29"/>
                  </a:lnTo>
                  <a:lnTo>
                    <a:pt x="415" y="24"/>
                  </a:lnTo>
                  <a:lnTo>
                    <a:pt x="402" y="20"/>
                  </a:lnTo>
                  <a:lnTo>
                    <a:pt x="389" y="17"/>
                  </a:lnTo>
                  <a:lnTo>
                    <a:pt x="375" y="14"/>
                  </a:lnTo>
                  <a:lnTo>
                    <a:pt x="361" y="12"/>
                  </a:lnTo>
                  <a:lnTo>
                    <a:pt x="339" y="10"/>
                  </a:lnTo>
                  <a:lnTo>
                    <a:pt x="317" y="8"/>
                  </a:lnTo>
                  <a:lnTo>
                    <a:pt x="294" y="8"/>
                  </a:lnTo>
                  <a:lnTo>
                    <a:pt x="273" y="8"/>
                  </a:lnTo>
                  <a:lnTo>
                    <a:pt x="251" y="10"/>
                  </a:lnTo>
                  <a:lnTo>
                    <a:pt x="230" y="12"/>
                  </a:lnTo>
                  <a:lnTo>
                    <a:pt x="209" y="15"/>
                  </a:lnTo>
                  <a:lnTo>
                    <a:pt x="187" y="19"/>
                  </a:lnTo>
                  <a:lnTo>
                    <a:pt x="166" y="24"/>
                  </a:lnTo>
                  <a:lnTo>
                    <a:pt x="144" y="30"/>
                  </a:lnTo>
                  <a:lnTo>
                    <a:pt x="124" y="36"/>
                  </a:lnTo>
                  <a:lnTo>
                    <a:pt x="103" y="42"/>
                  </a:lnTo>
                  <a:lnTo>
                    <a:pt x="82" y="49"/>
                  </a:lnTo>
                  <a:lnTo>
                    <a:pt x="61" y="56"/>
                  </a:lnTo>
                  <a:lnTo>
                    <a:pt x="41" y="64"/>
                  </a:lnTo>
                  <a:lnTo>
                    <a:pt x="19" y="73"/>
                  </a:lnTo>
                  <a:lnTo>
                    <a:pt x="18" y="64"/>
                  </a:lnTo>
                  <a:lnTo>
                    <a:pt x="38" y="56"/>
                  </a:lnTo>
                  <a:lnTo>
                    <a:pt x="58" y="49"/>
                  </a:lnTo>
                  <a:lnTo>
                    <a:pt x="79" y="41"/>
                  </a:lnTo>
                  <a:lnTo>
                    <a:pt x="100" y="35"/>
                  </a:lnTo>
                  <a:lnTo>
                    <a:pt x="122" y="27"/>
                  </a:lnTo>
                  <a:lnTo>
                    <a:pt x="142" y="21"/>
                  </a:lnTo>
                  <a:lnTo>
                    <a:pt x="163" y="17"/>
                  </a:lnTo>
                  <a:lnTo>
                    <a:pt x="185" y="12"/>
                  </a:lnTo>
                  <a:lnTo>
                    <a:pt x="206" y="7"/>
                  </a:lnTo>
                  <a:lnTo>
                    <a:pt x="229" y="5"/>
                  </a:lnTo>
                  <a:lnTo>
                    <a:pt x="250" y="2"/>
                  </a:lnTo>
                  <a:lnTo>
                    <a:pt x="272" y="0"/>
                  </a:lnTo>
                  <a:lnTo>
                    <a:pt x="294" y="0"/>
                  </a:lnTo>
                  <a:lnTo>
                    <a:pt x="317" y="0"/>
                  </a:lnTo>
                  <a:lnTo>
                    <a:pt x="339" y="1"/>
                  </a:lnTo>
                  <a:lnTo>
                    <a:pt x="361" y="4"/>
                  </a:lnTo>
                  <a:lnTo>
                    <a:pt x="374" y="6"/>
                  </a:lnTo>
                  <a:lnTo>
                    <a:pt x="389" y="10"/>
                  </a:lnTo>
                  <a:lnTo>
                    <a:pt x="402" y="12"/>
                  </a:lnTo>
                  <a:lnTo>
                    <a:pt x="416" y="17"/>
                  </a:lnTo>
                  <a:lnTo>
                    <a:pt x="429" y="20"/>
                  </a:lnTo>
                  <a:lnTo>
                    <a:pt x="442" y="26"/>
                  </a:lnTo>
                  <a:lnTo>
                    <a:pt x="455" y="31"/>
                  </a:lnTo>
                  <a:lnTo>
                    <a:pt x="468" y="37"/>
                  </a:lnTo>
                  <a:lnTo>
                    <a:pt x="480" y="44"/>
                  </a:lnTo>
                  <a:lnTo>
                    <a:pt x="493" y="50"/>
                  </a:lnTo>
                  <a:lnTo>
                    <a:pt x="505" y="58"/>
                  </a:lnTo>
                  <a:lnTo>
                    <a:pt x="517" y="66"/>
                  </a:lnTo>
                  <a:lnTo>
                    <a:pt x="528" y="75"/>
                  </a:lnTo>
                  <a:lnTo>
                    <a:pt x="539" y="84"/>
                  </a:lnTo>
                  <a:lnTo>
                    <a:pt x="549" y="93"/>
                  </a:lnTo>
                  <a:lnTo>
                    <a:pt x="559" y="104"/>
                  </a:lnTo>
                  <a:lnTo>
                    <a:pt x="578" y="124"/>
                  </a:lnTo>
                  <a:lnTo>
                    <a:pt x="595" y="146"/>
                  </a:lnTo>
                  <a:lnTo>
                    <a:pt x="610" y="168"/>
                  </a:lnTo>
                  <a:lnTo>
                    <a:pt x="625" y="192"/>
                  </a:lnTo>
                  <a:lnTo>
                    <a:pt x="638" y="217"/>
                  </a:lnTo>
                  <a:lnTo>
                    <a:pt x="650" y="242"/>
                  </a:lnTo>
                  <a:lnTo>
                    <a:pt x="660" y="268"/>
                  </a:lnTo>
                  <a:lnTo>
                    <a:pt x="671" y="294"/>
                  </a:lnTo>
                  <a:lnTo>
                    <a:pt x="681" y="324"/>
                  </a:lnTo>
                  <a:lnTo>
                    <a:pt x="689" y="354"/>
                  </a:lnTo>
                  <a:lnTo>
                    <a:pt x="696" y="383"/>
                  </a:lnTo>
                  <a:lnTo>
                    <a:pt x="703" y="413"/>
                  </a:lnTo>
                  <a:lnTo>
                    <a:pt x="708" y="444"/>
                  </a:lnTo>
                  <a:lnTo>
                    <a:pt x="712" y="475"/>
                  </a:lnTo>
                  <a:lnTo>
                    <a:pt x="714" y="505"/>
                  </a:lnTo>
                  <a:lnTo>
                    <a:pt x="716" y="536"/>
                  </a:lnTo>
                  <a:lnTo>
                    <a:pt x="729" y="532"/>
                  </a:lnTo>
                  <a:lnTo>
                    <a:pt x="744" y="527"/>
                  </a:lnTo>
                  <a:lnTo>
                    <a:pt x="759" y="523"/>
                  </a:lnTo>
                  <a:lnTo>
                    <a:pt x="776" y="521"/>
                  </a:lnTo>
                  <a:lnTo>
                    <a:pt x="793" y="520"/>
                  </a:lnTo>
                  <a:lnTo>
                    <a:pt x="811" y="520"/>
                  </a:lnTo>
                  <a:lnTo>
                    <a:pt x="830" y="522"/>
                  </a:lnTo>
                  <a:lnTo>
                    <a:pt x="850" y="524"/>
                  </a:lnTo>
                  <a:lnTo>
                    <a:pt x="894" y="533"/>
                  </a:lnTo>
                  <a:lnTo>
                    <a:pt x="926" y="542"/>
                  </a:lnTo>
                  <a:lnTo>
                    <a:pt x="948" y="552"/>
                  </a:lnTo>
                  <a:lnTo>
                    <a:pt x="961" y="561"/>
                  </a:lnTo>
                  <a:lnTo>
                    <a:pt x="967" y="569"/>
                  </a:lnTo>
                  <a:lnTo>
                    <a:pt x="969" y="575"/>
                  </a:lnTo>
                  <a:lnTo>
                    <a:pt x="969" y="579"/>
                  </a:lnTo>
                  <a:lnTo>
                    <a:pt x="969" y="581"/>
                  </a:lnTo>
                  <a:close/>
                </a:path>
              </a:pathLst>
            </a:custGeom>
            <a:solidFill>
              <a:srgbClr val="582C00"/>
            </a:solidFill>
            <a:ln w="9525">
              <a:solidFill>
                <a:srgbClr val="582C00"/>
              </a:solidFill>
              <a:round/>
              <a:headEnd/>
              <a:tailEnd/>
            </a:ln>
          </p:spPr>
          <p:txBody>
            <a:bodyPr/>
            <a:lstStyle/>
            <a:p>
              <a:endParaRPr lang="de-DE"/>
            </a:p>
          </p:txBody>
        </p:sp>
        <p:sp>
          <p:nvSpPr>
            <p:cNvPr id="14346" name="Freeform 9"/>
            <p:cNvSpPr>
              <a:spLocks/>
            </p:cNvSpPr>
            <p:nvPr/>
          </p:nvSpPr>
          <p:spPr bwMode="auto">
            <a:xfrm>
              <a:off x="3806" y="337"/>
              <a:ext cx="132" cy="82"/>
            </a:xfrm>
            <a:custGeom>
              <a:avLst/>
              <a:gdLst>
                <a:gd name="T0" fmla="*/ 1 w 532"/>
                <a:gd name="T1" fmla="*/ 6 h 328"/>
                <a:gd name="T2" fmla="*/ 3 w 532"/>
                <a:gd name="T3" fmla="*/ 11 h 328"/>
                <a:gd name="T4" fmla="*/ 5 w 532"/>
                <a:gd name="T5" fmla="*/ 14 h 328"/>
                <a:gd name="T6" fmla="*/ 7 w 532"/>
                <a:gd name="T7" fmla="*/ 17 h 328"/>
                <a:gd name="T8" fmla="*/ 9 w 532"/>
                <a:gd name="T9" fmla="*/ 19 h 328"/>
                <a:gd name="T10" fmla="*/ 11 w 532"/>
                <a:gd name="T11" fmla="*/ 20 h 328"/>
                <a:gd name="T12" fmla="*/ 13 w 532"/>
                <a:gd name="T13" fmla="*/ 21 h 328"/>
                <a:gd name="T14" fmla="*/ 16 w 532"/>
                <a:gd name="T15" fmla="*/ 21 h 328"/>
                <a:gd name="T16" fmla="*/ 18 w 532"/>
                <a:gd name="T17" fmla="*/ 20 h 328"/>
                <a:gd name="T18" fmla="*/ 21 w 532"/>
                <a:gd name="T19" fmla="*/ 19 h 328"/>
                <a:gd name="T20" fmla="*/ 24 w 532"/>
                <a:gd name="T21" fmla="*/ 17 h 328"/>
                <a:gd name="T22" fmla="*/ 27 w 532"/>
                <a:gd name="T23" fmla="*/ 15 h 328"/>
                <a:gd name="T24" fmla="*/ 29 w 532"/>
                <a:gd name="T25" fmla="*/ 13 h 328"/>
                <a:gd name="T26" fmla="*/ 31 w 532"/>
                <a:gd name="T27" fmla="*/ 11 h 328"/>
                <a:gd name="T28" fmla="*/ 32 w 532"/>
                <a:gd name="T29" fmla="*/ 10 h 328"/>
                <a:gd name="T30" fmla="*/ 33 w 532"/>
                <a:gd name="T31" fmla="*/ 9 h 328"/>
                <a:gd name="T32" fmla="*/ 32 w 532"/>
                <a:gd name="T33" fmla="*/ 7 h 328"/>
                <a:gd name="T34" fmla="*/ 30 w 532"/>
                <a:gd name="T35" fmla="*/ 5 h 328"/>
                <a:gd name="T36" fmla="*/ 28 w 532"/>
                <a:gd name="T37" fmla="*/ 3 h 328"/>
                <a:gd name="T38" fmla="*/ 26 w 532"/>
                <a:gd name="T39" fmla="*/ 2 h 328"/>
                <a:gd name="T40" fmla="*/ 24 w 532"/>
                <a:gd name="T41" fmla="*/ 1 h 328"/>
                <a:gd name="T42" fmla="*/ 22 w 532"/>
                <a:gd name="T43" fmla="*/ 1 h 328"/>
                <a:gd name="T44" fmla="*/ 19 w 532"/>
                <a:gd name="T45" fmla="*/ 0 h 328"/>
                <a:gd name="T46" fmla="*/ 17 w 532"/>
                <a:gd name="T47" fmla="*/ 0 h 328"/>
                <a:gd name="T48" fmla="*/ 14 w 532"/>
                <a:gd name="T49" fmla="*/ 0 h 328"/>
                <a:gd name="T50" fmla="*/ 11 w 532"/>
                <a:gd name="T51" fmla="*/ 1 h 328"/>
                <a:gd name="T52" fmla="*/ 8 w 532"/>
                <a:gd name="T53" fmla="*/ 1 h 328"/>
                <a:gd name="T54" fmla="*/ 6 w 532"/>
                <a:gd name="T55" fmla="*/ 2 h 328"/>
                <a:gd name="T56" fmla="*/ 4 w 532"/>
                <a:gd name="T57" fmla="*/ 3 h 328"/>
                <a:gd name="T58" fmla="*/ 2 w 532"/>
                <a:gd name="T59" fmla="*/ 3 h 328"/>
                <a:gd name="T60" fmla="*/ 1 w 532"/>
                <a:gd name="T61" fmla="*/ 3 h 328"/>
                <a:gd name="T62" fmla="*/ 0 w 532"/>
                <a:gd name="T63" fmla="*/ 4 h 328"/>
                <a:gd name="T64" fmla="*/ 0 w 532"/>
                <a:gd name="T65" fmla="*/ 4 h 3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2"/>
                <a:gd name="T100" fmla="*/ 0 h 328"/>
                <a:gd name="T101" fmla="*/ 532 w 532"/>
                <a:gd name="T102" fmla="*/ 328 h 32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2" h="328">
                  <a:moveTo>
                    <a:pt x="0" y="64"/>
                  </a:moveTo>
                  <a:lnTo>
                    <a:pt x="14" y="104"/>
                  </a:lnTo>
                  <a:lnTo>
                    <a:pt x="30" y="139"/>
                  </a:lnTo>
                  <a:lnTo>
                    <a:pt x="45" y="172"/>
                  </a:lnTo>
                  <a:lnTo>
                    <a:pt x="62" y="200"/>
                  </a:lnTo>
                  <a:lnTo>
                    <a:pt x="79" y="227"/>
                  </a:lnTo>
                  <a:lnTo>
                    <a:pt x="95" y="248"/>
                  </a:lnTo>
                  <a:lnTo>
                    <a:pt x="113" y="267"/>
                  </a:lnTo>
                  <a:lnTo>
                    <a:pt x="130" y="284"/>
                  </a:lnTo>
                  <a:lnTo>
                    <a:pt x="148" y="297"/>
                  </a:lnTo>
                  <a:lnTo>
                    <a:pt x="166" y="308"/>
                  </a:lnTo>
                  <a:lnTo>
                    <a:pt x="184" y="316"/>
                  </a:lnTo>
                  <a:lnTo>
                    <a:pt x="202" y="322"/>
                  </a:lnTo>
                  <a:lnTo>
                    <a:pt x="219" y="326"/>
                  </a:lnTo>
                  <a:lnTo>
                    <a:pt x="237" y="328"/>
                  </a:lnTo>
                  <a:lnTo>
                    <a:pt x="255" y="328"/>
                  </a:lnTo>
                  <a:lnTo>
                    <a:pt x="273" y="326"/>
                  </a:lnTo>
                  <a:lnTo>
                    <a:pt x="298" y="320"/>
                  </a:lnTo>
                  <a:lnTo>
                    <a:pt x="323" y="311"/>
                  </a:lnTo>
                  <a:lnTo>
                    <a:pt x="348" y="300"/>
                  </a:lnTo>
                  <a:lnTo>
                    <a:pt x="371" y="286"/>
                  </a:lnTo>
                  <a:lnTo>
                    <a:pt x="393" y="271"/>
                  </a:lnTo>
                  <a:lnTo>
                    <a:pt x="415" y="255"/>
                  </a:lnTo>
                  <a:lnTo>
                    <a:pt x="435" y="239"/>
                  </a:lnTo>
                  <a:lnTo>
                    <a:pt x="454" y="222"/>
                  </a:lnTo>
                  <a:lnTo>
                    <a:pt x="471" y="205"/>
                  </a:lnTo>
                  <a:lnTo>
                    <a:pt x="486" y="190"/>
                  </a:lnTo>
                  <a:lnTo>
                    <a:pt x="500" y="174"/>
                  </a:lnTo>
                  <a:lnTo>
                    <a:pt x="510" y="161"/>
                  </a:lnTo>
                  <a:lnTo>
                    <a:pt x="520" y="150"/>
                  </a:lnTo>
                  <a:lnTo>
                    <a:pt x="526" y="142"/>
                  </a:lnTo>
                  <a:lnTo>
                    <a:pt x="531" y="137"/>
                  </a:lnTo>
                  <a:lnTo>
                    <a:pt x="532" y="135"/>
                  </a:lnTo>
                  <a:lnTo>
                    <a:pt x="519" y="116"/>
                  </a:lnTo>
                  <a:lnTo>
                    <a:pt x="504" y="99"/>
                  </a:lnTo>
                  <a:lnTo>
                    <a:pt x="489" y="82"/>
                  </a:lnTo>
                  <a:lnTo>
                    <a:pt x="473" y="69"/>
                  </a:lnTo>
                  <a:lnTo>
                    <a:pt x="457" y="56"/>
                  </a:lnTo>
                  <a:lnTo>
                    <a:pt x="440" y="45"/>
                  </a:lnTo>
                  <a:lnTo>
                    <a:pt x="422" y="34"/>
                  </a:lnTo>
                  <a:lnTo>
                    <a:pt x="405" y="26"/>
                  </a:lnTo>
                  <a:lnTo>
                    <a:pt x="388" y="19"/>
                  </a:lnTo>
                  <a:lnTo>
                    <a:pt x="368" y="13"/>
                  </a:lnTo>
                  <a:lnTo>
                    <a:pt x="351" y="8"/>
                  </a:lnTo>
                  <a:lnTo>
                    <a:pt x="331" y="4"/>
                  </a:lnTo>
                  <a:lnTo>
                    <a:pt x="314" y="2"/>
                  </a:lnTo>
                  <a:lnTo>
                    <a:pt x="295" y="1"/>
                  </a:lnTo>
                  <a:lnTo>
                    <a:pt x="275" y="0"/>
                  </a:lnTo>
                  <a:lnTo>
                    <a:pt x="258" y="0"/>
                  </a:lnTo>
                  <a:lnTo>
                    <a:pt x="233" y="1"/>
                  </a:lnTo>
                  <a:lnTo>
                    <a:pt x="208" y="3"/>
                  </a:lnTo>
                  <a:lnTo>
                    <a:pt x="184" y="7"/>
                  </a:lnTo>
                  <a:lnTo>
                    <a:pt x="160" y="12"/>
                  </a:lnTo>
                  <a:lnTo>
                    <a:pt x="137" y="16"/>
                  </a:lnTo>
                  <a:lnTo>
                    <a:pt x="117" y="21"/>
                  </a:lnTo>
                  <a:lnTo>
                    <a:pt x="97" y="27"/>
                  </a:lnTo>
                  <a:lnTo>
                    <a:pt x="78" y="33"/>
                  </a:lnTo>
                  <a:lnTo>
                    <a:pt x="61" y="39"/>
                  </a:lnTo>
                  <a:lnTo>
                    <a:pt x="45" y="45"/>
                  </a:lnTo>
                  <a:lnTo>
                    <a:pt x="32" y="50"/>
                  </a:lnTo>
                  <a:lnTo>
                    <a:pt x="22" y="55"/>
                  </a:lnTo>
                  <a:lnTo>
                    <a:pt x="12" y="58"/>
                  </a:lnTo>
                  <a:lnTo>
                    <a:pt x="6" y="62"/>
                  </a:lnTo>
                  <a:lnTo>
                    <a:pt x="1" y="63"/>
                  </a:lnTo>
                  <a:lnTo>
                    <a:pt x="0" y="64"/>
                  </a:lnTo>
                  <a:close/>
                </a:path>
              </a:pathLst>
            </a:custGeom>
            <a:solidFill>
              <a:srgbClr val="582C00"/>
            </a:solidFill>
            <a:ln w="9525">
              <a:solidFill>
                <a:srgbClr val="582C00"/>
              </a:solidFill>
              <a:round/>
              <a:headEnd/>
              <a:tailEnd/>
            </a:ln>
          </p:spPr>
          <p:txBody>
            <a:bodyPr/>
            <a:lstStyle/>
            <a:p>
              <a:endParaRPr lang="de-DE"/>
            </a:p>
          </p:txBody>
        </p:sp>
        <p:sp>
          <p:nvSpPr>
            <p:cNvPr id="14347" name="Freeform 10"/>
            <p:cNvSpPr>
              <a:spLocks/>
            </p:cNvSpPr>
            <p:nvPr/>
          </p:nvSpPr>
          <p:spPr bwMode="auto">
            <a:xfrm>
              <a:off x="3941" y="321"/>
              <a:ext cx="208" cy="99"/>
            </a:xfrm>
            <a:custGeom>
              <a:avLst/>
              <a:gdLst>
                <a:gd name="T0" fmla="*/ 50 w 833"/>
                <a:gd name="T1" fmla="*/ 17 h 397"/>
                <a:gd name="T2" fmla="*/ 46 w 833"/>
                <a:gd name="T3" fmla="*/ 13 h 397"/>
                <a:gd name="T4" fmla="*/ 43 w 833"/>
                <a:gd name="T5" fmla="*/ 9 h 397"/>
                <a:gd name="T6" fmla="*/ 39 w 833"/>
                <a:gd name="T7" fmla="*/ 6 h 397"/>
                <a:gd name="T8" fmla="*/ 36 w 833"/>
                <a:gd name="T9" fmla="*/ 4 h 397"/>
                <a:gd name="T10" fmla="*/ 33 w 833"/>
                <a:gd name="T11" fmla="*/ 2 h 397"/>
                <a:gd name="T12" fmla="*/ 29 w 833"/>
                <a:gd name="T13" fmla="*/ 1 h 397"/>
                <a:gd name="T14" fmla="*/ 26 w 833"/>
                <a:gd name="T15" fmla="*/ 0 h 397"/>
                <a:gd name="T16" fmla="*/ 22 w 833"/>
                <a:gd name="T17" fmla="*/ 0 h 397"/>
                <a:gd name="T18" fmla="*/ 17 w 833"/>
                <a:gd name="T19" fmla="*/ 1 h 397"/>
                <a:gd name="T20" fmla="*/ 12 w 833"/>
                <a:gd name="T21" fmla="*/ 2 h 397"/>
                <a:gd name="T22" fmla="*/ 8 w 833"/>
                <a:gd name="T23" fmla="*/ 5 h 397"/>
                <a:gd name="T24" fmla="*/ 5 w 833"/>
                <a:gd name="T25" fmla="*/ 7 h 397"/>
                <a:gd name="T26" fmla="*/ 3 w 833"/>
                <a:gd name="T27" fmla="*/ 10 h 397"/>
                <a:gd name="T28" fmla="*/ 1 w 833"/>
                <a:gd name="T29" fmla="*/ 12 h 397"/>
                <a:gd name="T30" fmla="*/ 0 w 833"/>
                <a:gd name="T31" fmla="*/ 13 h 397"/>
                <a:gd name="T32" fmla="*/ 1 w 833"/>
                <a:gd name="T33" fmla="*/ 14 h 397"/>
                <a:gd name="T34" fmla="*/ 3 w 833"/>
                <a:gd name="T35" fmla="*/ 16 h 397"/>
                <a:gd name="T36" fmla="*/ 5 w 833"/>
                <a:gd name="T37" fmla="*/ 17 h 397"/>
                <a:gd name="T38" fmla="*/ 6 w 833"/>
                <a:gd name="T39" fmla="*/ 18 h 397"/>
                <a:gd name="T40" fmla="*/ 22 w 833"/>
                <a:gd name="T41" fmla="*/ 10 h 397"/>
                <a:gd name="T42" fmla="*/ 24 w 833"/>
                <a:gd name="T43" fmla="*/ 9 h 397"/>
                <a:gd name="T44" fmla="*/ 26 w 833"/>
                <a:gd name="T45" fmla="*/ 9 h 397"/>
                <a:gd name="T46" fmla="*/ 28 w 833"/>
                <a:gd name="T47" fmla="*/ 9 h 397"/>
                <a:gd name="T48" fmla="*/ 30 w 833"/>
                <a:gd name="T49" fmla="*/ 11 h 397"/>
                <a:gd name="T50" fmla="*/ 31 w 833"/>
                <a:gd name="T51" fmla="*/ 13 h 397"/>
                <a:gd name="T52" fmla="*/ 33 w 833"/>
                <a:gd name="T53" fmla="*/ 16 h 397"/>
                <a:gd name="T54" fmla="*/ 35 w 833"/>
                <a:gd name="T55" fmla="*/ 20 h 397"/>
                <a:gd name="T56" fmla="*/ 36 w 833"/>
                <a:gd name="T57" fmla="*/ 25 h 397"/>
                <a:gd name="T58" fmla="*/ 38 w 833"/>
                <a:gd name="T59" fmla="*/ 24 h 397"/>
                <a:gd name="T60" fmla="*/ 40 w 833"/>
                <a:gd name="T61" fmla="*/ 24 h 397"/>
                <a:gd name="T62" fmla="*/ 42 w 833"/>
                <a:gd name="T63" fmla="*/ 24 h 397"/>
                <a:gd name="T64" fmla="*/ 44 w 833"/>
                <a:gd name="T65" fmla="*/ 23 h 397"/>
                <a:gd name="T66" fmla="*/ 46 w 833"/>
                <a:gd name="T67" fmla="*/ 23 h 397"/>
                <a:gd name="T68" fmla="*/ 49 w 833"/>
                <a:gd name="T69" fmla="*/ 22 h 397"/>
                <a:gd name="T70" fmla="*/ 50 w 833"/>
                <a:gd name="T71" fmla="*/ 21 h 397"/>
                <a:gd name="T72" fmla="*/ 52 w 833"/>
                <a:gd name="T73" fmla="*/ 20 h 39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33"/>
                <a:gd name="T112" fmla="*/ 0 h 397"/>
                <a:gd name="T113" fmla="*/ 833 w 833"/>
                <a:gd name="T114" fmla="*/ 397 h 39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33" h="397">
                  <a:moveTo>
                    <a:pt x="833" y="324"/>
                  </a:moveTo>
                  <a:lnTo>
                    <a:pt x="803" y="282"/>
                  </a:lnTo>
                  <a:lnTo>
                    <a:pt x="775" y="243"/>
                  </a:lnTo>
                  <a:lnTo>
                    <a:pt x="745" y="208"/>
                  </a:lnTo>
                  <a:lnTo>
                    <a:pt x="716" y="176"/>
                  </a:lnTo>
                  <a:lnTo>
                    <a:pt x="688" y="147"/>
                  </a:lnTo>
                  <a:lnTo>
                    <a:pt x="660" y="121"/>
                  </a:lnTo>
                  <a:lnTo>
                    <a:pt x="632" y="97"/>
                  </a:lnTo>
                  <a:lnTo>
                    <a:pt x="604" y="77"/>
                  </a:lnTo>
                  <a:lnTo>
                    <a:pt x="577" y="59"/>
                  </a:lnTo>
                  <a:lnTo>
                    <a:pt x="550" y="44"/>
                  </a:lnTo>
                  <a:lnTo>
                    <a:pt x="523" y="31"/>
                  </a:lnTo>
                  <a:lnTo>
                    <a:pt x="496" y="20"/>
                  </a:lnTo>
                  <a:lnTo>
                    <a:pt x="470" y="12"/>
                  </a:lnTo>
                  <a:lnTo>
                    <a:pt x="445" y="6"/>
                  </a:lnTo>
                  <a:lnTo>
                    <a:pt x="420" y="3"/>
                  </a:lnTo>
                  <a:lnTo>
                    <a:pt x="395" y="0"/>
                  </a:lnTo>
                  <a:lnTo>
                    <a:pt x="352" y="0"/>
                  </a:lnTo>
                  <a:lnTo>
                    <a:pt x="311" y="5"/>
                  </a:lnTo>
                  <a:lnTo>
                    <a:pt x="273" y="14"/>
                  </a:lnTo>
                  <a:lnTo>
                    <a:pt x="236" y="26"/>
                  </a:lnTo>
                  <a:lnTo>
                    <a:pt x="202" y="42"/>
                  </a:lnTo>
                  <a:lnTo>
                    <a:pt x="168" y="59"/>
                  </a:lnTo>
                  <a:lnTo>
                    <a:pt x="138" y="78"/>
                  </a:lnTo>
                  <a:lnTo>
                    <a:pt x="111" y="98"/>
                  </a:lnTo>
                  <a:lnTo>
                    <a:pt x="86" y="118"/>
                  </a:lnTo>
                  <a:lnTo>
                    <a:pt x="64" y="138"/>
                  </a:lnTo>
                  <a:lnTo>
                    <a:pt x="45" y="155"/>
                  </a:lnTo>
                  <a:lnTo>
                    <a:pt x="30" y="172"/>
                  </a:lnTo>
                  <a:lnTo>
                    <a:pt x="17" y="187"/>
                  </a:lnTo>
                  <a:lnTo>
                    <a:pt x="7" y="197"/>
                  </a:lnTo>
                  <a:lnTo>
                    <a:pt x="2" y="204"/>
                  </a:lnTo>
                  <a:lnTo>
                    <a:pt x="0" y="207"/>
                  </a:lnTo>
                  <a:lnTo>
                    <a:pt x="20" y="226"/>
                  </a:lnTo>
                  <a:lnTo>
                    <a:pt x="37" y="241"/>
                  </a:lnTo>
                  <a:lnTo>
                    <a:pt x="51" y="255"/>
                  </a:lnTo>
                  <a:lnTo>
                    <a:pt x="64" y="265"/>
                  </a:lnTo>
                  <a:lnTo>
                    <a:pt x="76" y="276"/>
                  </a:lnTo>
                  <a:lnTo>
                    <a:pt x="91" y="286"/>
                  </a:lnTo>
                  <a:lnTo>
                    <a:pt x="105" y="295"/>
                  </a:lnTo>
                  <a:lnTo>
                    <a:pt x="123" y="307"/>
                  </a:lnTo>
                  <a:lnTo>
                    <a:pt x="347" y="163"/>
                  </a:lnTo>
                  <a:lnTo>
                    <a:pt x="364" y="153"/>
                  </a:lnTo>
                  <a:lnTo>
                    <a:pt x="381" y="147"/>
                  </a:lnTo>
                  <a:lnTo>
                    <a:pt x="397" y="143"/>
                  </a:lnTo>
                  <a:lnTo>
                    <a:pt x="414" y="143"/>
                  </a:lnTo>
                  <a:lnTo>
                    <a:pt x="430" y="147"/>
                  </a:lnTo>
                  <a:lnTo>
                    <a:pt x="446" y="154"/>
                  </a:lnTo>
                  <a:lnTo>
                    <a:pt x="463" y="166"/>
                  </a:lnTo>
                  <a:lnTo>
                    <a:pt x="478" y="182"/>
                  </a:lnTo>
                  <a:lnTo>
                    <a:pt x="491" y="197"/>
                  </a:lnTo>
                  <a:lnTo>
                    <a:pt x="503" y="215"/>
                  </a:lnTo>
                  <a:lnTo>
                    <a:pt x="516" y="238"/>
                  </a:lnTo>
                  <a:lnTo>
                    <a:pt x="529" y="262"/>
                  </a:lnTo>
                  <a:lnTo>
                    <a:pt x="542" y="290"/>
                  </a:lnTo>
                  <a:lnTo>
                    <a:pt x="557" y="323"/>
                  </a:lnTo>
                  <a:lnTo>
                    <a:pt x="570" y="357"/>
                  </a:lnTo>
                  <a:lnTo>
                    <a:pt x="583" y="397"/>
                  </a:lnTo>
                  <a:lnTo>
                    <a:pt x="596" y="396"/>
                  </a:lnTo>
                  <a:lnTo>
                    <a:pt x="610" y="393"/>
                  </a:lnTo>
                  <a:lnTo>
                    <a:pt x="626" y="391"/>
                  </a:lnTo>
                  <a:lnTo>
                    <a:pt x="641" y="388"/>
                  </a:lnTo>
                  <a:lnTo>
                    <a:pt x="658" y="385"/>
                  </a:lnTo>
                  <a:lnTo>
                    <a:pt x="676" y="382"/>
                  </a:lnTo>
                  <a:lnTo>
                    <a:pt x="694" y="379"/>
                  </a:lnTo>
                  <a:lnTo>
                    <a:pt x="712" y="374"/>
                  </a:lnTo>
                  <a:lnTo>
                    <a:pt x="728" y="369"/>
                  </a:lnTo>
                  <a:lnTo>
                    <a:pt x="746" y="365"/>
                  </a:lnTo>
                  <a:lnTo>
                    <a:pt x="763" y="360"/>
                  </a:lnTo>
                  <a:lnTo>
                    <a:pt x="780" y="354"/>
                  </a:lnTo>
                  <a:lnTo>
                    <a:pt x="795" y="347"/>
                  </a:lnTo>
                  <a:lnTo>
                    <a:pt x="808" y="339"/>
                  </a:lnTo>
                  <a:lnTo>
                    <a:pt x="821" y="332"/>
                  </a:lnTo>
                  <a:lnTo>
                    <a:pt x="833" y="324"/>
                  </a:lnTo>
                  <a:close/>
                </a:path>
              </a:pathLst>
            </a:custGeom>
            <a:solidFill>
              <a:srgbClr val="582C00"/>
            </a:solidFill>
            <a:ln w="9525">
              <a:solidFill>
                <a:srgbClr val="582C00"/>
              </a:solidFill>
              <a:round/>
              <a:headEnd/>
              <a:tailEnd/>
            </a:ln>
          </p:spPr>
          <p:txBody>
            <a:bodyPr/>
            <a:lstStyle/>
            <a:p>
              <a:endParaRPr lang="de-DE"/>
            </a:p>
          </p:txBody>
        </p:sp>
        <p:sp>
          <p:nvSpPr>
            <p:cNvPr id="14348" name="Freeform 11"/>
            <p:cNvSpPr>
              <a:spLocks/>
            </p:cNvSpPr>
            <p:nvPr/>
          </p:nvSpPr>
          <p:spPr bwMode="auto">
            <a:xfrm>
              <a:off x="3941" y="360"/>
              <a:ext cx="209" cy="136"/>
            </a:xfrm>
            <a:custGeom>
              <a:avLst/>
              <a:gdLst>
                <a:gd name="T0" fmla="*/ 52 w 836"/>
                <a:gd name="T1" fmla="*/ 34 h 548"/>
                <a:gd name="T2" fmla="*/ 50 w 836"/>
                <a:gd name="T3" fmla="*/ 34 h 548"/>
                <a:gd name="T4" fmla="*/ 47 w 836"/>
                <a:gd name="T5" fmla="*/ 33 h 548"/>
                <a:gd name="T6" fmla="*/ 45 w 836"/>
                <a:gd name="T7" fmla="*/ 33 h 548"/>
                <a:gd name="T8" fmla="*/ 42 w 836"/>
                <a:gd name="T9" fmla="*/ 32 h 548"/>
                <a:gd name="T10" fmla="*/ 41 w 836"/>
                <a:gd name="T11" fmla="*/ 31 h 548"/>
                <a:gd name="T12" fmla="*/ 40 w 836"/>
                <a:gd name="T13" fmla="*/ 30 h 548"/>
                <a:gd name="T14" fmla="*/ 38 w 836"/>
                <a:gd name="T15" fmla="*/ 29 h 548"/>
                <a:gd name="T16" fmla="*/ 38 w 836"/>
                <a:gd name="T17" fmla="*/ 27 h 548"/>
                <a:gd name="T18" fmla="*/ 37 w 836"/>
                <a:gd name="T19" fmla="*/ 27 h 548"/>
                <a:gd name="T20" fmla="*/ 36 w 836"/>
                <a:gd name="T21" fmla="*/ 26 h 548"/>
                <a:gd name="T22" fmla="*/ 36 w 836"/>
                <a:gd name="T23" fmla="*/ 25 h 548"/>
                <a:gd name="T24" fmla="*/ 35 w 836"/>
                <a:gd name="T25" fmla="*/ 24 h 548"/>
                <a:gd name="T26" fmla="*/ 34 w 836"/>
                <a:gd name="T27" fmla="*/ 22 h 548"/>
                <a:gd name="T28" fmla="*/ 33 w 836"/>
                <a:gd name="T29" fmla="*/ 20 h 548"/>
                <a:gd name="T30" fmla="*/ 33 w 836"/>
                <a:gd name="T31" fmla="*/ 17 h 548"/>
                <a:gd name="T32" fmla="*/ 31 w 836"/>
                <a:gd name="T33" fmla="*/ 15 h 548"/>
                <a:gd name="T34" fmla="*/ 26 w 836"/>
                <a:gd name="T35" fmla="*/ 5 h 548"/>
                <a:gd name="T36" fmla="*/ 26 w 836"/>
                <a:gd name="T37" fmla="*/ 5 h 548"/>
                <a:gd name="T38" fmla="*/ 24 w 836"/>
                <a:gd name="T39" fmla="*/ 5 h 548"/>
                <a:gd name="T40" fmla="*/ 22 w 836"/>
                <a:gd name="T41" fmla="*/ 5 h 548"/>
                <a:gd name="T42" fmla="*/ 20 w 836"/>
                <a:gd name="T43" fmla="*/ 7 h 548"/>
                <a:gd name="T44" fmla="*/ 18 w 836"/>
                <a:gd name="T45" fmla="*/ 8 h 548"/>
                <a:gd name="T46" fmla="*/ 16 w 836"/>
                <a:gd name="T47" fmla="*/ 10 h 548"/>
                <a:gd name="T48" fmla="*/ 13 w 836"/>
                <a:gd name="T49" fmla="*/ 12 h 548"/>
                <a:gd name="T50" fmla="*/ 11 w 836"/>
                <a:gd name="T51" fmla="*/ 13 h 548"/>
                <a:gd name="T52" fmla="*/ 9 w 836"/>
                <a:gd name="T53" fmla="*/ 15 h 548"/>
                <a:gd name="T54" fmla="*/ 6 w 836"/>
                <a:gd name="T55" fmla="*/ 16 h 548"/>
                <a:gd name="T56" fmla="*/ 3 w 836"/>
                <a:gd name="T57" fmla="*/ 17 h 548"/>
                <a:gd name="T58" fmla="*/ 2 w 836"/>
                <a:gd name="T59" fmla="*/ 18 h 548"/>
                <a:gd name="T60" fmla="*/ 1 w 836"/>
                <a:gd name="T61" fmla="*/ 16 h 548"/>
                <a:gd name="T62" fmla="*/ 0 w 836"/>
                <a:gd name="T63" fmla="*/ 15 h 548"/>
                <a:gd name="T64" fmla="*/ 2 w 836"/>
                <a:gd name="T65" fmla="*/ 13 h 548"/>
                <a:gd name="T66" fmla="*/ 5 w 836"/>
                <a:gd name="T67" fmla="*/ 12 h 548"/>
                <a:gd name="T68" fmla="*/ 7 w 836"/>
                <a:gd name="T69" fmla="*/ 10 h 548"/>
                <a:gd name="T70" fmla="*/ 22 w 836"/>
                <a:gd name="T71" fmla="*/ 1 h 548"/>
                <a:gd name="T72" fmla="*/ 24 w 836"/>
                <a:gd name="T73" fmla="*/ 0 h 548"/>
                <a:gd name="T74" fmla="*/ 26 w 836"/>
                <a:gd name="T75" fmla="*/ 0 h 548"/>
                <a:gd name="T76" fmla="*/ 28 w 836"/>
                <a:gd name="T77" fmla="*/ 1 h 548"/>
                <a:gd name="T78" fmla="*/ 29 w 836"/>
                <a:gd name="T79" fmla="*/ 2 h 548"/>
                <a:gd name="T80" fmla="*/ 31 w 836"/>
                <a:gd name="T81" fmla="*/ 5 h 548"/>
                <a:gd name="T82" fmla="*/ 33 w 836"/>
                <a:gd name="T83" fmla="*/ 8 h 548"/>
                <a:gd name="T84" fmla="*/ 35 w 836"/>
                <a:gd name="T85" fmla="*/ 12 h 548"/>
                <a:gd name="T86" fmla="*/ 36 w 836"/>
                <a:gd name="T87" fmla="*/ 15 h 548"/>
                <a:gd name="T88" fmla="*/ 37 w 836"/>
                <a:gd name="T89" fmla="*/ 17 h 548"/>
                <a:gd name="T90" fmla="*/ 38 w 836"/>
                <a:gd name="T91" fmla="*/ 21 h 548"/>
                <a:gd name="T92" fmla="*/ 39 w 836"/>
                <a:gd name="T93" fmla="*/ 25 h 548"/>
                <a:gd name="T94" fmla="*/ 38 w 836"/>
                <a:gd name="T95" fmla="*/ 27 h 548"/>
                <a:gd name="T96" fmla="*/ 39 w 836"/>
                <a:gd name="T97" fmla="*/ 29 h 548"/>
                <a:gd name="T98" fmla="*/ 40 w 836"/>
                <a:gd name="T99" fmla="*/ 30 h 548"/>
                <a:gd name="T100" fmla="*/ 41 w 836"/>
                <a:gd name="T101" fmla="*/ 31 h 548"/>
                <a:gd name="T102" fmla="*/ 43 w 836"/>
                <a:gd name="T103" fmla="*/ 31 h 548"/>
                <a:gd name="T104" fmla="*/ 45 w 836"/>
                <a:gd name="T105" fmla="*/ 32 h 548"/>
                <a:gd name="T106" fmla="*/ 47 w 836"/>
                <a:gd name="T107" fmla="*/ 33 h 548"/>
                <a:gd name="T108" fmla="*/ 50 w 836"/>
                <a:gd name="T109" fmla="*/ 33 h 548"/>
                <a:gd name="T110" fmla="*/ 52 w 836"/>
                <a:gd name="T111" fmla="*/ 33 h 54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36"/>
                <a:gd name="T169" fmla="*/ 0 h 548"/>
                <a:gd name="T170" fmla="*/ 836 w 836"/>
                <a:gd name="T171" fmla="*/ 548 h 54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36" h="548">
                  <a:moveTo>
                    <a:pt x="836" y="540"/>
                  </a:moveTo>
                  <a:lnTo>
                    <a:pt x="836" y="548"/>
                  </a:lnTo>
                  <a:lnTo>
                    <a:pt x="815" y="545"/>
                  </a:lnTo>
                  <a:lnTo>
                    <a:pt x="794" y="543"/>
                  </a:lnTo>
                  <a:lnTo>
                    <a:pt x="775" y="540"/>
                  </a:lnTo>
                  <a:lnTo>
                    <a:pt x="755" y="537"/>
                  </a:lnTo>
                  <a:lnTo>
                    <a:pt x="736" y="532"/>
                  </a:lnTo>
                  <a:lnTo>
                    <a:pt x="717" y="526"/>
                  </a:lnTo>
                  <a:lnTo>
                    <a:pt x="698" y="520"/>
                  </a:lnTo>
                  <a:lnTo>
                    <a:pt x="677" y="512"/>
                  </a:lnTo>
                  <a:lnTo>
                    <a:pt x="666" y="506"/>
                  </a:lnTo>
                  <a:lnTo>
                    <a:pt x="654" y="500"/>
                  </a:lnTo>
                  <a:lnTo>
                    <a:pt x="643" y="493"/>
                  </a:lnTo>
                  <a:lnTo>
                    <a:pt x="632" y="484"/>
                  </a:lnTo>
                  <a:lnTo>
                    <a:pt x="623" y="476"/>
                  </a:lnTo>
                  <a:lnTo>
                    <a:pt x="613" y="466"/>
                  </a:lnTo>
                  <a:lnTo>
                    <a:pt x="606" y="454"/>
                  </a:lnTo>
                  <a:lnTo>
                    <a:pt x="600" y="442"/>
                  </a:lnTo>
                  <a:lnTo>
                    <a:pt x="594" y="440"/>
                  </a:lnTo>
                  <a:lnTo>
                    <a:pt x="589" y="437"/>
                  </a:lnTo>
                  <a:lnTo>
                    <a:pt x="583" y="431"/>
                  </a:lnTo>
                  <a:lnTo>
                    <a:pt x="579" y="423"/>
                  </a:lnTo>
                  <a:lnTo>
                    <a:pt x="573" y="415"/>
                  </a:lnTo>
                  <a:lnTo>
                    <a:pt x="568" y="407"/>
                  </a:lnTo>
                  <a:lnTo>
                    <a:pt x="562" y="396"/>
                  </a:lnTo>
                  <a:lnTo>
                    <a:pt x="557" y="385"/>
                  </a:lnTo>
                  <a:lnTo>
                    <a:pt x="550" y="370"/>
                  </a:lnTo>
                  <a:lnTo>
                    <a:pt x="544" y="353"/>
                  </a:lnTo>
                  <a:lnTo>
                    <a:pt x="538" y="336"/>
                  </a:lnTo>
                  <a:lnTo>
                    <a:pt x="531" y="318"/>
                  </a:lnTo>
                  <a:lnTo>
                    <a:pt x="525" y="300"/>
                  </a:lnTo>
                  <a:lnTo>
                    <a:pt x="519" y="282"/>
                  </a:lnTo>
                  <a:lnTo>
                    <a:pt x="512" y="266"/>
                  </a:lnTo>
                  <a:lnTo>
                    <a:pt x="505" y="249"/>
                  </a:lnTo>
                  <a:lnTo>
                    <a:pt x="432" y="100"/>
                  </a:lnTo>
                  <a:lnTo>
                    <a:pt x="425" y="89"/>
                  </a:lnTo>
                  <a:lnTo>
                    <a:pt x="416" y="80"/>
                  </a:lnTo>
                  <a:lnTo>
                    <a:pt x="406" y="76"/>
                  </a:lnTo>
                  <a:lnTo>
                    <a:pt x="394" y="73"/>
                  </a:lnTo>
                  <a:lnTo>
                    <a:pt x="381" y="75"/>
                  </a:lnTo>
                  <a:lnTo>
                    <a:pt x="368" y="78"/>
                  </a:lnTo>
                  <a:lnTo>
                    <a:pt x="353" y="85"/>
                  </a:lnTo>
                  <a:lnTo>
                    <a:pt x="339" y="95"/>
                  </a:lnTo>
                  <a:lnTo>
                    <a:pt x="321" y="108"/>
                  </a:lnTo>
                  <a:lnTo>
                    <a:pt x="304" y="121"/>
                  </a:lnTo>
                  <a:lnTo>
                    <a:pt x="287" y="134"/>
                  </a:lnTo>
                  <a:lnTo>
                    <a:pt x="270" y="147"/>
                  </a:lnTo>
                  <a:lnTo>
                    <a:pt x="252" y="162"/>
                  </a:lnTo>
                  <a:lnTo>
                    <a:pt x="234" y="175"/>
                  </a:lnTo>
                  <a:lnTo>
                    <a:pt x="216" y="188"/>
                  </a:lnTo>
                  <a:lnTo>
                    <a:pt x="198" y="201"/>
                  </a:lnTo>
                  <a:lnTo>
                    <a:pt x="180" y="213"/>
                  </a:lnTo>
                  <a:lnTo>
                    <a:pt x="161" y="225"/>
                  </a:lnTo>
                  <a:lnTo>
                    <a:pt x="141" y="237"/>
                  </a:lnTo>
                  <a:lnTo>
                    <a:pt x="120" y="248"/>
                  </a:lnTo>
                  <a:lnTo>
                    <a:pt x="97" y="258"/>
                  </a:lnTo>
                  <a:lnTo>
                    <a:pt x="73" y="269"/>
                  </a:lnTo>
                  <a:lnTo>
                    <a:pt x="49" y="279"/>
                  </a:lnTo>
                  <a:lnTo>
                    <a:pt x="24" y="288"/>
                  </a:lnTo>
                  <a:lnTo>
                    <a:pt x="23" y="285"/>
                  </a:lnTo>
                  <a:lnTo>
                    <a:pt x="18" y="274"/>
                  </a:lnTo>
                  <a:lnTo>
                    <a:pt x="11" y="258"/>
                  </a:lnTo>
                  <a:lnTo>
                    <a:pt x="0" y="241"/>
                  </a:lnTo>
                  <a:lnTo>
                    <a:pt x="5" y="238"/>
                  </a:lnTo>
                  <a:lnTo>
                    <a:pt x="17" y="230"/>
                  </a:lnTo>
                  <a:lnTo>
                    <a:pt x="34" y="219"/>
                  </a:lnTo>
                  <a:lnTo>
                    <a:pt x="55" y="206"/>
                  </a:lnTo>
                  <a:lnTo>
                    <a:pt x="78" y="193"/>
                  </a:lnTo>
                  <a:lnTo>
                    <a:pt x="99" y="178"/>
                  </a:lnTo>
                  <a:lnTo>
                    <a:pt x="118" y="167"/>
                  </a:lnTo>
                  <a:lnTo>
                    <a:pt x="134" y="157"/>
                  </a:lnTo>
                  <a:lnTo>
                    <a:pt x="347" y="18"/>
                  </a:lnTo>
                  <a:lnTo>
                    <a:pt x="366" y="9"/>
                  </a:lnTo>
                  <a:lnTo>
                    <a:pt x="384" y="3"/>
                  </a:lnTo>
                  <a:lnTo>
                    <a:pt x="401" y="0"/>
                  </a:lnTo>
                  <a:lnTo>
                    <a:pt x="416" y="0"/>
                  </a:lnTo>
                  <a:lnTo>
                    <a:pt x="432" y="5"/>
                  </a:lnTo>
                  <a:lnTo>
                    <a:pt x="445" y="12"/>
                  </a:lnTo>
                  <a:lnTo>
                    <a:pt x="459" y="21"/>
                  </a:lnTo>
                  <a:lnTo>
                    <a:pt x="471" y="33"/>
                  </a:lnTo>
                  <a:lnTo>
                    <a:pt x="489" y="55"/>
                  </a:lnTo>
                  <a:lnTo>
                    <a:pt x="505" y="82"/>
                  </a:lnTo>
                  <a:lnTo>
                    <a:pt x="519" y="109"/>
                  </a:lnTo>
                  <a:lnTo>
                    <a:pt x="532" y="138"/>
                  </a:lnTo>
                  <a:lnTo>
                    <a:pt x="544" y="167"/>
                  </a:lnTo>
                  <a:lnTo>
                    <a:pt x="554" y="195"/>
                  </a:lnTo>
                  <a:lnTo>
                    <a:pt x="562" y="220"/>
                  </a:lnTo>
                  <a:lnTo>
                    <a:pt x="569" y="242"/>
                  </a:lnTo>
                  <a:lnTo>
                    <a:pt x="575" y="255"/>
                  </a:lnTo>
                  <a:lnTo>
                    <a:pt x="585" y="278"/>
                  </a:lnTo>
                  <a:lnTo>
                    <a:pt x="598" y="307"/>
                  </a:lnTo>
                  <a:lnTo>
                    <a:pt x="610" y="341"/>
                  </a:lnTo>
                  <a:lnTo>
                    <a:pt x="619" y="373"/>
                  </a:lnTo>
                  <a:lnTo>
                    <a:pt x="624" y="403"/>
                  </a:lnTo>
                  <a:lnTo>
                    <a:pt x="621" y="427"/>
                  </a:lnTo>
                  <a:lnTo>
                    <a:pt x="610" y="440"/>
                  </a:lnTo>
                  <a:lnTo>
                    <a:pt x="615" y="452"/>
                  </a:lnTo>
                  <a:lnTo>
                    <a:pt x="623" y="463"/>
                  </a:lnTo>
                  <a:lnTo>
                    <a:pt x="631" y="472"/>
                  </a:lnTo>
                  <a:lnTo>
                    <a:pt x="639" y="480"/>
                  </a:lnTo>
                  <a:lnTo>
                    <a:pt x="649" y="488"/>
                  </a:lnTo>
                  <a:lnTo>
                    <a:pt x="658" y="494"/>
                  </a:lnTo>
                  <a:lnTo>
                    <a:pt x="669" y="500"/>
                  </a:lnTo>
                  <a:lnTo>
                    <a:pt x="681" y="506"/>
                  </a:lnTo>
                  <a:lnTo>
                    <a:pt x="700" y="514"/>
                  </a:lnTo>
                  <a:lnTo>
                    <a:pt x="718" y="520"/>
                  </a:lnTo>
                  <a:lnTo>
                    <a:pt x="737" y="526"/>
                  </a:lnTo>
                  <a:lnTo>
                    <a:pt x="757" y="530"/>
                  </a:lnTo>
                  <a:lnTo>
                    <a:pt x="776" y="533"/>
                  </a:lnTo>
                  <a:lnTo>
                    <a:pt x="795" y="537"/>
                  </a:lnTo>
                  <a:lnTo>
                    <a:pt x="816" y="538"/>
                  </a:lnTo>
                  <a:lnTo>
                    <a:pt x="836" y="540"/>
                  </a:lnTo>
                  <a:close/>
                </a:path>
              </a:pathLst>
            </a:custGeom>
            <a:solidFill>
              <a:srgbClr val="582C00"/>
            </a:solidFill>
            <a:ln w="9525">
              <a:solidFill>
                <a:srgbClr val="582C00"/>
              </a:solidFill>
              <a:round/>
              <a:headEnd/>
              <a:tailEnd/>
            </a:ln>
          </p:spPr>
          <p:txBody>
            <a:bodyPr/>
            <a:lstStyle/>
            <a:p>
              <a:endParaRPr lang="de-DE"/>
            </a:p>
          </p:txBody>
        </p:sp>
        <p:sp>
          <p:nvSpPr>
            <p:cNvPr id="14349" name="Freeform 12"/>
            <p:cNvSpPr>
              <a:spLocks/>
            </p:cNvSpPr>
            <p:nvPr/>
          </p:nvSpPr>
          <p:spPr bwMode="auto">
            <a:xfrm>
              <a:off x="3992" y="380"/>
              <a:ext cx="72" cy="42"/>
            </a:xfrm>
            <a:custGeom>
              <a:avLst/>
              <a:gdLst>
                <a:gd name="T0" fmla="*/ 0 w 289"/>
                <a:gd name="T1" fmla="*/ 8 h 167"/>
                <a:gd name="T2" fmla="*/ 9 w 289"/>
                <a:gd name="T3" fmla="*/ 1 h 167"/>
                <a:gd name="T4" fmla="*/ 10 w 289"/>
                <a:gd name="T5" fmla="*/ 1 h 167"/>
                <a:gd name="T6" fmla="*/ 10 w 289"/>
                <a:gd name="T7" fmla="*/ 0 h 167"/>
                <a:gd name="T8" fmla="*/ 11 w 289"/>
                <a:gd name="T9" fmla="*/ 0 h 167"/>
                <a:gd name="T10" fmla="*/ 12 w 289"/>
                <a:gd name="T11" fmla="*/ 0 h 167"/>
                <a:gd name="T12" fmla="*/ 12 w 289"/>
                <a:gd name="T13" fmla="*/ 0 h 167"/>
                <a:gd name="T14" fmla="*/ 13 w 289"/>
                <a:gd name="T15" fmla="*/ 1 h 167"/>
                <a:gd name="T16" fmla="*/ 13 w 289"/>
                <a:gd name="T17" fmla="*/ 1 h 167"/>
                <a:gd name="T18" fmla="*/ 14 w 289"/>
                <a:gd name="T19" fmla="*/ 2 h 167"/>
                <a:gd name="T20" fmla="*/ 18 w 289"/>
                <a:gd name="T21" fmla="*/ 11 h 167"/>
                <a:gd name="T22" fmla="*/ 16 w 289"/>
                <a:gd name="T23" fmla="*/ 11 h 167"/>
                <a:gd name="T24" fmla="*/ 15 w 289"/>
                <a:gd name="T25" fmla="*/ 11 h 167"/>
                <a:gd name="T26" fmla="*/ 13 w 289"/>
                <a:gd name="T27" fmla="*/ 11 h 167"/>
                <a:gd name="T28" fmla="*/ 12 w 289"/>
                <a:gd name="T29" fmla="*/ 11 h 167"/>
                <a:gd name="T30" fmla="*/ 11 w 289"/>
                <a:gd name="T31" fmla="*/ 11 h 167"/>
                <a:gd name="T32" fmla="*/ 10 w 289"/>
                <a:gd name="T33" fmla="*/ 10 h 167"/>
                <a:gd name="T34" fmla="*/ 9 w 289"/>
                <a:gd name="T35" fmla="*/ 10 h 167"/>
                <a:gd name="T36" fmla="*/ 7 w 289"/>
                <a:gd name="T37" fmla="*/ 10 h 167"/>
                <a:gd name="T38" fmla="*/ 7 w 289"/>
                <a:gd name="T39" fmla="*/ 10 h 167"/>
                <a:gd name="T40" fmla="*/ 6 w 289"/>
                <a:gd name="T41" fmla="*/ 10 h 167"/>
                <a:gd name="T42" fmla="*/ 5 w 289"/>
                <a:gd name="T43" fmla="*/ 10 h 167"/>
                <a:gd name="T44" fmla="*/ 4 w 289"/>
                <a:gd name="T45" fmla="*/ 9 h 167"/>
                <a:gd name="T46" fmla="*/ 3 w 289"/>
                <a:gd name="T47" fmla="*/ 9 h 167"/>
                <a:gd name="T48" fmla="*/ 2 w 289"/>
                <a:gd name="T49" fmla="*/ 9 h 167"/>
                <a:gd name="T50" fmla="*/ 1 w 289"/>
                <a:gd name="T51" fmla="*/ 8 h 167"/>
                <a:gd name="T52" fmla="*/ 0 w 289"/>
                <a:gd name="T53" fmla="*/ 8 h 167"/>
                <a:gd name="T54" fmla="*/ 0 w 289"/>
                <a:gd name="T55" fmla="*/ 8 h 16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89"/>
                <a:gd name="T85" fmla="*/ 0 h 167"/>
                <a:gd name="T86" fmla="*/ 289 w 289"/>
                <a:gd name="T87" fmla="*/ 167 h 16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89" h="167">
                  <a:moveTo>
                    <a:pt x="0" y="125"/>
                  </a:moveTo>
                  <a:lnTo>
                    <a:pt x="149" y="14"/>
                  </a:lnTo>
                  <a:lnTo>
                    <a:pt x="160" y="7"/>
                  </a:lnTo>
                  <a:lnTo>
                    <a:pt x="170" y="2"/>
                  </a:lnTo>
                  <a:lnTo>
                    <a:pt x="180" y="0"/>
                  </a:lnTo>
                  <a:lnTo>
                    <a:pt x="189" y="0"/>
                  </a:lnTo>
                  <a:lnTo>
                    <a:pt x="198" y="2"/>
                  </a:lnTo>
                  <a:lnTo>
                    <a:pt x="205" y="8"/>
                  </a:lnTo>
                  <a:lnTo>
                    <a:pt x="213" y="17"/>
                  </a:lnTo>
                  <a:lnTo>
                    <a:pt x="220" y="29"/>
                  </a:lnTo>
                  <a:lnTo>
                    <a:pt x="289" y="166"/>
                  </a:lnTo>
                  <a:lnTo>
                    <a:pt x="263" y="167"/>
                  </a:lnTo>
                  <a:lnTo>
                    <a:pt x="238" y="167"/>
                  </a:lnTo>
                  <a:lnTo>
                    <a:pt x="215" y="167"/>
                  </a:lnTo>
                  <a:lnTo>
                    <a:pt x="195" y="167"/>
                  </a:lnTo>
                  <a:lnTo>
                    <a:pt x="174" y="166"/>
                  </a:lnTo>
                  <a:lnTo>
                    <a:pt x="157" y="165"/>
                  </a:lnTo>
                  <a:lnTo>
                    <a:pt x="139" y="162"/>
                  </a:lnTo>
                  <a:lnTo>
                    <a:pt x="122" y="160"/>
                  </a:lnTo>
                  <a:lnTo>
                    <a:pt x="107" y="158"/>
                  </a:lnTo>
                  <a:lnTo>
                    <a:pt x="91" y="154"/>
                  </a:lnTo>
                  <a:lnTo>
                    <a:pt x="76" y="150"/>
                  </a:lnTo>
                  <a:lnTo>
                    <a:pt x="61" y="147"/>
                  </a:lnTo>
                  <a:lnTo>
                    <a:pt x="46" y="142"/>
                  </a:lnTo>
                  <a:lnTo>
                    <a:pt x="31" y="136"/>
                  </a:lnTo>
                  <a:lnTo>
                    <a:pt x="16" y="131"/>
                  </a:lnTo>
                  <a:lnTo>
                    <a:pt x="0" y="125"/>
                  </a:lnTo>
                  <a:close/>
                </a:path>
              </a:pathLst>
            </a:custGeom>
            <a:solidFill>
              <a:srgbClr val="582C00"/>
            </a:solidFill>
            <a:ln w="9525">
              <a:solidFill>
                <a:srgbClr val="582C00"/>
              </a:solidFill>
              <a:round/>
              <a:headEnd/>
              <a:tailEnd/>
            </a:ln>
          </p:spPr>
          <p:txBody>
            <a:bodyPr/>
            <a:lstStyle/>
            <a:p>
              <a:endParaRPr lang="de-DE"/>
            </a:p>
          </p:txBody>
        </p:sp>
        <p:sp>
          <p:nvSpPr>
            <p:cNvPr id="14350" name="Freeform 13"/>
            <p:cNvSpPr>
              <a:spLocks/>
            </p:cNvSpPr>
            <p:nvPr/>
          </p:nvSpPr>
          <p:spPr bwMode="auto">
            <a:xfrm>
              <a:off x="3685" y="401"/>
              <a:ext cx="167" cy="85"/>
            </a:xfrm>
            <a:custGeom>
              <a:avLst/>
              <a:gdLst>
                <a:gd name="T0" fmla="*/ 13 w 665"/>
                <a:gd name="T1" fmla="*/ 19 h 342"/>
                <a:gd name="T2" fmla="*/ 15 w 665"/>
                <a:gd name="T3" fmla="*/ 18 h 342"/>
                <a:gd name="T4" fmla="*/ 17 w 665"/>
                <a:gd name="T5" fmla="*/ 15 h 342"/>
                <a:gd name="T6" fmla="*/ 19 w 665"/>
                <a:gd name="T7" fmla="*/ 11 h 342"/>
                <a:gd name="T8" fmla="*/ 21 w 665"/>
                <a:gd name="T9" fmla="*/ 8 h 342"/>
                <a:gd name="T10" fmla="*/ 22 w 665"/>
                <a:gd name="T11" fmla="*/ 6 h 342"/>
                <a:gd name="T12" fmla="*/ 24 w 665"/>
                <a:gd name="T13" fmla="*/ 5 h 342"/>
                <a:gd name="T14" fmla="*/ 28 w 665"/>
                <a:gd name="T15" fmla="*/ 7 h 342"/>
                <a:gd name="T16" fmla="*/ 33 w 665"/>
                <a:gd name="T17" fmla="*/ 10 h 342"/>
                <a:gd name="T18" fmla="*/ 37 w 665"/>
                <a:gd name="T19" fmla="*/ 10 h 342"/>
                <a:gd name="T20" fmla="*/ 40 w 665"/>
                <a:gd name="T21" fmla="*/ 8 h 342"/>
                <a:gd name="T22" fmla="*/ 42 w 665"/>
                <a:gd name="T23" fmla="*/ 6 h 342"/>
                <a:gd name="T24" fmla="*/ 39 w 665"/>
                <a:gd name="T25" fmla="*/ 4 h 342"/>
                <a:gd name="T26" fmla="*/ 38 w 665"/>
                <a:gd name="T27" fmla="*/ 4 h 342"/>
                <a:gd name="T28" fmla="*/ 38 w 665"/>
                <a:gd name="T29" fmla="*/ 5 h 342"/>
                <a:gd name="T30" fmla="*/ 37 w 665"/>
                <a:gd name="T31" fmla="*/ 6 h 342"/>
                <a:gd name="T32" fmla="*/ 35 w 665"/>
                <a:gd name="T33" fmla="*/ 6 h 342"/>
                <a:gd name="T34" fmla="*/ 32 w 665"/>
                <a:gd name="T35" fmla="*/ 5 h 342"/>
                <a:gd name="T36" fmla="*/ 29 w 665"/>
                <a:gd name="T37" fmla="*/ 3 h 342"/>
                <a:gd name="T38" fmla="*/ 26 w 665"/>
                <a:gd name="T39" fmla="*/ 1 h 342"/>
                <a:gd name="T40" fmla="*/ 24 w 665"/>
                <a:gd name="T41" fmla="*/ 0 h 342"/>
                <a:gd name="T42" fmla="*/ 22 w 665"/>
                <a:gd name="T43" fmla="*/ 1 h 342"/>
                <a:gd name="T44" fmla="*/ 20 w 665"/>
                <a:gd name="T45" fmla="*/ 2 h 342"/>
                <a:gd name="T46" fmla="*/ 18 w 665"/>
                <a:gd name="T47" fmla="*/ 6 h 342"/>
                <a:gd name="T48" fmla="*/ 16 w 665"/>
                <a:gd name="T49" fmla="*/ 10 h 342"/>
                <a:gd name="T50" fmla="*/ 14 w 665"/>
                <a:gd name="T51" fmla="*/ 13 h 342"/>
                <a:gd name="T52" fmla="*/ 13 w 665"/>
                <a:gd name="T53" fmla="*/ 15 h 342"/>
                <a:gd name="T54" fmla="*/ 12 w 665"/>
                <a:gd name="T55" fmla="*/ 17 h 342"/>
                <a:gd name="T56" fmla="*/ 12 w 665"/>
                <a:gd name="T57" fmla="*/ 18 h 342"/>
                <a:gd name="T58" fmla="*/ 10 w 665"/>
                <a:gd name="T59" fmla="*/ 19 h 342"/>
                <a:gd name="T60" fmla="*/ 8 w 665"/>
                <a:gd name="T61" fmla="*/ 19 h 342"/>
                <a:gd name="T62" fmla="*/ 7 w 665"/>
                <a:gd name="T63" fmla="*/ 20 h 342"/>
                <a:gd name="T64" fmla="*/ 5 w 665"/>
                <a:gd name="T65" fmla="*/ 20 h 342"/>
                <a:gd name="T66" fmla="*/ 4 w 665"/>
                <a:gd name="T67" fmla="*/ 20 h 342"/>
                <a:gd name="T68" fmla="*/ 3 w 665"/>
                <a:gd name="T69" fmla="*/ 20 h 342"/>
                <a:gd name="T70" fmla="*/ 1 w 665"/>
                <a:gd name="T71" fmla="*/ 20 h 342"/>
                <a:gd name="T72" fmla="*/ 0 w 665"/>
                <a:gd name="T73" fmla="*/ 21 h 342"/>
                <a:gd name="T74" fmla="*/ 1 w 665"/>
                <a:gd name="T75" fmla="*/ 21 h 342"/>
                <a:gd name="T76" fmla="*/ 2 w 665"/>
                <a:gd name="T77" fmla="*/ 21 h 342"/>
                <a:gd name="T78" fmla="*/ 3 w 665"/>
                <a:gd name="T79" fmla="*/ 21 h 342"/>
                <a:gd name="T80" fmla="*/ 5 w 665"/>
                <a:gd name="T81" fmla="*/ 20 h 342"/>
                <a:gd name="T82" fmla="*/ 6 w 665"/>
                <a:gd name="T83" fmla="*/ 20 h 342"/>
                <a:gd name="T84" fmla="*/ 8 w 665"/>
                <a:gd name="T85" fmla="*/ 20 h 342"/>
                <a:gd name="T86" fmla="*/ 9 w 665"/>
                <a:gd name="T87" fmla="*/ 20 h 342"/>
                <a:gd name="T88" fmla="*/ 11 w 665"/>
                <a:gd name="T89" fmla="*/ 19 h 342"/>
                <a:gd name="T90" fmla="*/ 12 w 665"/>
                <a:gd name="T91" fmla="*/ 19 h 342"/>
                <a:gd name="T92" fmla="*/ 12 w 665"/>
                <a:gd name="T93" fmla="*/ 19 h 342"/>
                <a:gd name="T94" fmla="*/ 12 w 665"/>
                <a:gd name="T95" fmla="*/ 19 h 34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665"/>
                <a:gd name="T145" fmla="*/ 0 h 342"/>
                <a:gd name="T146" fmla="*/ 665 w 665"/>
                <a:gd name="T147" fmla="*/ 342 h 34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665" h="342">
                  <a:moveTo>
                    <a:pt x="194" y="310"/>
                  </a:moveTo>
                  <a:lnTo>
                    <a:pt x="206" y="312"/>
                  </a:lnTo>
                  <a:lnTo>
                    <a:pt x="219" y="305"/>
                  </a:lnTo>
                  <a:lnTo>
                    <a:pt x="233" y="291"/>
                  </a:lnTo>
                  <a:lnTo>
                    <a:pt x="248" y="269"/>
                  </a:lnTo>
                  <a:lnTo>
                    <a:pt x="263" y="244"/>
                  </a:lnTo>
                  <a:lnTo>
                    <a:pt x="278" y="215"/>
                  </a:lnTo>
                  <a:lnTo>
                    <a:pt x="294" y="187"/>
                  </a:lnTo>
                  <a:lnTo>
                    <a:pt x="310" y="157"/>
                  </a:lnTo>
                  <a:lnTo>
                    <a:pt x="325" y="131"/>
                  </a:lnTo>
                  <a:lnTo>
                    <a:pt x="338" y="109"/>
                  </a:lnTo>
                  <a:lnTo>
                    <a:pt x="351" y="95"/>
                  </a:lnTo>
                  <a:lnTo>
                    <a:pt x="367" y="86"/>
                  </a:lnTo>
                  <a:lnTo>
                    <a:pt x="385" y="88"/>
                  </a:lnTo>
                  <a:lnTo>
                    <a:pt x="407" y="96"/>
                  </a:lnTo>
                  <a:lnTo>
                    <a:pt x="437" y="115"/>
                  </a:lnTo>
                  <a:lnTo>
                    <a:pt x="475" y="144"/>
                  </a:lnTo>
                  <a:lnTo>
                    <a:pt x="517" y="168"/>
                  </a:lnTo>
                  <a:lnTo>
                    <a:pt x="554" y="172"/>
                  </a:lnTo>
                  <a:lnTo>
                    <a:pt x="586" y="165"/>
                  </a:lnTo>
                  <a:lnTo>
                    <a:pt x="614" y="150"/>
                  </a:lnTo>
                  <a:lnTo>
                    <a:pt x="635" y="129"/>
                  </a:lnTo>
                  <a:lnTo>
                    <a:pt x="652" y="109"/>
                  </a:lnTo>
                  <a:lnTo>
                    <a:pt x="661" y="93"/>
                  </a:lnTo>
                  <a:lnTo>
                    <a:pt x="665" y="88"/>
                  </a:lnTo>
                  <a:lnTo>
                    <a:pt x="617" y="60"/>
                  </a:lnTo>
                  <a:lnTo>
                    <a:pt x="611" y="66"/>
                  </a:lnTo>
                  <a:lnTo>
                    <a:pt x="606" y="72"/>
                  </a:lnTo>
                  <a:lnTo>
                    <a:pt x="602" y="78"/>
                  </a:lnTo>
                  <a:lnTo>
                    <a:pt x="597" y="84"/>
                  </a:lnTo>
                  <a:lnTo>
                    <a:pt x="591" y="89"/>
                  </a:lnTo>
                  <a:lnTo>
                    <a:pt x="583" y="93"/>
                  </a:lnTo>
                  <a:lnTo>
                    <a:pt x="571" y="97"/>
                  </a:lnTo>
                  <a:lnTo>
                    <a:pt x="556" y="101"/>
                  </a:lnTo>
                  <a:lnTo>
                    <a:pt x="537" y="99"/>
                  </a:lnTo>
                  <a:lnTo>
                    <a:pt x="515" y="89"/>
                  </a:lnTo>
                  <a:lnTo>
                    <a:pt x="490" y="73"/>
                  </a:lnTo>
                  <a:lnTo>
                    <a:pt x="463" y="55"/>
                  </a:lnTo>
                  <a:lnTo>
                    <a:pt x="437" y="36"/>
                  </a:lnTo>
                  <a:lnTo>
                    <a:pt x="413" y="18"/>
                  </a:lnTo>
                  <a:lnTo>
                    <a:pt x="392" y="6"/>
                  </a:lnTo>
                  <a:lnTo>
                    <a:pt x="375" y="0"/>
                  </a:lnTo>
                  <a:lnTo>
                    <a:pt x="361" y="3"/>
                  </a:lnTo>
                  <a:lnTo>
                    <a:pt x="348" y="11"/>
                  </a:lnTo>
                  <a:lnTo>
                    <a:pt x="335" y="24"/>
                  </a:lnTo>
                  <a:lnTo>
                    <a:pt x="322" y="42"/>
                  </a:lnTo>
                  <a:lnTo>
                    <a:pt x="307" y="65"/>
                  </a:lnTo>
                  <a:lnTo>
                    <a:pt x="292" y="92"/>
                  </a:lnTo>
                  <a:lnTo>
                    <a:pt x="274" y="122"/>
                  </a:lnTo>
                  <a:lnTo>
                    <a:pt x="254" y="157"/>
                  </a:lnTo>
                  <a:lnTo>
                    <a:pt x="237" y="183"/>
                  </a:lnTo>
                  <a:lnTo>
                    <a:pt x="221" y="206"/>
                  </a:lnTo>
                  <a:lnTo>
                    <a:pt x="210" y="227"/>
                  </a:lnTo>
                  <a:lnTo>
                    <a:pt x="199" y="245"/>
                  </a:lnTo>
                  <a:lnTo>
                    <a:pt x="192" y="261"/>
                  </a:lnTo>
                  <a:lnTo>
                    <a:pt x="186" y="275"/>
                  </a:lnTo>
                  <a:lnTo>
                    <a:pt x="183" y="286"/>
                  </a:lnTo>
                  <a:lnTo>
                    <a:pt x="185" y="295"/>
                  </a:lnTo>
                  <a:lnTo>
                    <a:pt x="173" y="301"/>
                  </a:lnTo>
                  <a:lnTo>
                    <a:pt x="160" y="306"/>
                  </a:lnTo>
                  <a:lnTo>
                    <a:pt x="146" y="310"/>
                  </a:lnTo>
                  <a:lnTo>
                    <a:pt x="133" y="313"/>
                  </a:lnTo>
                  <a:lnTo>
                    <a:pt x="120" y="317"/>
                  </a:lnTo>
                  <a:lnTo>
                    <a:pt x="108" y="319"/>
                  </a:lnTo>
                  <a:lnTo>
                    <a:pt x="95" y="320"/>
                  </a:lnTo>
                  <a:lnTo>
                    <a:pt x="84" y="323"/>
                  </a:lnTo>
                  <a:lnTo>
                    <a:pt x="73" y="325"/>
                  </a:lnTo>
                  <a:lnTo>
                    <a:pt x="62" y="326"/>
                  </a:lnTo>
                  <a:lnTo>
                    <a:pt x="51" y="328"/>
                  </a:lnTo>
                  <a:lnTo>
                    <a:pt x="40" y="329"/>
                  </a:lnTo>
                  <a:lnTo>
                    <a:pt x="30" y="330"/>
                  </a:lnTo>
                  <a:lnTo>
                    <a:pt x="20" y="331"/>
                  </a:lnTo>
                  <a:lnTo>
                    <a:pt x="9" y="331"/>
                  </a:lnTo>
                  <a:lnTo>
                    <a:pt x="0" y="332"/>
                  </a:lnTo>
                  <a:lnTo>
                    <a:pt x="1" y="342"/>
                  </a:lnTo>
                  <a:lnTo>
                    <a:pt x="12" y="341"/>
                  </a:lnTo>
                  <a:lnTo>
                    <a:pt x="21" y="340"/>
                  </a:lnTo>
                  <a:lnTo>
                    <a:pt x="32" y="338"/>
                  </a:lnTo>
                  <a:lnTo>
                    <a:pt x="43" y="336"/>
                  </a:lnTo>
                  <a:lnTo>
                    <a:pt x="53" y="335"/>
                  </a:lnTo>
                  <a:lnTo>
                    <a:pt x="64" y="334"/>
                  </a:lnTo>
                  <a:lnTo>
                    <a:pt x="75" y="331"/>
                  </a:lnTo>
                  <a:lnTo>
                    <a:pt x="86" y="330"/>
                  </a:lnTo>
                  <a:lnTo>
                    <a:pt x="98" y="328"/>
                  </a:lnTo>
                  <a:lnTo>
                    <a:pt x="109" y="325"/>
                  </a:lnTo>
                  <a:lnTo>
                    <a:pt x="123" y="323"/>
                  </a:lnTo>
                  <a:lnTo>
                    <a:pt x="136" y="320"/>
                  </a:lnTo>
                  <a:lnTo>
                    <a:pt x="149" y="318"/>
                  </a:lnTo>
                  <a:lnTo>
                    <a:pt x="162" y="313"/>
                  </a:lnTo>
                  <a:lnTo>
                    <a:pt x="174" y="309"/>
                  </a:lnTo>
                  <a:lnTo>
                    <a:pt x="186" y="303"/>
                  </a:lnTo>
                  <a:lnTo>
                    <a:pt x="188" y="305"/>
                  </a:lnTo>
                  <a:lnTo>
                    <a:pt x="191" y="306"/>
                  </a:lnTo>
                  <a:lnTo>
                    <a:pt x="192" y="309"/>
                  </a:lnTo>
                  <a:lnTo>
                    <a:pt x="194" y="310"/>
                  </a:lnTo>
                  <a:close/>
                </a:path>
              </a:pathLst>
            </a:custGeom>
            <a:solidFill>
              <a:srgbClr val="582C00"/>
            </a:solidFill>
            <a:ln w="9525">
              <a:solidFill>
                <a:srgbClr val="582C00"/>
              </a:solidFill>
              <a:round/>
              <a:headEnd/>
              <a:tailEnd/>
            </a:ln>
          </p:spPr>
          <p:txBody>
            <a:bodyPr/>
            <a:lstStyle/>
            <a:p>
              <a:endParaRPr lang="de-DE"/>
            </a:p>
          </p:txBody>
        </p:sp>
        <p:sp>
          <p:nvSpPr>
            <p:cNvPr id="14351" name="Freeform 14"/>
            <p:cNvSpPr>
              <a:spLocks/>
            </p:cNvSpPr>
            <p:nvPr/>
          </p:nvSpPr>
          <p:spPr bwMode="auto">
            <a:xfrm>
              <a:off x="3852" y="412"/>
              <a:ext cx="157" cy="85"/>
            </a:xfrm>
            <a:custGeom>
              <a:avLst/>
              <a:gdLst>
                <a:gd name="T0" fmla="*/ 26 w 628"/>
                <a:gd name="T1" fmla="*/ 19 h 340"/>
                <a:gd name="T2" fmla="*/ 25 w 628"/>
                <a:gd name="T3" fmla="*/ 18 h 340"/>
                <a:gd name="T4" fmla="*/ 24 w 628"/>
                <a:gd name="T5" fmla="*/ 15 h 340"/>
                <a:gd name="T6" fmla="*/ 22 w 628"/>
                <a:gd name="T7" fmla="*/ 12 h 340"/>
                <a:gd name="T8" fmla="*/ 21 w 628"/>
                <a:gd name="T9" fmla="*/ 9 h 340"/>
                <a:gd name="T10" fmla="*/ 20 w 628"/>
                <a:gd name="T11" fmla="*/ 6 h 340"/>
                <a:gd name="T12" fmla="*/ 18 w 628"/>
                <a:gd name="T13" fmla="*/ 5 h 340"/>
                <a:gd name="T14" fmla="*/ 14 w 628"/>
                <a:gd name="T15" fmla="*/ 6 h 340"/>
                <a:gd name="T16" fmla="*/ 9 w 628"/>
                <a:gd name="T17" fmla="*/ 9 h 340"/>
                <a:gd name="T18" fmla="*/ 4 w 628"/>
                <a:gd name="T19" fmla="*/ 9 h 340"/>
                <a:gd name="T20" fmla="*/ 1 w 628"/>
                <a:gd name="T21" fmla="*/ 5 h 340"/>
                <a:gd name="T22" fmla="*/ 0 w 628"/>
                <a:gd name="T23" fmla="*/ 3 h 340"/>
                <a:gd name="T24" fmla="*/ 4 w 628"/>
                <a:gd name="T25" fmla="*/ 3 h 340"/>
                <a:gd name="T26" fmla="*/ 5 w 628"/>
                <a:gd name="T27" fmla="*/ 3 h 340"/>
                <a:gd name="T28" fmla="*/ 5 w 628"/>
                <a:gd name="T29" fmla="*/ 4 h 340"/>
                <a:gd name="T30" fmla="*/ 5 w 628"/>
                <a:gd name="T31" fmla="*/ 4 h 340"/>
                <a:gd name="T32" fmla="*/ 7 w 628"/>
                <a:gd name="T33" fmla="*/ 5 h 340"/>
                <a:gd name="T34" fmla="*/ 8 w 628"/>
                <a:gd name="T35" fmla="*/ 5 h 340"/>
                <a:gd name="T36" fmla="*/ 10 w 628"/>
                <a:gd name="T37" fmla="*/ 5 h 340"/>
                <a:gd name="T38" fmla="*/ 11 w 628"/>
                <a:gd name="T39" fmla="*/ 3 h 340"/>
                <a:gd name="T40" fmla="*/ 13 w 628"/>
                <a:gd name="T41" fmla="*/ 3 h 340"/>
                <a:gd name="T42" fmla="*/ 14 w 628"/>
                <a:gd name="T43" fmla="*/ 1 h 340"/>
                <a:gd name="T44" fmla="*/ 16 w 628"/>
                <a:gd name="T45" fmla="*/ 1 h 340"/>
                <a:gd name="T46" fmla="*/ 18 w 628"/>
                <a:gd name="T47" fmla="*/ 0 h 340"/>
                <a:gd name="T48" fmla="*/ 19 w 628"/>
                <a:gd name="T49" fmla="*/ 0 h 340"/>
                <a:gd name="T50" fmla="*/ 20 w 628"/>
                <a:gd name="T51" fmla="*/ 1 h 340"/>
                <a:gd name="T52" fmla="*/ 22 w 628"/>
                <a:gd name="T53" fmla="*/ 3 h 340"/>
                <a:gd name="T54" fmla="*/ 23 w 628"/>
                <a:gd name="T55" fmla="*/ 6 h 340"/>
                <a:gd name="T56" fmla="*/ 25 w 628"/>
                <a:gd name="T57" fmla="*/ 11 h 340"/>
                <a:gd name="T58" fmla="*/ 26 w 628"/>
                <a:gd name="T59" fmla="*/ 13 h 340"/>
                <a:gd name="T60" fmla="*/ 27 w 628"/>
                <a:gd name="T61" fmla="*/ 15 h 340"/>
                <a:gd name="T62" fmla="*/ 28 w 628"/>
                <a:gd name="T63" fmla="*/ 17 h 340"/>
                <a:gd name="T64" fmla="*/ 28 w 628"/>
                <a:gd name="T65" fmla="*/ 18 h 340"/>
                <a:gd name="T66" fmla="*/ 29 w 628"/>
                <a:gd name="T67" fmla="*/ 19 h 340"/>
                <a:gd name="T68" fmla="*/ 30 w 628"/>
                <a:gd name="T69" fmla="*/ 19 h 340"/>
                <a:gd name="T70" fmla="*/ 31 w 628"/>
                <a:gd name="T71" fmla="*/ 20 h 340"/>
                <a:gd name="T72" fmla="*/ 33 w 628"/>
                <a:gd name="T73" fmla="*/ 20 h 340"/>
                <a:gd name="T74" fmla="*/ 34 w 628"/>
                <a:gd name="T75" fmla="*/ 20 h 340"/>
                <a:gd name="T76" fmla="*/ 36 w 628"/>
                <a:gd name="T77" fmla="*/ 21 h 340"/>
                <a:gd name="T78" fmla="*/ 38 w 628"/>
                <a:gd name="T79" fmla="*/ 21 h 340"/>
                <a:gd name="T80" fmla="*/ 39 w 628"/>
                <a:gd name="T81" fmla="*/ 21 h 340"/>
                <a:gd name="T82" fmla="*/ 39 w 628"/>
                <a:gd name="T83" fmla="*/ 21 h 340"/>
                <a:gd name="T84" fmla="*/ 37 w 628"/>
                <a:gd name="T85" fmla="*/ 21 h 340"/>
                <a:gd name="T86" fmla="*/ 35 w 628"/>
                <a:gd name="T87" fmla="*/ 21 h 340"/>
                <a:gd name="T88" fmla="*/ 33 w 628"/>
                <a:gd name="T89" fmla="*/ 21 h 340"/>
                <a:gd name="T90" fmla="*/ 31 w 628"/>
                <a:gd name="T91" fmla="*/ 20 h 340"/>
                <a:gd name="T92" fmla="*/ 30 w 628"/>
                <a:gd name="T93" fmla="*/ 20 h 340"/>
                <a:gd name="T94" fmla="*/ 29 w 628"/>
                <a:gd name="T95" fmla="*/ 19 h 340"/>
                <a:gd name="T96" fmla="*/ 28 w 628"/>
                <a:gd name="T97" fmla="*/ 19 h 340"/>
                <a:gd name="T98" fmla="*/ 28 w 628"/>
                <a:gd name="T99" fmla="*/ 19 h 340"/>
                <a:gd name="T100" fmla="*/ 27 w 628"/>
                <a:gd name="T101" fmla="*/ 19 h 340"/>
                <a:gd name="T102" fmla="*/ 27 w 628"/>
                <a:gd name="T103" fmla="*/ 19 h 3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28"/>
                <a:gd name="T157" fmla="*/ 0 h 340"/>
                <a:gd name="T158" fmla="*/ 628 w 628"/>
                <a:gd name="T159" fmla="*/ 340 h 34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28" h="340">
                  <a:moveTo>
                    <a:pt x="435" y="305"/>
                  </a:moveTo>
                  <a:lnTo>
                    <a:pt x="422" y="308"/>
                  </a:lnTo>
                  <a:lnTo>
                    <a:pt x="411" y="302"/>
                  </a:lnTo>
                  <a:lnTo>
                    <a:pt x="400" y="290"/>
                  </a:lnTo>
                  <a:lnTo>
                    <a:pt x="390" y="272"/>
                  </a:lnTo>
                  <a:lnTo>
                    <a:pt x="379" y="249"/>
                  </a:lnTo>
                  <a:lnTo>
                    <a:pt x="369" y="223"/>
                  </a:lnTo>
                  <a:lnTo>
                    <a:pt x="359" y="193"/>
                  </a:lnTo>
                  <a:lnTo>
                    <a:pt x="347" y="163"/>
                  </a:lnTo>
                  <a:lnTo>
                    <a:pt x="335" y="135"/>
                  </a:lnTo>
                  <a:lnTo>
                    <a:pt x="323" y="112"/>
                  </a:lnTo>
                  <a:lnTo>
                    <a:pt x="312" y="95"/>
                  </a:lnTo>
                  <a:lnTo>
                    <a:pt x="298" y="86"/>
                  </a:lnTo>
                  <a:lnTo>
                    <a:pt x="279" y="84"/>
                  </a:lnTo>
                  <a:lnTo>
                    <a:pt x="255" y="90"/>
                  </a:lnTo>
                  <a:lnTo>
                    <a:pt x="223" y="105"/>
                  </a:lnTo>
                  <a:lnTo>
                    <a:pt x="181" y="129"/>
                  </a:lnTo>
                  <a:lnTo>
                    <a:pt x="138" y="146"/>
                  </a:lnTo>
                  <a:lnTo>
                    <a:pt x="100" y="146"/>
                  </a:lnTo>
                  <a:lnTo>
                    <a:pt x="69" y="135"/>
                  </a:lnTo>
                  <a:lnTo>
                    <a:pt x="44" y="114"/>
                  </a:lnTo>
                  <a:lnTo>
                    <a:pt x="25" y="89"/>
                  </a:lnTo>
                  <a:lnTo>
                    <a:pt x="11" y="66"/>
                  </a:lnTo>
                  <a:lnTo>
                    <a:pt x="2" y="50"/>
                  </a:lnTo>
                  <a:lnTo>
                    <a:pt x="0" y="43"/>
                  </a:lnTo>
                  <a:lnTo>
                    <a:pt x="64" y="44"/>
                  </a:lnTo>
                  <a:lnTo>
                    <a:pt x="69" y="50"/>
                  </a:lnTo>
                  <a:lnTo>
                    <a:pt x="71" y="56"/>
                  </a:lnTo>
                  <a:lnTo>
                    <a:pt x="74" y="59"/>
                  </a:lnTo>
                  <a:lnTo>
                    <a:pt x="76" y="63"/>
                  </a:lnTo>
                  <a:lnTo>
                    <a:pt x="80" y="65"/>
                  </a:lnTo>
                  <a:lnTo>
                    <a:pt x="86" y="69"/>
                  </a:lnTo>
                  <a:lnTo>
                    <a:pt x="94" y="72"/>
                  </a:lnTo>
                  <a:lnTo>
                    <a:pt x="108" y="76"/>
                  </a:lnTo>
                  <a:lnTo>
                    <a:pt x="117" y="77"/>
                  </a:lnTo>
                  <a:lnTo>
                    <a:pt x="127" y="77"/>
                  </a:lnTo>
                  <a:lnTo>
                    <a:pt x="138" y="74"/>
                  </a:lnTo>
                  <a:lnTo>
                    <a:pt x="150" y="70"/>
                  </a:lnTo>
                  <a:lnTo>
                    <a:pt x="163" y="64"/>
                  </a:lnTo>
                  <a:lnTo>
                    <a:pt x="177" y="57"/>
                  </a:lnTo>
                  <a:lnTo>
                    <a:pt x="192" y="50"/>
                  </a:lnTo>
                  <a:lnTo>
                    <a:pt x="206" y="41"/>
                  </a:lnTo>
                  <a:lnTo>
                    <a:pt x="219" y="34"/>
                  </a:lnTo>
                  <a:lnTo>
                    <a:pt x="234" y="26"/>
                  </a:lnTo>
                  <a:lnTo>
                    <a:pt x="247" y="19"/>
                  </a:lnTo>
                  <a:lnTo>
                    <a:pt x="260" y="11"/>
                  </a:lnTo>
                  <a:lnTo>
                    <a:pt x="272" y="7"/>
                  </a:lnTo>
                  <a:lnTo>
                    <a:pt x="282" y="2"/>
                  </a:lnTo>
                  <a:lnTo>
                    <a:pt x="291" y="0"/>
                  </a:lnTo>
                  <a:lnTo>
                    <a:pt x="299" y="0"/>
                  </a:lnTo>
                  <a:lnTo>
                    <a:pt x="313" y="3"/>
                  </a:lnTo>
                  <a:lnTo>
                    <a:pt x="325" y="13"/>
                  </a:lnTo>
                  <a:lnTo>
                    <a:pt x="336" y="28"/>
                  </a:lnTo>
                  <a:lnTo>
                    <a:pt x="348" y="47"/>
                  </a:lnTo>
                  <a:lnTo>
                    <a:pt x="360" y="71"/>
                  </a:lnTo>
                  <a:lnTo>
                    <a:pt x="372" y="100"/>
                  </a:lnTo>
                  <a:lnTo>
                    <a:pt x="386" y="132"/>
                  </a:lnTo>
                  <a:lnTo>
                    <a:pt x="403" y="168"/>
                  </a:lnTo>
                  <a:lnTo>
                    <a:pt x="413" y="192"/>
                  </a:lnTo>
                  <a:lnTo>
                    <a:pt x="424" y="213"/>
                  </a:lnTo>
                  <a:lnTo>
                    <a:pt x="431" y="231"/>
                  </a:lnTo>
                  <a:lnTo>
                    <a:pt x="439" y="247"/>
                  </a:lnTo>
                  <a:lnTo>
                    <a:pt x="443" y="261"/>
                  </a:lnTo>
                  <a:lnTo>
                    <a:pt x="447" y="272"/>
                  </a:lnTo>
                  <a:lnTo>
                    <a:pt x="448" y="281"/>
                  </a:lnTo>
                  <a:lnTo>
                    <a:pt x="448" y="290"/>
                  </a:lnTo>
                  <a:lnTo>
                    <a:pt x="456" y="293"/>
                  </a:lnTo>
                  <a:lnTo>
                    <a:pt x="465" y="297"/>
                  </a:lnTo>
                  <a:lnTo>
                    <a:pt x="473" y="301"/>
                  </a:lnTo>
                  <a:lnTo>
                    <a:pt x="481" y="304"/>
                  </a:lnTo>
                  <a:lnTo>
                    <a:pt x="491" y="308"/>
                  </a:lnTo>
                  <a:lnTo>
                    <a:pt x="499" y="311"/>
                  </a:lnTo>
                  <a:lnTo>
                    <a:pt x="509" y="314"/>
                  </a:lnTo>
                  <a:lnTo>
                    <a:pt x="518" y="316"/>
                  </a:lnTo>
                  <a:lnTo>
                    <a:pt x="533" y="320"/>
                  </a:lnTo>
                  <a:lnTo>
                    <a:pt x="546" y="323"/>
                  </a:lnTo>
                  <a:lnTo>
                    <a:pt x="559" y="327"/>
                  </a:lnTo>
                  <a:lnTo>
                    <a:pt x="572" y="328"/>
                  </a:lnTo>
                  <a:lnTo>
                    <a:pt x="586" y="330"/>
                  </a:lnTo>
                  <a:lnTo>
                    <a:pt x="599" y="330"/>
                  </a:lnTo>
                  <a:lnTo>
                    <a:pt x="614" y="332"/>
                  </a:lnTo>
                  <a:lnTo>
                    <a:pt x="628" y="332"/>
                  </a:lnTo>
                  <a:lnTo>
                    <a:pt x="628" y="340"/>
                  </a:lnTo>
                  <a:lnTo>
                    <a:pt x="614" y="340"/>
                  </a:lnTo>
                  <a:lnTo>
                    <a:pt x="599" y="339"/>
                  </a:lnTo>
                  <a:lnTo>
                    <a:pt x="585" y="339"/>
                  </a:lnTo>
                  <a:lnTo>
                    <a:pt x="572" y="336"/>
                  </a:lnTo>
                  <a:lnTo>
                    <a:pt x="558" y="335"/>
                  </a:lnTo>
                  <a:lnTo>
                    <a:pt x="545" y="333"/>
                  </a:lnTo>
                  <a:lnTo>
                    <a:pt x="530" y="329"/>
                  </a:lnTo>
                  <a:lnTo>
                    <a:pt x="516" y="326"/>
                  </a:lnTo>
                  <a:lnTo>
                    <a:pt x="506" y="322"/>
                  </a:lnTo>
                  <a:lnTo>
                    <a:pt x="498" y="320"/>
                  </a:lnTo>
                  <a:lnTo>
                    <a:pt x="490" y="316"/>
                  </a:lnTo>
                  <a:lnTo>
                    <a:pt x="481" y="313"/>
                  </a:lnTo>
                  <a:lnTo>
                    <a:pt x="473" y="308"/>
                  </a:lnTo>
                  <a:lnTo>
                    <a:pt x="465" y="304"/>
                  </a:lnTo>
                  <a:lnTo>
                    <a:pt x="455" y="301"/>
                  </a:lnTo>
                  <a:lnTo>
                    <a:pt x="447" y="296"/>
                  </a:lnTo>
                  <a:lnTo>
                    <a:pt x="444" y="298"/>
                  </a:lnTo>
                  <a:lnTo>
                    <a:pt x="441" y="302"/>
                  </a:lnTo>
                  <a:lnTo>
                    <a:pt x="439" y="304"/>
                  </a:lnTo>
                  <a:lnTo>
                    <a:pt x="435" y="305"/>
                  </a:lnTo>
                  <a:close/>
                </a:path>
              </a:pathLst>
            </a:custGeom>
            <a:solidFill>
              <a:srgbClr val="582C00"/>
            </a:solidFill>
            <a:ln w="9525">
              <a:solidFill>
                <a:srgbClr val="582C00"/>
              </a:solidFill>
              <a:round/>
              <a:headEnd/>
              <a:tailEnd/>
            </a:ln>
          </p:spPr>
          <p:txBody>
            <a:bodyPr/>
            <a:lstStyle/>
            <a:p>
              <a:endParaRPr lang="de-DE"/>
            </a:p>
          </p:txBody>
        </p:sp>
        <p:sp>
          <p:nvSpPr>
            <p:cNvPr id="14352" name="Freeform 15"/>
            <p:cNvSpPr>
              <a:spLocks/>
            </p:cNvSpPr>
            <p:nvPr/>
          </p:nvSpPr>
          <p:spPr bwMode="auto">
            <a:xfrm>
              <a:off x="3736" y="355"/>
              <a:ext cx="18" cy="18"/>
            </a:xfrm>
            <a:custGeom>
              <a:avLst/>
              <a:gdLst>
                <a:gd name="T0" fmla="*/ 2 w 73"/>
                <a:gd name="T1" fmla="*/ 5 h 71"/>
                <a:gd name="T2" fmla="*/ 3 w 73"/>
                <a:gd name="T3" fmla="*/ 5 h 71"/>
                <a:gd name="T4" fmla="*/ 3 w 73"/>
                <a:gd name="T5" fmla="*/ 4 h 71"/>
                <a:gd name="T6" fmla="*/ 3 w 73"/>
                <a:gd name="T7" fmla="*/ 4 h 71"/>
                <a:gd name="T8" fmla="*/ 4 w 73"/>
                <a:gd name="T9" fmla="*/ 4 h 71"/>
                <a:gd name="T10" fmla="*/ 4 w 73"/>
                <a:gd name="T11" fmla="*/ 4 h 71"/>
                <a:gd name="T12" fmla="*/ 4 w 73"/>
                <a:gd name="T13" fmla="*/ 3 h 71"/>
                <a:gd name="T14" fmla="*/ 4 w 73"/>
                <a:gd name="T15" fmla="*/ 3 h 71"/>
                <a:gd name="T16" fmla="*/ 4 w 73"/>
                <a:gd name="T17" fmla="*/ 3 h 71"/>
                <a:gd name="T18" fmla="*/ 4 w 73"/>
                <a:gd name="T19" fmla="*/ 2 h 71"/>
                <a:gd name="T20" fmla="*/ 4 w 73"/>
                <a:gd name="T21" fmla="*/ 2 h 71"/>
                <a:gd name="T22" fmla="*/ 4 w 73"/>
                <a:gd name="T23" fmla="*/ 1 h 71"/>
                <a:gd name="T24" fmla="*/ 4 w 73"/>
                <a:gd name="T25" fmla="*/ 1 h 71"/>
                <a:gd name="T26" fmla="*/ 3 w 73"/>
                <a:gd name="T27" fmla="*/ 1 h 71"/>
                <a:gd name="T28" fmla="*/ 3 w 73"/>
                <a:gd name="T29" fmla="*/ 0 h 71"/>
                <a:gd name="T30" fmla="*/ 3 w 73"/>
                <a:gd name="T31" fmla="*/ 0 h 71"/>
                <a:gd name="T32" fmla="*/ 2 w 73"/>
                <a:gd name="T33" fmla="*/ 0 h 71"/>
                <a:gd name="T34" fmla="*/ 2 w 73"/>
                <a:gd name="T35" fmla="*/ 0 h 71"/>
                <a:gd name="T36" fmla="*/ 1 w 73"/>
                <a:gd name="T37" fmla="*/ 0 h 71"/>
                <a:gd name="T38" fmla="*/ 1 w 73"/>
                <a:gd name="T39" fmla="*/ 1 h 71"/>
                <a:gd name="T40" fmla="*/ 1 w 73"/>
                <a:gd name="T41" fmla="*/ 1 h 71"/>
                <a:gd name="T42" fmla="*/ 0 w 73"/>
                <a:gd name="T43" fmla="*/ 1 h 71"/>
                <a:gd name="T44" fmla="*/ 0 w 73"/>
                <a:gd name="T45" fmla="*/ 2 h 71"/>
                <a:gd name="T46" fmla="*/ 0 w 73"/>
                <a:gd name="T47" fmla="*/ 2 h 71"/>
                <a:gd name="T48" fmla="*/ 0 w 73"/>
                <a:gd name="T49" fmla="*/ 3 h 71"/>
                <a:gd name="T50" fmla="*/ 0 w 73"/>
                <a:gd name="T51" fmla="*/ 3 h 71"/>
                <a:gd name="T52" fmla="*/ 0 w 73"/>
                <a:gd name="T53" fmla="*/ 3 h 71"/>
                <a:gd name="T54" fmla="*/ 0 w 73"/>
                <a:gd name="T55" fmla="*/ 4 h 71"/>
                <a:gd name="T56" fmla="*/ 1 w 73"/>
                <a:gd name="T57" fmla="*/ 4 h 71"/>
                <a:gd name="T58" fmla="*/ 1 w 73"/>
                <a:gd name="T59" fmla="*/ 4 h 71"/>
                <a:gd name="T60" fmla="*/ 1 w 73"/>
                <a:gd name="T61" fmla="*/ 4 h 71"/>
                <a:gd name="T62" fmla="*/ 2 w 73"/>
                <a:gd name="T63" fmla="*/ 5 h 71"/>
                <a:gd name="T64" fmla="*/ 2 w 73"/>
                <a:gd name="T65" fmla="*/ 5 h 7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3"/>
                <a:gd name="T100" fmla="*/ 0 h 71"/>
                <a:gd name="T101" fmla="*/ 73 w 73"/>
                <a:gd name="T102" fmla="*/ 71 h 7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3" h="71">
                  <a:moveTo>
                    <a:pt x="37" y="71"/>
                  </a:moveTo>
                  <a:lnTo>
                    <a:pt x="44" y="70"/>
                  </a:lnTo>
                  <a:lnTo>
                    <a:pt x="50" y="69"/>
                  </a:lnTo>
                  <a:lnTo>
                    <a:pt x="57" y="65"/>
                  </a:lnTo>
                  <a:lnTo>
                    <a:pt x="62" y="62"/>
                  </a:lnTo>
                  <a:lnTo>
                    <a:pt x="67" y="56"/>
                  </a:lnTo>
                  <a:lnTo>
                    <a:pt x="71" y="51"/>
                  </a:lnTo>
                  <a:lnTo>
                    <a:pt x="72" y="45"/>
                  </a:lnTo>
                  <a:lnTo>
                    <a:pt x="73" y="38"/>
                  </a:lnTo>
                  <a:lnTo>
                    <a:pt x="72" y="31"/>
                  </a:lnTo>
                  <a:lnTo>
                    <a:pt x="71" y="24"/>
                  </a:lnTo>
                  <a:lnTo>
                    <a:pt x="67" y="16"/>
                  </a:lnTo>
                  <a:lnTo>
                    <a:pt x="62" y="12"/>
                  </a:lnTo>
                  <a:lnTo>
                    <a:pt x="57" y="7"/>
                  </a:lnTo>
                  <a:lnTo>
                    <a:pt x="50" y="3"/>
                  </a:lnTo>
                  <a:lnTo>
                    <a:pt x="44" y="1"/>
                  </a:lnTo>
                  <a:lnTo>
                    <a:pt x="37" y="0"/>
                  </a:lnTo>
                  <a:lnTo>
                    <a:pt x="30" y="1"/>
                  </a:lnTo>
                  <a:lnTo>
                    <a:pt x="23" y="3"/>
                  </a:lnTo>
                  <a:lnTo>
                    <a:pt x="17" y="7"/>
                  </a:lnTo>
                  <a:lnTo>
                    <a:pt x="11" y="12"/>
                  </a:lnTo>
                  <a:lnTo>
                    <a:pt x="6" y="16"/>
                  </a:lnTo>
                  <a:lnTo>
                    <a:pt x="3" y="24"/>
                  </a:lnTo>
                  <a:lnTo>
                    <a:pt x="1" y="31"/>
                  </a:lnTo>
                  <a:lnTo>
                    <a:pt x="0" y="38"/>
                  </a:lnTo>
                  <a:lnTo>
                    <a:pt x="1" y="45"/>
                  </a:lnTo>
                  <a:lnTo>
                    <a:pt x="3" y="51"/>
                  </a:lnTo>
                  <a:lnTo>
                    <a:pt x="6" y="56"/>
                  </a:lnTo>
                  <a:lnTo>
                    <a:pt x="11" y="62"/>
                  </a:lnTo>
                  <a:lnTo>
                    <a:pt x="17" y="65"/>
                  </a:lnTo>
                  <a:lnTo>
                    <a:pt x="23" y="69"/>
                  </a:lnTo>
                  <a:lnTo>
                    <a:pt x="30" y="70"/>
                  </a:lnTo>
                  <a:lnTo>
                    <a:pt x="37" y="71"/>
                  </a:lnTo>
                  <a:close/>
                </a:path>
              </a:pathLst>
            </a:custGeom>
            <a:solidFill>
              <a:schemeClr val="bg1"/>
            </a:solidFill>
            <a:ln w="9525">
              <a:solidFill>
                <a:srgbClr val="582C00"/>
              </a:solidFill>
              <a:round/>
              <a:headEnd/>
              <a:tailEnd/>
            </a:ln>
          </p:spPr>
          <p:txBody>
            <a:bodyPr/>
            <a:lstStyle/>
            <a:p>
              <a:endParaRPr lang="de-DE"/>
            </a:p>
          </p:txBody>
        </p:sp>
      </p:grpSp>
      <p:sp>
        <p:nvSpPr>
          <p:cNvPr id="14344" name="Text Box 18"/>
          <p:cNvSpPr txBox="1">
            <a:spLocks noChangeArrowheads="1"/>
          </p:cNvSpPr>
          <p:nvPr/>
        </p:nvSpPr>
        <p:spPr bwMode="auto">
          <a:xfrm>
            <a:off x="523875" y="5019675"/>
            <a:ext cx="50196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50000"/>
              </a:spcBef>
              <a:spcAft>
                <a:spcPct val="0"/>
              </a:spcAft>
              <a:defRPr sz="2000">
                <a:solidFill>
                  <a:schemeClr val="tx1"/>
                </a:solidFill>
                <a:latin typeface="Arial" pitchFamily="34" charset="0"/>
              </a:defRPr>
            </a:lvl6pPr>
            <a:lvl7pPr marL="2971800" indent="-228600" eaLnBrk="0" fontAlgn="base" hangingPunct="0">
              <a:spcBef>
                <a:spcPct val="50000"/>
              </a:spcBef>
              <a:spcAft>
                <a:spcPct val="0"/>
              </a:spcAft>
              <a:defRPr sz="2000">
                <a:solidFill>
                  <a:schemeClr val="tx1"/>
                </a:solidFill>
                <a:latin typeface="Arial" pitchFamily="34" charset="0"/>
              </a:defRPr>
            </a:lvl7pPr>
            <a:lvl8pPr marL="3429000" indent="-228600" eaLnBrk="0" fontAlgn="base" hangingPunct="0">
              <a:spcBef>
                <a:spcPct val="50000"/>
              </a:spcBef>
              <a:spcAft>
                <a:spcPct val="0"/>
              </a:spcAft>
              <a:defRPr sz="2000">
                <a:solidFill>
                  <a:schemeClr val="tx1"/>
                </a:solidFill>
                <a:latin typeface="Arial" pitchFamily="34" charset="0"/>
              </a:defRPr>
            </a:lvl8pPr>
            <a:lvl9pPr marL="3886200" indent="-228600" eaLnBrk="0" fontAlgn="base" hangingPunct="0">
              <a:spcBef>
                <a:spcPct val="50000"/>
              </a:spcBef>
              <a:spcAft>
                <a:spcPct val="0"/>
              </a:spcAft>
              <a:defRPr sz="2000">
                <a:solidFill>
                  <a:schemeClr val="tx1"/>
                </a:solidFill>
                <a:latin typeface="Arial" pitchFamily="34" charset="0"/>
              </a:defRPr>
            </a:lvl9pPr>
          </a:lstStyle>
          <a:p>
            <a:pPr algn="ctr"/>
            <a:r>
              <a:rPr lang="en-US" sz="3600"/>
              <a:t>Agenten = Ameisen</a:t>
            </a:r>
          </a:p>
        </p:txBody>
      </p:sp>
      <p:pic>
        <p:nvPicPr>
          <p:cNvPr id="3" name="Grafik 2"/>
          <p:cNvPicPr>
            <a:picLocks noChangeAspect="1"/>
          </p:cNvPicPr>
          <p:nvPr/>
        </p:nvPicPr>
        <p:blipFill>
          <a:blip r:embed="rId2"/>
          <a:stretch>
            <a:fillRect/>
          </a:stretch>
        </p:blipFill>
        <p:spPr>
          <a:xfrm>
            <a:off x="890587" y="1732578"/>
            <a:ext cx="4286250" cy="2571750"/>
          </a:xfrm>
          <a:prstGeom prst="rect">
            <a:avLst/>
          </a:prstGeom>
        </p:spPr>
      </p:pic>
      <p:sp>
        <p:nvSpPr>
          <p:cNvPr id="4" name="Textfeld 3"/>
          <p:cNvSpPr txBox="1"/>
          <p:nvPr/>
        </p:nvSpPr>
        <p:spPr>
          <a:xfrm>
            <a:off x="3924300" y="4304328"/>
            <a:ext cx="2248678" cy="307777"/>
          </a:xfrm>
          <a:prstGeom prst="rect">
            <a:avLst/>
          </a:prstGeom>
          <a:noFill/>
        </p:spPr>
        <p:txBody>
          <a:bodyPr wrap="square" rtlCol="0">
            <a:spAutoFit/>
          </a:bodyPr>
          <a:lstStyle/>
          <a:p>
            <a:r>
              <a:rPr lang="de-DE" sz="1400" i="1" dirty="0" smtClean="0">
                <a:solidFill>
                  <a:schemeClr val="bg1">
                    <a:lumMod val="65000"/>
                  </a:schemeClr>
                </a:solidFill>
              </a:rPr>
              <a:t>aus: Wikipedia</a:t>
            </a:r>
            <a:endParaRPr lang="de-DE" sz="1400" i="1" dirty="0">
              <a:solidFill>
                <a:schemeClr val="bg1">
                  <a:lumMod val="65000"/>
                </a:schemeClr>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path" presetSubtype="0" accel="50000" decel="50000" fill="hold" nodeType="afterEffect">
                                  <p:stCondLst>
                                    <p:cond delay="2000"/>
                                  </p:stCondLst>
                                  <p:childTnLst>
                                    <p:animMotion origin="layout" path="M 4.72222E-6 7.40741E-7 L -0.40955 -0.00208 " pathEditMode="relative" rAng="0" ptsTypes="AA">
                                      <p:cBhvr>
                                        <p:cTn id="6" dur="2000" fill="hold"/>
                                        <p:tgtEl>
                                          <p:spTgt spid="2"/>
                                        </p:tgtEl>
                                        <p:attrNameLst>
                                          <p:attrName>ppt_x</p:attrName>
                                          <p:attrName>ppt_y</p:attrName>
                                        </p:attrNameLst>
                                      </p:cBhvr>
                                      <p:rCtr x="-20486"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Fußzeilenplatzhalter 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50000"/>
              </a:spcBef>
              <a:spcAft>
                <a:spcPct val="0"/>
              </a:spcAft>
              <a:defRPr sz="2000">
                <a:solidFill>
                  <a:schemeClr val="tx1"/>
                </a:solidFill>
                <a:latin typeface="Arial" pitchFamily="34" charset="0"/>
              </a:defRPr>
            </a:lvl6pPr>
            <a:lvl7pPr marL="2971800" indent="-228600" eaLnBrk="0" fontAlgn="base" hangingPunct="0">
              <a:spcBef>
                <a:spcPct val="50000"/>
              </a:spcBef>
              <a:spcAft>
                <a:spcPct val="0"/>
              </a:spcAft>
              <a:defRPr sz="2000">
                <a:solidFill>
                  <a:schemeClr val="tx1"/>
                </a:solidFill>
                <a:latin typeface="Arial" pitchFamily="34" charset="0"/>
              </a:defRPr>
            </a:lvl7pPr>
            <a:lvl8pPr marL="3429000" indent="-228600" eaLnBrk="0" fontAlgn="base" hangingPunct="0">
              <a:spcBef>
                <a:spcPct val="50000"/>
              </a:spcBef>
              <a:spcAft>
                <a:spcPct val="0"/>
              </a:spcAft>
              <a:defRPr sz="2000">
                <a:solidFill>
                  <a:schemeClr val="tx1"/>
                </a:solidFill>
                <a:latin typeface="Arial" pitchFamily="34" charset="0"/>
              </a:defRPr>
            </a:lvl8pPr>
            <a:lvl9pPr marL="3886200" indent="-228600" eaLnBrk="0" fontAlgn="base" hangingPunct="0">
              <a:spcBef>
                <a:spcPct val="50000"/>
              </a:spcBef>
              <a:spcAft>
                <a:spcPct val="0"/>
              </a:spcAft>
              <a:defRPr sz="2000">
                <a:solidFill>
                  <a:schemeClr val="tx1"/>
                </a:solidFill>
                <a:latin typeface="Arial" pitchFamily="34" charset="0"/>
              </a:defRPr>
            </a:lvl9pPr>
          </a:lstStyle>
          <a:p>
            <a:r>
              <a:rPr lang="de-DE" sz="1000" smtClean="0">
                <a:latin typeface="Tahoma" pitchFamily="34" charset="0"/>
              </a:rPr>
              <a:t>Rüdiger Brause: Adaptive Systeme, Institut für Informatik</a:t>
            </a:r>
          </a:p>
        </p:txBody>
      </p:sp>
      <p:sp>
        <p:nvSpPr>
          <p:cNvPr id="15363" name="Foliennummernplatzhalt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50000"/>
              </a:spcBef>
              <a:spcAft>
                <a:spcPct val="0"/>
              </a:spcAft>
              <a:defRPr sz="2000">
                <a:solidFill>
                  <a:schemeClr val="tx1"/>
                </a:solidFill>
                <a:latin typeface="Arial" pitchFamily="34" charset="0"/>
              </a:defRPr>
            </a:lvl6pPr>
            <a:lvl7pPr marL="2971800" indent="-228600" eaLnBrk="0" fontAlgn="base" hangingPunct="0">
              <a:spcBef>
                <a:spcPct val="50000"/>
              </a:spcBef>
              <a:spcAft>
                <a:spcPct val="0"/>
              </a:spcAft>
              <a:defRPr sz="2000">
                <a:solidFill>
                  <a:schemeClr val="tx1"/>
                </a:solidFill>
                <a:latin typeface="Arial" pitchFamily="34" charset="0"/>
              </a:defRPr>
            </a:lvl7pPr>
            <a:lvl8pPr marL="3429000" indent="-228600" eaLnBrk="0" fontAlgn="base" hangingPunct="0">
              <a:spcBef>
                <a:spcPct val="50000"/>
              </a:spcBef>
              <a:spcAft>
                <a:spcPct val="0"/>
              </a:spcAft>
              <a:defRPr sz="2000">
                <a:solidFill>
                  <a:schemeClr val="tx1"/>
                </a:solidFill>
                <a:latin typeface="Arial" pitchFamily="34" charset="0"/>
              </a:defRPr>
            </a:lvl8pPr>
            <a:lvl9pPr marL="3886200" indent="-228600" eaLnBrk="0" fontAlgn="base" hangingPunct="0">
              <a:spcBef>
                <a:spcPct val="50000"/>
              </a:spcBef>
              <a:spcAft>
                <a:spcPct val="0"/>
              </a:spcAft>
              <a:defRPr sz="2000">
                <a:solidFill>
                  <a:schemeClr val="tx1"/>
                </a:solidFill>
                <a:latin typeface="Arial" pitchFamily="34" charset="0"/>
              </a:defRPr>
            </a:lvl9pPr>
          </a:lstStyle>
          <a:p>
            <a:r>
              <a:rPr lang="de-DE" sz="1000" smtClean="0"/>
              <a:t>- </a:t>
            </a:r>
            <a:fld id="{2CE09BD2-3503-48E9-B808-C90334757CF4}" type="slidenum">
              <a:rPr lang="de-DE" sz="1000" smtClean="0"/>
              <a:pPr/>
              <a:t>8</a:t>
            </a:fld>
            <a:r>
              <a:rPr lang="de-DE" sz="1000" smtClean="0"/>
              <a:t> -</a:t>
            </a:r>
          </a:p>
        </p:txBody>
      </p:sp>
      <p:grpSp>
        <p:nvGrpSpPr>
          <p:cNvPr id="2" name="Group 24"/>
          <p:cNvGrpSpPr>
            <a:grpSpLocks/>
          </p:cNvGrpSpPr>
          <p:nvPr/>
        </p:nvGrpSpPr>
        <p:grpSpPr bwMode="auto">
          <a:xfrm flipH="1">
            <a:off x="4572000" y="1989138"/>
            <a:ext cx="431800" cy="215900"/>
            <a:chOff x="3560" y="207"/>
            <a:chExt cx="590" cy="290"/>
          </a:xfrm>
        </p:grpSpPr>
        <p:sp>
          <p:nvSpPr>
            <p:cNvPr id="15378" name="Freeform 25"/>
            <p:cNvSpPr>
              <a:spLocks/>
            </p:cNvSpPr>
            <p:nvPr/>
          </p:nvSpPr>
          <p:spPr bwMode="auto">
            <a:xfrm>
              <a:off x="3560" y="207"/>
              <a:ext cx="242" cy="199"/>
            </a:xfrm>
            <a:custGeom>
              <a:avLst/>
              <a:gdLst>
                <a:gd name="T0" fmla="*/ 60 w 969"/>
                <a:gd name="T1" fmla="*/ 38 h 794"/>
                <a:gd name="T2" fmla="*/ 57 w 969"/>
                <a:gd name="T3" fmla="*/ 42 h 794"/>
                <a:gd name="T4" fmla="*/ 52 w 969"/>
                <a:gd name="T5" fmla="*/ 47 h 794"/>
                <a:gd name="T6" fmla="*/ 46 w 969"/>
                <a:gd name="T7" fmla="*/ 50 h 794"/>
                <a:gd name="T8" fmla="*/ 37 w 969"/>
                <a:gd name="T9" fmla="*/ 48 h 794"/>
                <a:gd name="T10" fmla="*/ 37 w 969"/>
                <a:gd name="T11" fmla="*/ 43 h 794"/>
                <a:gd name="T12" fmla="*/ 39 w 969"/>
                <a:gd name="T13" fmla="*/ 39 h 794"/>
                <a:gd name="T14" fmla="*/ 41 w 969"/>
                <a:gd name="T15" fmla="*/ 37 h 794"/>
                <a:gd name="T16" fmla="*/ 40 w 969"/>
                <a:gd name="T17" fmla="*/ 31 h 794"/>
                <a:gd name="T18" fmla="*/ 36 w 969"/>
                <a:gd name="T19" fmla="*/ 25 h 794"/>
                <a:gd name="T20" fmla="*/ 33 w 969"/>
                <a:gd name="T21" fmla="*/ 20 h 794"/>
                <a:gd name="T22" fmla="*/ 30 w 969"/>
                <a:gd name="T23" fmla="*/ 17 h 794"/>
                <a:gd name="T24" fmla="*/ 26 w 969"/>
                <a:gd name="T25" fmla="*/ 14 h 794"/>
                <a:gd name="T26" fmla="*/ 22 w 969"/>
                <a:gd name="T27" fmla="*/ 13 h 794"/>
                <a:gd name="T28" fmla="*/ 16 w 969"/>
                <a:gd name="T29" fmla="*/ 12 h 794"/>
                <a:gd name="T30" fmla="*/ 11 w 969"/>
                <a:gd name="T31" fmla="*/ 12 h 794"/>
                <a:gd name="T32" fmla="*/ 6 w 969"/>
                <a:gd name="T33" fmla="*/ 14 h 794"/>
                <a:gd name="T34" fmla="*/ 1 w 969"/>
                <a:gd name="T35" fmla="*/ 16 h 794"/>
                <a:gd name="T36" fmla="*/ 3 w 969"/>
                <a:gd name="T37" fmla="*/ 15 h 794"/>
                <a:gd name="T38" fmla="*/ 8 w 969"/>
                <a:gd name="T39" fmla="*/ 13 h 794"/>
                <a:gd name="T40" fmla="*/ 13 w 969"/>
                <a:gd name="T41" fmla="*/ 12 h 794"/>
                <a:gd name="T42" fmla="*/ 18 w 969"/>
                <a:gd name="T43" fmla="*/ 12 h 794"/>
                <a:gd name="T44" fmla="*/ 23 w 969"/>
                <a:gd name="T45" fmla="*/ 13 h 794"/>
                <a:gd name="T46" fmla="*/ 27 w 969"/>
                <a:gd name="T47" fmla="*/ 15 h 794"/>
                <a:gd name="T48" fmla="*/ 31 w 969"/>
                <a:gd name="T49" fmla="*/ 17 h 794"/>
                <a:gd name="T50" fmla="*/ 34 w 969"/>
                <a:gd name="T51" fmla="*/ 21 h 794"/>
                <a:gd name="T52" fmla="*/ 38 w 969"/>
                <a:gd name="T53" fmla="*/ 26 h 794"/>
                <a:gd name="T54" fmla="*/ 41 w 969"/>
                <a:gd name="T55" fmla="*/ 32 h 794"/>
                <a:gd name="T56" fmla="*/ 42 w 969"/>
                <a:gd name="T57" fmla="*/ 35 h 794"/>
                <a:gd name="T58" fmla="*/ 43 w 969"/>
                <a:gd name="T59" fmla="*/ 34 h 794"/>
                <a:gd name="T60" fmla="*/ 44 w 969"/>
                <a:gd name="T61" fmla="*/ 30 h 794"/>
                <a:gd name="T62" fmla="*/ 42 w 969"/>
                <a:gd name="T63" fmla="*/ 22 h 794"/>
                <a:gd name="T64" fmla="*/ 40 w 969"/>
                <a:gd name="T65" fmla="*/ 15 h 794"/>
                <a:gd name="T66" fmla="*/ 37 w 969"/>
                <a:gd name="T67" fmla="*/ 10 h 794"/>
                <a:gd name="T68" fmla="*/ 33 w 969"/>
                <a:gd name="T69" fmla="*/ 6 h 794"/>
                <a:gd name="T70" fmla="*/ 30 w 969"/>
                <a:gd name="T71" fmla="*/ 4 h 794"/>
                <a:gd name="T72" fmla="*/ 27 w 969"/>
                <a:gd name="T73" fmla="*/ 2 h 794"/>
                <a:gd name="T74" fmla="*/ 24 w 969"/>
                <a:gd name="T75" fmla="*/ 1 h 794"/>
                <a:gd name="T76" fmla="*/ 20 w 969"/>
                <a:gd name="T77" fmla="*/ 1 h 794"/>
                <a:gd name="T78" fmla="*/ 14 w 969"/>
                <a:gd name="T79" fmla="*/ 1 h 794"/>
                <a:gd name="T80" fmla="*/ 9 w 969"/>
                <a:gd name="T81" fmla="*/ 2 h 794"/>
                <a:gd name="T82" fmla="*/ 4 w 969"/>
                <a:gd name="T83" fmla="*/ 4 h 794"/>
                <a:gd name="T84" fmla="*/ 2 w 969"/>
                <a:gd name="T85" fmla="*/ 4 h 794"/>
                <a:gd name="T86" fmla="*/ 7 w 969"/>
                <a:gd name="T87" fmla="*/ 2 h 794"/>
                <a:gd name="T88" fmla="*/ 13 w 969"/>
                <a:gd name="T89" fmla="*/ 1 h 794"/>
                <a:gd name="T90" fmla="*/ 18 w 969"/>
                <a:gd name="T91" fmla="*/ 0 h 794"/>
                <a:gd name="T92" fmla="*/ 23 w 969"/>
                <a:gd name="T93" fmla="*/ 1 h 794"/>
                <a:gd name="T94" fmla="*/ 27 w 969"/>
                <a:gd name="T95" fmla="*/ 1 h 794"/>
                <a:gd name="T96" fmla="*/ 30 w 969"/>
                <a:gd name="T97" fmla="*/ 3 h 794"/>
                <a:gd name="T98" fmla="*/ 33 w 969"/>
                <a:gd name="T99" fmla="*/ 5 h 794"/>
                <a:gd name="T100" fmla="*/ 36 w 969"/>
                <a:gd name="T101" fmla="*/ 8 h 794"/>
                <a:gd name="T102" fmla="*/ 40 w 969"/>
                <a:gd name="T103" fmla="*/ 14 h 794"/>
                <a:gd name="T104" fmla="*/ 42 w 969"/>
                <a:gd name="T105" fmla="*/ 20 h 794"/>
                <a:gd name="T106" fmla="*/ 44 w 969"/>
                <a:gd name="T107" fmla="*/ 28 h 794"/>
                <a:gd name="T108" fmla="*/ 45 w 969"/>
                <a:gd name="T109" fmla="*/ 33 h 794"/>
                <a:gd name="T110" fmla="*/ 49 w 969"/>
                <a:gd name="T111" fmla="*/ 33 h 794"/>
                <a:gd name="T112" fmla="*/ 56 w 969"/>
                <a:gd name="T113" fmla="*/ 34 h 794"/>
                <a:gd name="T114" fmla="*/ 60 w 969"/>
                <a:gd name="T115" fmla="*/ 36 h 794"/>
                <a:gd name="T116" fmla="*/ 60 w 969"/>
                <a:gd name="T117" fmla="*/ 37 h 79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969"/>
                <a:gd name="T178" fmla="*/ 0 h 794"/>
                <a:gd name="T179" fmla="*/ 969 w 969"/>
                <a:gd name="T180" fmla="*/ 794 h 79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969" h="794">
                  <a:moveTo>
                    <a:pt x="969" y="581"/>
                  </a:moveTo>
                  <a:lnTo>
                    <a:pt x="968" y="583"/>
                  </a:lnTo>
                  <a:lnTo>
                    <a:pt x="964" y="590"/>
                  </a:lnTo>
                  <a:lnTo>
                    <a:pt x="959" y="601"/>
                  </a:lnTo>
                  <a:lnTo>
                    <a:pt x="952" y="614"/>
                  </a:lnTo>
                  <a:lnTo>
                    <a:pt x="943" y="631"/>
                  </a:lnTo>
                  <a:lnTo>
                    <a:pt x="931" y="649"/>
                  </a:lnTo>
                  <a:lnTo>
                    <a:pt x="918" y="668"/>
                  </a:lnTo>
                  <a:lnTo>
                    <a:pt x="902" y="687"/>
                  </a:lnTo>
                  <a:lnTo>
                    <a:pt x="884" y="707"/>
                  </a:lnTo>
                  <a:lnTo>
                    <a:pt x="864" y="726"/>
                  </a:lnTo>
                  <a:lnTo>
                    <a:pt x="841" y="744"/>
                  </a:lnTo>
                  <a:lnTo>
                    <a:pt x="818" y="761"/>
                  </a:lnTo>
                  <a:lnTo>
                    <a:pt x="791" y="774"/>
                  </a:lnTo>
                  <a:lnTo>
                    <a:pt x="763" y="785"/>
                  </a:lnTo>
                  <a:lnTo>
                    <a:pt x="732" y="792"/>
                  </a:lnTo>
                  <a:lnTo>
                    <a:pt x="700" y="794"/>
                  </a:lnTo>
                  <a:lnTo>
                    <a:pt x="648" y="791"/>
                  </a:lnTo>
                  <a:lnTo>
                    <a:pt x="614" y="781"/>
                  </a:lnTo>
                  <a:lnTo>
                    <a:pt x="592" y="767"/>
                  </a:lnTo>
                  <a:lnTo>
                    <a:pt x="583" y="749"/>
                  </a:lnTo>
                  <a:lnTo>
                    <a:pt x="582" y="728"/>
                  </a:lnTo>
                  <a:lnTo>
                    <a:pt x="588" y="705"/>
                  </a:lnTo>
                  <a:lnTo>
                    <a:pt x="598" y="681"/>
                  </a:lnTo>
                  <a:lnTo>
                    <a:pt x="611" y="657"/>
                  </a:lnTo>
                  <a:lnTo>
                    <a:pt x="616" y="647"/>
                  </a:lnTo>
                  <a:lnTo>
                    <a:pt x="621" y="638"/>
                  </a:lnTo>
                  <a:lnTo>
                    <a:pt x="627" y="627"/>
                  </a:lnTo>
                  <a:lnTo>
                    <a:pt x="633" y="616"/>
                  </a:lnTo>
                  <a:lnTo>
                    <a:pt x="640" y="607"/>
                  </a:lnTo>
                  <a:lnTo>
                    <a:pt x="647" y="596"/>
                  </a:lnTo>
                  <a:lnTo>
                    <a:pt x="656" y="587"/>
                  </a:lnTo>
                  <a:lnTo>
                    <a:pt x="664" y="577"/>
                  </a:lnTo>
                  <a:lnTo>
                    <a:pt x="656" y="550"/>
                  </a:lnTo>
                  <a:lnTo>
                    <a:pt x="646" y="522"/>
                  </a:lnTo>
                  <a:lnTo>
                    <a:pt x="635" y="495"/>
                  </a:lnTo>
                  <a:lnTo>
                    <a:pt x="623" y="468"/>
                  </a:lnTo>
                  <a:lnTo>
                    <a:pt x="611" y="442"/>
                  </a:lnTo>
                  <a:lnTo>
                    <a:pt x="597" y="416"/>
                  </a:lnTo>
                  <a:lnTo>
                    <a:pt x="583" y="391"/>
                  </a:lnTo>
                  <a:lnTo>
                    <a:pt x="567" y="366"/>
                  </a:lnTo>
                  <a:lnTo>
                    <a:pt x="555" y="349"/>
                  </a:lnTo>
                  <a:lnTo>
                    <a:pt x="544" y="333"/>
                  </a:lnTo>
                  <a:lnTo>
                    <a:pt x="530" y="318"/>
                  </a:lnTo>
                  <a:lnTo>
                    <a:pt x="518" y="305"/>
                  </a:lnTo>
                  <a:lnTo>
                    <a:pt x="505" y="291"/>
                  </a:lnTo>
                  <a:lnTo>
                    <a:pt x="492" y="278"/>
                  </a:lnTo>
                  <a:lnTo>
                    <a:pt x="479" y="266"/>
                  </a:lnTo>
                  <a:lnTo>
                    <a:pt x="465" y="256"/>
                  </a:lnTo>
                  <a:lnTo>
                    <a:pt x="451" y="246"/>
                  </a:lnTo>
                  <a:lnTo>
                    <a:pt x="435" y="236"/>
                  </a:lnTo>
                  <a:lnTo>
                    <a:pt x="420" y="228"/>
                  </a:lnTo>
                  <a:lnTo>
                    <a:pt x="403" y="220"/>
                  </a:lnTo>
                  <a:lnTo>
                    <a:pt x="386" y="213"/>
                  </a:lnTo>
                  <a:lnTo>
                    <a:pt x="368" y="205"/>
                  </a:lnTo>
                  <a:lnTo>
                    <a:pt x="349" y="199"/>
                  </a:lnTo>
                  <a:lnTo>
                    <a:pt x="330" y="195"/>
                  </a:lnTo>
                  <a:lnTo>
                    <a:pt x="309" y="192"/>
                  </a:lnTo>
                  <a:lnTo>
                    <a:pt x="287" y="190"/>
                  </a:lnTo>
                  <a:lnTo>
                    <a:pt x="266" y="189"/>
                  </a:lnTo>
                  <a:lnTo>
                    <a:pt x="246" y="190"/>
                  </a:lnTo>
                  <a:lnTo>
                    <a:pt x="224" y="191"/>
                  </a:lnTo>
                  <a:lnTo>
                    <a:pt x="204" y="192"/>
                  </a:lnTo>
                  <a:lnTo>
                    <a:pt x="184" y="196"/>
                  </a:lnTo>
                  <a:lnTo>
                    <a:pt x="163" y="199"/>
                  </a:lnTo>
                  <a:lnTo>
                    <a:pt x="143" y="204"/>
                  </a:lnTo>
                  <a:lnTo>
                    <a:pt x="123" y="209"/>
                  </a:lnTo>
                  <a:lnTo>
                    <a:pt x="104" y="216"/>
                  </a:lnTo>
                  <a:lnTo>
                    <a:pt x="83" y="223"/>
                  </a:lnTo>
                  <a:lnTo>
                    <a:pt x="63" y="231"/>
                  </a:lnTo>
                  <a:lnTo>
                    <a:pt x="44" y="239"/>
                  </a:lnTo>
                  <a:lnTo>
                    <a:pt x="24" y="248"/>
                  </a:lnTo>
                  <a:lnTo>
                    <a:pt x="4" y="258"/>
                  </a:lnTo>
                  <a:lnTo>
                    <a:pt x="0" y="253"/>
                  </a:lnTo>
                  <a:lnTo>
                    <a:pt x="21" y="242"/>
                  </a:lnTo>
                  <a:lnTo>
                    <a:pt x="43" y="233"/>
                  </a:lnTo>
                  <a:lnTo>
                    <a:pt x="64" y="225"/>
                  </a:lnTo>
                  <a:lnTo>
                    <a:pt x="85" y="216"/>
                  </a:lnTo>
                  <a:lnTo>
                    <a:pt x="104" y="209"/>
                  </a:lnTo>
                  <a:lnTo>
                    <a:pt x="124" y="203"/>
                  </a:lnTo>
                  <a:lnTo>
                    <a:pt x="143" y="197"/>
                  </a:lnTo>
                  <a:lnTo>
                    <a:pt x="163" y="192"/>
                  </a:lnTo>
                  <a:lnTo>
                    <a:pt x="182" y="189"/>
                  </a:lnTo>
                  <a:lnTo>
                    <a:pt x="203" y="185"/>
                  </a:lnTo>
                  <a:lnTo>
                    <a:pt x="223" y="184"/>
                  </a:lnTo>
                  <a:lnTo>
                    <a:pt x="243" y="183"/>
                  </a:lnTo>
                  <a:lnTo>
                    <a:pt x="265" y="183"/>
                  </a:lnTo>
                  <a:lnTo>
                    <a:pt x="286" y="184"/>
                  </a:lnTo>
                  <a:lnTo>
                    <a:pt x="309" y="185"/>
                  </a:lnTo>
                  <a:lnTo>
                    <a:pt x="333" y="189"/>
                  </a:lnTo>
                  <a:lnTo>
                    <a:pt x="353" y="193"/>
                  </a:lnTo>
                  <a:lnTo>
                    <a:pt x="372" y="199"/>
                  </a:lnTo>
                  <a:lnTo>
                    <a:pt x="390" y="207"/>
                  </a:lnTo>
                  <a:lnTo>
                    <a:pt x="406" y="214"/>
                  </a:lnTo>
                  <a:lnTo>
                    <a:pt x="423" y="222"/>
                  </a:lnTo>
                  <a:lnTo>
                    <a:pt x="439" y="231"/>
                  </a:lnTo>
                  <a:lnTo>
                    <a:pt x="454" y="240"/>
                  </a:lnTo>
                  <a:lnTo>
                    <a:pt x="468" y="251"/>
                  </a:lnTo>
                  <a:lnTo>
                    <a:pt x="483" y="262"/>
                  </a:lnTo>
                  <a:lnTo>
                    <a:pt x="497" y="274"/>
                  </a:lnTo>
                  <a:lnTo>
                    <a:pt x="510" y="285"/>
                  </a:lnTo>
                  <a:lnTo>
                    <a:pt x="523" y="299"/>
                  </a:lnTo>
                  <a:lnTo>
                    <a:pt x="536" y="313"/>
                  </a:lnTo>
                  <a:lnTo>
                    <a:pt x="549" y="327"/>
                  </a:lnTo>
                  <a:lnTo>
                    <a:pt x="561" y="343"/>
                  </a:lnTo>
                  <a:lnTo>
                    <a:pt x="575" y="360"/>
                  </a:lnTo>
                  <a:lnTo>
                    <a:pt x="590" y="385"/>
                  </a:lnTo>
                  <a:lnTo>
                    <a:pt x="604" y="410"/>
                  </a:lnTo>
                  <a:lnTo>
                    <a:pt x="617" y="435"/>
                  </a:lnTo>
                  <a:lnTo>
                    <a:pt x="631" y="461"/>
                  </a:lnTo>
                  <a:lnTo>
                    <a:pt x="641" y="487"/>
                  </a:lnTo>
                  <a:lnTo>
                    <a:pt x="652" y="515"/>
                  </a:lnTo>
                  <a:lnTo>
                    <a:pt x="663" y="542"/>
                  </a:lnTo>
                  <a:lnTo>
                    <a:pt x="671" y="570"/>
                  </a:lnTo>
                  <a:lnTo>
                    <a:pt x="675" y="566"/>
                  </a:lnTo>
                  <a:lnTo>
                    <a:pt x="679" y="563"/>
                  </a:lnTo>
                  <a:lnTo>
                    <a:pt x="683" y="559"/>
                  </a:lnTo>
                  <a:lnTo>
                    <a:pt x="689" y="555"/>
                  </a:lnTo>
                  <a:lnTo>
                    <a:pt x="694" y="552"/>
                  </a:lnTo>
                  <a:lnTo>
                    <a:pt x="698" y="548"/>
                  </a:lnTo>
                  <a:lnTo>
                    <a:pt x="704" y="545"/>
                  </a:lnTo>
                  <a:lnTo>
                    <a:pt x="709" y="541"/>
                  </a:lnTo>
                  <a:lnTo>
                    <a:pt x="707" y="510"/>
                  </a:lnTo>
                  <a:lnTo>
                    <a:pt x="704" y="478"/>
                  </a:lnTo>
                  <a:lnTo>
                    <a:pt x="700" y="447"/>
                  </a:lnTo>
                  <a:lnTo>
                    <a:pt x="695" y="416"/>
                  </a:lnTo>
                  <a:lnTo>
                    <a:pt x="689" y="386"/>
                  </a:lnTo>
                  <a:lnTo>
                    <a:pt x="682" y="355"/>
                  </a:lnTo>
                  <a:lnTo>
                    <a:pt x="673" y="325"/>
                  </a:lnTo>
                  <a:lnTo>
                    <a:pt x="664" y="295"/>
                  </a:lnTo>
                  <a:lnTo>
                    <a:pt x="653" y="270"/>
                  </a:lnTo>
                  <a:lnTo>
                    <a:pt x="641" y="245"/>
                  </a:lnTo>
                  <a:lnTo>
                    <a:pt x="629" y="221"/>
                  </a:lnTo>
                  <a:lnTo>
                    <a:pt x="616" y="197"/>
                  </a:lnTo>
                  <a:lnTo>
                    <a:pt x="603" y="174"/>
                  </a:lnTo>
                  <a:lnTo>
                    <a:pt x="588" y="152"/>
                  </a:lnTo>
                  <a:lnTo>
                    <a:pt x="572" y="130"/>
                  </a:lnTo>
                  <a:lnTo>
                    <a:pt x="554" y="109"/>
                  </a:lnTo>
                  <a:lnTo>
                    <a:pt x="544" y="99"/>
                  </a:lnTo>
                  <a:lnTo>
                    <a:pt x="533" y="90"/>
                  </a:lnTo>
                  <a:lnTo>
                    <a:pt x="522" y="81"/>
                  </a:lnTo>
                  <a:lnTo>
                    <a:pt x="511" y="73"/>
                  </a:lnTo>
                  <a:lnTo>
                    <a:pt x="501" y="66"/>
                  </a:lnTo>
                  <a:lnTo>
                    <a:pt x="489" y="57"/>
                  </a:lnTo>
                  <a:lnTo>
                    <a:pt x="477" y="51"/>
                  </a:lnTo>
                  <a:lnTo>
                    <a:pt x="465" y="44"/>
                  </a:lnTo>
                  <a:lnTo>
                    <a:pt x="453" y="38"/>
                  </a:lnTo>
                  <a:lnTo>
                    <a:pt x="440" y="33"/>
                  </a:lnTo>
                  <a:lnTo>
                    <a:pt x="428" y="29"/>
                  </a:lnTo>
                  <a:lnTo>
                    <a:pt x="415" y="24"/>
                  </a:lnTo>
                  <a:lnTo>
                    <a:pt x="402" y="20"/>
                  </a:lnTo>
                  <a:lnTo>
                    <a:pt x="389" y="17"/>
                  </a:lnTo>
                  <a:lnTo>
                    <a:pt x="375" y="14"/>
                  </a:lnTo>
                  <a:lnTo>
                    <a:pt x="361" y="12"/>
                  </a:lnTo>
                  <a:lnTo>
                    <a:pt x="339" y="10"/>
                  </a:lnTo>
                  <a:lnTo>
                    <a:pt x="317" y="8"/>
                  </a:lnTo>
                  <a:lnTo>
                    <a:pt x="294" y="8"/>
                  </a:lnTo>
                  <a:lnTo>
                    <a:pt x="273" y="8"/>
                  </a:lnTo>
                  <a:lnTo>
                    <a:pt x="251" y="10"/>
                  </a:lnTo>
                  <a:lnTo>
                    <a:pt x="230" y="12"/>
                  </a:lnTo>
                  <a:lnTo>
                    <a:pt x="209" y="15"/>
                  </a:lnTo>
                  <a:lnTo>
                    <a:pt x="187" y="19"/>
                  </a:lnTo>
                  <a:lnTo>
                    <a:pt x="166" y="24"/>
                  </a:lnTo>
                  <a:lnTo>
                    <a:pt x="144" y="30"/>
                  </a:lnTo>
                  <a:lnTo>
                    <a:pt x="124" y="36"/>
                  </a:lnTo>
                  <a:lnTo>
                    <a:pt x="103" y="42"/>
                  </a:lnTo>
                  <a:lnTo>
                    <a:pt x="82" y="49"/>
                  </a:lnTo>
                  <a:lnTo>
                    <a:pt x="61" y="56"/>
                  </a:lnTo>
                  <a:lnTo>
                    <a:pt x="41" y="64"/>
                  </a:lnTo>
                  <a:lnTo>
                    <a:pt x="19" y="73"/>
                  </a:lnTo>
                  <a:lnTo>
                    <a:pt x="18" y="64"/>
                  </a:lnTo>
                  <a:lnTo>
                    <a:pt x="38" y="56"/>
                  </a:lnTo>
                  <a:lnTo>
                    <a:pt x="58" y="49"/>
                  </a:lnTo>
                  <a:lnTo>
                    <a:pt x="79" y="41"/>
                  </a:lnTo>
                  <a:lnTo>
                    <a:pt x="100" y="35"/>
                  </a:lnTo>
                  <a:lnTo>
                    <a:pt x="122" y="27"/>
                  </a:lnTo>
                  <a:lnTo>
                    <a:pt x="142" y="21"/>
                  </a:lnTo>
                  <a:lnTo>
                    <a:pt x="163" y="17"/>
                  </a:lnTo>
                  <a:lnTo>
                    <a:pt x="185" y="12"/>
                  </a:lnTo>
                  <a:lnTo>
                    <a:pt x="206" y="7"/>
                  </a:lnTo>
                  <a:lnTo>
                    <a:pt x="229" y="5"/>
                  </a:lnTo>
                  <a:lnTo>
                    <a:pt x="250" y="2"/>
                  </a:lnTo>
                  <a:lnTo>
                    <a:pt x="272" y="0"/>
                  </a:lnTo>
                  <a:lnTo>
                    <a:pt x="294" y="0"/>
                  </a:lnTo>
                  <a:lnTo>
                    <a:pt x="317" y="0"/>
                  </a:lnTo>
                  <a:lnTo>
                    <a:pt x="339" y="1"/>
                  </a:lnTo>
                  <a:lnTo>
                    <a:pt x="361" y="4"/>
                  </a:lnTo>
                  <a:lnTo>
                    <a:pt x="374" y="6"/>
                  </a:lnTo>
                  <a:lnTo>
                    <a:pt x="389" y="10"/>
                  </a:lnTo>
                  <a:lnTo>
                    <a:pt x="402" y="12"/>
                  </a:lnTo>
                  <a:lnTo>
                    <a:pt x="416" y="17"/>
                  </a:lnTo>
                  <a:lnTo>
                    <a:pt x="429" y="20"/>
                  </a:lnTo>
                  <a:lnTo>
                    <a:pt x="442" y="26"/>
                  </a:lnTo>
                  <a:lnTo>
                    <a:pt x="455" y="31"/>
                  </a:lnTo>
                  <a:lnTo>
                    <a:pt x="468" y="37"/>
                  </a:lnTo>
                  <a:lnTo>
                    <a:pt x="480" y="44"/>
                  </a:lnTo>
                  <a:lnTo>
                    <a:pt x="493" y="50"/>
                  </a:lnTo>
                  <a:lnTo>
                    <a:pt x="505" y="58"/>
                  </a:lnTo>
                  <a:lnTo>
                    <a:pt x="517" y="66"/>
                  </a:lnTo>
                  <a:lnTo>
                    <a:pt x="528" y="75"/>
                  </a:lnTo>
                  <a:lnTo>
                    <a:pt x="539" y="84"/>
                  </a:lnTo>
                  <a:lnTo>
                    <a:pt x="549" y="93"/>
                  </a:lnTo>
                  <a:lnTo>
                    <a:pt x="559" y="104"/>
                  </a:lnTo>
                  <a:lnTo>
                    <a:pt x="578" y="124"/>
                  </a:lnTo>
                  <a:lnTo>
                    <a:pt x="595" y="146"/>
                  </a:lnTo>
                  <a:lnTo>
                    <a:pt x="610" y="168"/>
                  </a:lnTo>
                  <a:lnTo>
                    <a:pt x="625" y="192"/>
                  </a:lnTo>
                  <a:lnTo>
                    <a:pt x="638" y="217"/>
                  </a:lnTo>
                  <a:lnTo>
                    <a:pt x="650" y="242"/>
                  </a:lnTo>
                  <a:lnTo>
                    <a:pt x="660" y="268"/>
                  </a:lnTo>
                  <a:lnTo>
                    <a:pt x="671" y="294"/>
                  </a:lnTo>
                  <a:lnTo>
                    <a:pt x="681" y="324"/>
                  </a:lnTo>
                  <a:lnTo>
                    <a:pt x="689" y="354"/>
                  </a:lnTo>
                  <a:lnTo>
                    <a:pt x="696" y="383"/>
                  </a:lnTo>
                  <a:lnTo>
                    <a:pt x="703" y="413"/>
                  </a:lnTo>
                  <a:lnTo>
                    <a:pt x="708" y="444"/>
                  </a:lnTo>
                  <a:lnTo>
                    <a:pt x="712" y="475"/>
                  </a:lnTo>
                  <a:lnTo>
                    <a:pt x="714" y="505"/>
                  </a:lnTo>
                  <a:lnTo>
                    <a:pt x="716" y="536"/>
                  </a:lnTo>
                  <a:lnTo>
                    <a:pt x="729" y="532"/>
                  </a:lnTo>
                  <a:lnTo>
                    <a:pt x="744" y="527"/>
                  </a:lnTo>
                  <a:lnTo>
                    <a:pt x="759" y="523"/>
                  </a:lnTo>
                  <a:lnTo>
                    <a:pt x="776" y="521"/>
                  </a:lnTo>
                  <a:lnTo>
                    <a:pt x="793" y="520"/>
                  </a:lnTo>
                  <a:lnTo>
                    <a:pt x="811" y="520"/>
                  </a:lnTo>
                  <a:lnTo>
                    <a:pt x="830" y="522"/>
                  </a:lnTo>
                  <a:lnTo>
                    <a:pt x="850" y="524"/>
                  </a:lnTo>
                  <a:lnTo>
                    <a:pt x="894" y="533"/>
                  </a:lnTo>
                  <a:lnTo>
                    <a:pt x="926" y="542"/>
                  </a:lnTo>
                  <a:lnTo>
                    <a:pt x="948" y="552"/>
                  </a:lnTo>
                  <a:lnTo>
                    <a:pt x="961" y="561"/>
                  </a:lnTo>
                  <a:lnTo>
                    <a:pt x="967" y="569"/>
                  </a:lnTo>
                  <a:lnTo>
                    <a:pt x="969" y="575"/>
                  </a:lnTo>
                  <a:lnTo>
                    <a:pt x="969" y="579"/>
                  </a:lnTo>
                  <a:lnTo>
                    <a:pt x="969" y="581"/>
                  </a:lnTo>
                  <a:close/>
                </a:path>
              </a:pathLst>
            </a:custGeom>
            <a:solidFill>
              <a:srgbClr val="582C00"/>
            </a:solidFill>
            <a:ln w="9525">
              <a:solidFill>
                <a:srgbClr val="582C00"/>
              </a:solidFill>
              <a:round/>
              <a:headEnd/>
              <a:tailEnd/>
            </a:ln>
          </p:spPr>
          <p:txBody>
            <a:bodyPr/>
            <a:lstStyle/>
            <a:p>
              <a:endParaRPr lang="de-DE"/>
            </a:p>
          </p:txBody>
        </p:sp>
        <p:sp>
          <p:nvSpPr>
            <p:cNvPr id="15379" name="Freeform 26"/>
            <p:cNvSpPr>
              <a:spLocks/>
            </p:cNvSpPr>
            <p:nvPr/>
          </p:nvSpPr>
          <p:spPr bwMode="auto">
            <a:xfrm>
              <a:off x="3806" y="337"/>
              <a:ext cx="132" cy="82"/>
            </a:xfrm>
            <a:custGeom>
              <a:avLst/>
              <a:gdLst>
                <a:gd name="T0" fmla="*/ 1 w 532"/>
                <a:gd name="T1" fmla="*/ 6 h 328"/>
                <a:gd name="T2" fmla="*/ 3 w 532"/>
                <a:gd name="T3" fmla="*/ 11 h 328"/>
                <a:gd name="T4" fmla="*/ 5 w 532"/>
                <a:gd name="T5" fmla="*/ 14 h 328"/>
                <a:gd name="T6" fmla="*/ 7 w 532"/>
                <a:gd name="T7" fmla="*/ 17 h 328"/>
                <a:gd name="T8" fmla="*/ 9 w 532"/>
                <a:gd name="T9" fmla="*/ 19 h 328"/>
                <a:gd name="T10" fmla="*/ 11 w 532"/>
                <a:gd name="T11" fmla="*/ 20 h 328"/>
                <a:gd name="T12" fmla="*/ 13 w 532"/>
                <a:gd name="T13" fmla="*/ 21 h 328"/>
                <a:gd name="T14" fmla="*/ 16 w 532"/>
                <a:gd name="T15" fmla="*/ 21 h 328"/>
                <a:gd name="T16" fmla="*/ 18 w 532"/>
                <a:gd name="T17" fmla="*/ 20 h 328"/>
                <a:gd name="T18" fmla="*/ 21 w 532"/>
                <a:gd name="T19" fmla="*/ 19 h 328"/>
                <a:gd name="T20" fmla="*/ 24 w 532"/>
                <a:gd name="T21" fmla="*/ 17 h 328"/>
                <a:gd name="T22" fmla="*/ 27 w 532"/>
                <a:gd name="T23" fmla="*/ 15 h 328"/>
                <a:gd name="T24" fmla="*/ 29 w 532"/>
                <a:gd name="T25" fmla="*/ 13 h 328"/>
                <a:gd name="T26" fmla="*/ 31 w 532"/>
                <a:gd name="T27" fmla="*/ 11 h 328"/>
                <a:gd name="T28" fmla="*/ 32 w 532"/>
                <a:gd name="T29" fmla="*/ 10 h 328"/>
                <a:gd name="T30" fmla="*/ 33 w 532"/>
                <a:gd name="T31" fmla="*/ 9 h 328"/>
                <a:gd name="T32" fmla="*/ 32 w 532"/>
                <a:gd name="T33" fmla="*/ 7 h 328"/>
                <a:gd name="T34" fmla="*/ 30 w 532"/>
                <a:gd name="T35" fmla="*/ 5 h 328"/>
                <a:gd name="T36" fmla="*/ 28 w 532"/>
                <a:gd name="T37" fmla="*/ 3 h 328"/>
                <a:gd name="T38" fmla="*/ 26 w 532"/>
                <a:gd name="T39" fmla="*/ 2 h 328"/>
                <a:gd name="T40" fmla="*/ 24 w 532"/>
                <a:gd name="T41" fmla="*/ 1 h 328"/>
                <a:gd name="T42" fmla="*/ 22 w 532"/>
                <a:gd name="T43" fmla="*/ 1 h 328"/>
                <a:gd name="T44" fmla="*/ 19 w 532"/>
                <a:gd name="T45" fmla="*/ 0 h 328"/>
                <a:gd name="T46" fmla="*/ 17 w 532"/>
                <a:gd name="T47" fmla="*/ 0 h 328"/>
                <a:gd name="T48" fmla="*/ 14 w 532"/>
                <a:gd name="T49" fmla="*/ 0 h 328"/>
                <a:gd name="T50" fmla="*/ 11 w 532"/>
                <a:gd name="T51" fmla="*/ 1 h 328"/>
                <a:gd name="T52" fmla="*/ 8 w 532"/>
                <a:gd name="T53" fmla="*/ 1 h 328"/>
                <a:gd name="T54" fmla="*/ 6 w 532"/>
                <a:gd name="T55" fmla="*/ 2 h 328"/>
                <a:gd name="T56" fmla="*/ 4 w 532"/>
                <a:gd name="T57" fmla="*/ 3 h 328"/>
                <a:gd name="T58" fmla="*/ 2 w 532"/>
                <a:gd name="T59" fmla="*/ 3 h 328"/>
                <a:gd name="T60" fmla="*/ 1 w 532"/>
                <a:gd name="T61" fmla="*/ 3 h 328"/>
                <a:gd name="T62" fmla="*/ 0 w 532"/>
                <a:gd name="T63" fmla="*/ 4 h 328"/>
                <a:gd name="T64" fmla="*/ 0 w 532"/>
                <a:gd name="T65" fmla="*/ 4 h 3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2"/>
                <a:gd name="T100" fmla="*/ 0 h 328"/>
                <a:gd name="T101" fmla="*/ 532 w 532"/>
                <a:gd name="T102" fmla="*/ 328 h 32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2" h="328">
                  <a:moveTo>
                    <a:pt x="0" y="64"/>
                  </a:moveTo>
                  <a:lnTo>
                    <a:pt x="14" y="104"/>
                  </a:lnTo>
                  <a:lnTo>
                    <a:pt x="30" y="139"/>
                  </a:lnTo>
                  <a:lnTo>
                    <a:pt x="45" y="172"/>
                  </a:lnTo>
                  <a:lnTo>
                    <a:pt x="62" y="200"/>
                  </a:lnTo>
                  <a:lnTo>
                    <a:pt x="79" y="227"/>
                  </a:lnTo>
                  <a:lnTo>
                    <a:pt x="95" y="248"/>
                  </a:lnTo>
                  <a:lnTo>
                    <a:pt x="113" y="267"/>
                  </a:lnTo>
                  <a:lnTo>
                    <a:pt x="130" y="284"/>
                  </a:lnTo>
                  <a:lnTo>
                    <a:pt x="148" y="297"/>
                  </a:lnTo>
                  <a:lnTo>
                    <a:pt x="166" y="308"/>
                  </a:lnTo>
                  <a:lnTo>
                    <a:pt x="184" y="316"/>
                  </a:lnTo>
                  <a:lnTo>
                    <a:pt x="202" y="322"/>
                  </a:lnTo>
                  <a:lnTo>
                    <a:pt x="219" y="326"/>
                  </a:lnTo>
                  <a:lnTo>
                    <a:pt x="237" y="328"/>
                  </a:lnTo>
                  <a:lnTo>
                    <a:pt x="255" y="328"/>
                  </a:lnTo>
                  <a:lnTo>
                    <a:pt x="273" y="326"/>
                  </a:lnTo>
                  <a:lnTo>
                    <a:pt x="298" y="320"/>
                  </a:lnTo>
                  <a:lnTo>
                    <a:pt x="323" y="311"/>
                  </a:lnTo>
                  <a:lnTo>
                    <a:pt x="348" y="300"/>
                  </a:lnTo>
                  <a:lnTo>
                    <a:pt x="371" y="286"/>
                  </a:lnTo>
                  <a:lnTo>
                    <a:pt x="393" y="271"/>
                  </a:lnTo>
                  <a:lnTo>
                    <a:pt x="415" y="255"/>
                  </a:lnTo>
                  <a:lnTo>
                    <a:pt x="435" y="239"/>
                  </a:lnTo>
                  <a:lnTo>
                    <a:pt x="454" y="222"/>
                  </a:lnTo>
                  <a:lnTo>
                    <a:pt x="471" y="205"/>
                  </a:lnTo>
                  <a:lnTo>
                    <a:pt x="486" y="190"/>
                  </a:lnTo>
                  <a:lnTo>
                    <a:pt x="500" y="174"/>
                  </a:lnTo>
                  <a:lnTo>
                    <a:pt x="510" y="161"/>
                  </a:lnTo>
                  <a:lnTo>
                    <a:pt x="520" y="150"/>
                  </a:lnTo>
                  <a:lnTo>
                    <a:pt x="526" y="142"/>
                  </a:lnTo>
                  <a:lnTo>
                    <a:pt x="531" y="137"/>
                  </a:lnTo>
                  <a:lnTo>
                    <a:pt x="532" y="135"/>
                  </a:lnTo>
                  <a:lnTo>
                    <a:pt x="519" y="116"/>
                  </a:lnTo>
                  <a:lnTo>
                    <a:pt x="504" y="99"/>
                  </a:lnTo>
                  <a:lnTo>
                    <a:pt x="489" y="82"/>
                  </a:lnTo>
                  <a:lnTo>
                    <a:pt x="473" y="69"/>
                  </a:lnTo>
                  <a:lnTo>
                    <a:pt x="457" y="56"/>
                  </a:lnTo>
                  <a:lnTo>
                    <a:pt x="440" y="45"/>
                  </a:lnTo>
                  <a:lnTo>
                    <a:pt x="422" y="34"/>
                  </a:lnTo>
                  <a:lnTo>
                    <a:pt x="405" y="26"/>
                  </a:lnTo>
                  <a:lnTo>
                    <a:pt x="388" y="19"/>
                  </a:lnTo>
                  <a:lnTo>
                    <a:pt x="368" y="13"/>
                  </a:lnTo>
                  <a:lnTo>
                    <a:pt x="351" y="8"/>
                  </a:lnTo>
                  <a:lnTo>
                    <a:pt x="331" y="4"/>
                  </a:lnTo>
                  <a:lnTo>
                    <a:pt x="314" y="2"/>
                  </a:lnTo>
                  <a:lnTo>
                    <a:pt x="295" y="1"/>
                  </a:lnTo>
                  <a:lnTo>
                    <a:pt x="275" y="0"/>
                  </a:lnTo>
                  <a:lnTo>
                    <a:pt x="258" y="0"/>
                  </a:lnTo>
                  <a:lnTo>
                    <a:pt x="233" y="1"/>
                  </a:lnTo>
                  <a:lnTo>
                    <a:pt x="208" y="3"/>
                  </a:lnTo>
                  <a:lnTo>
                    <a:pt x="184" y="7"/>
                  </a:lnTo>
                  <a:lnTo>
                    <a:pt x="160" y="12"/>
                  </a:lnTo>
                  <a:lnTo>
                    <a:pt x="137" y="16"/>
                  </a:lnTo>
                  <a:lnTo>
                    <a:pt x="117" y="21"/>
                  </a:lnTo>
                  <a:lnTo>
                    <a:pt x="97" y="27"/>
                  </a:lnTo>
                  <a:lnTo>
                    <a:pt x="78" y="33"/>
                  </a:lnTo>
                  <a:lnTo>
                    <a:pt x="61" y="39"/>
                  </a:lnTo>
                  <a:lnTo>
                    <a:pt x="45" y="45"/>
                  </a:lnTo>
                  <a:lnTo>
                    <a:pt x="32" y="50"/>
                  </a:lnTo>
                  <a:lnTo>
                    <a:pt x="22" y="55"/>
                  </a:lnTo>
                  <a:lnTo>
                    <a:pt x="12" y="58"/>
                  </a:lnTo>
                  <a:lnTo>
                    <a:pt x="6" y="62"/>
                  </a:lnTo>
                  <a:lnTo>
                    <a:pt x="1" y="63"/>
                  </a:lnTo>
                  <a:lnTo>
                    <a:pt x="0" y="64"/>
                  </a:lnTo>
                  <a:close/>
                </a:path>
              </a:pathLst>
            </a:custGeom>
            <a:solidFill>
              <a:srgbClr val="582C00"/>
            </a:solidFill>
            <a:ln w="9525">
              <a:solidFill>
                <a:srgbClr val="582C00"/>
              </a:solidFill>
              <a:round/>
              <a:headEnd/>
              <a:tailEnd/>
            </a:ln>
          </p:spPr>
          <p:txBody>
            <a:bodyPr/>
            <a:lstStyle/>
            <a:p>
              <a:endParaRPr lang="de-DE"/>
            </a:p>
          </p:txBody>
        </p:sp>
        <p:sp>
          <p:nvSpPr>
            <p:cNvPr id="15380" name="Freeform 27"/>
            <p:cNvSpPr>
              <a:spLocks/>
            </p:cNvSpPr>
            <p:nvPr/>
          </p:nvSpPr>
          <p:spPr bwMode="auto">
            <a:xfrm>
              <a:off x="3941" y="321"/>
              <a:ext cx="208" cy="99"/>
            </a:xfrm>
            <a:custGeom>
              <a:avLst/>
              <a:gdLst>
                <a:gd name="T0" fmla="*/ 50 w 833"/>
                <a:gd name="T1" fmla="*/ 17 h 397"/>
                <a:gd name="T2" fmla="*/ 46 w 833"/>
                <a:gd name="T3" fmla="*/ 13 h 397"/>
                <a:gd name="T4" fmla="*/ 43 w 833"/>
                <a:gd name="T5" fmla="*/ 9 h 397"/>
                <a:gd name="T6" fmla="*/ 39 w 833"/>
                <a:gd name="T7" fmla="*/ 6 h 397"/>
                <a:gd name="T8" fmla="*/ 36 w 833"/>
                <a:gd name="T9" fmla="*/ 4 h 397"/>
                <a:gd name="T10" fmla="*/ 33 w 833"/>
                <a:gd name="T11" fmla="*/ 2 h 397"/>
                <a:gd name="T12" fmla="*/ 29 w 833"/>
                <a:gd name="T13" fmla="*/ 1 h 397"/>
                <a:gd name="T14" fmla="*/ 26 w 833"/>
                <a:gd name="T15" fmla="*/ 0 h 397"/>
                <a:gd name="T16" fmla="*/ 22 w 833"/>
                <a:gd name="T17" fmla="*/ 0 h 397"/>
                <a:gd name="T18" fmla="*/ 17 w 833"/>
                <a:gd name="T19" fmla="*/ 1 h 397"/>
                <a:gd name="T20" fmla="*/ 12 w 833"/>
                <a:gd name="T21" fmla="*/ 2 h 397"/>
                <a:gd name="T22" fmla="*/ 8 w 833"/>
                <a:gd name="T23" fmla="*/ 5 h 397"/>
                <a:gd name="T24" fmla="*/ 5 w 833"/>
                <a:gd name="T25" fmla="*/ 7 h 397"/>
                <a:gd name="T26" fmla="*/ 3 w 833"/>
                <a:gd name="T27" fmla="*/ 10 h 397"/>
                <a:gd name="T28" fmla="*/ 1 w 833"/>
                <a:gd name="T29" fmla="*/ 12 h 397"/>
                <a:gd name="T30" fmla="*/ 0 w 833"/>
                <a:gd name="T31" fmla="*/ 13 h 397"/>
                <a:gd name="T32" fmla="*/ 1 w 833"/>
                <a:gd name="T33" fmla="*/ 14 h 397"/>
                <a:gd name="T34" fmla="*/ 3 w 833"/>
                <a:gd name="T35" fmla="*/ 16 h 397"/>
                <a:gd name="T36" fmla="*/ 5 w 833"/>
                <a:gd name="T37" fmla="*/ 17 h 397"/>
                <a:gd name="T38" fmla="*/ 6 w 833"/>
                <a:gd name="T39" fmla="*/ 18 h 397"/>
                <a:gd name="T40" fmla="*/ 22 w 833"/>
                <a:gd name="T41" fmla="*/ 10 h 397"/>
                <a:gd name="T42" fmla="*/ 24 w 833"/>
                <a:gd name="T43" fmla="*/ 9 h 397"/>
                <a:gd name="T44" fmla="*/ 26 w 833"/>
                <a:gd name="T45" fmla="*/ 9 h 397"/>
                <a:gd name="T46" fmla="*/ 28 w 833"/>
                <a:gd name="T47" fmla="*/ 9 h 397"/>
                <a:gd name="T48" fmla="*/ 30 w 833"/>
                <a:gd name="T49" fmla="*/ 11 h 397"/>
                <a:gd name="T50" fmla="*/ 31 w 833"/>
                <a:gd name="T51" fmla="*/ 13 h 397"/>
                <a:gd name="T52" fmla="*/ 33 w 833"/>
                <a:gd name="T53" fmla="*/ 16 h 397"/>
                <a:gd name="T54" fmla="*/ 35 w 833"/>
                <a:gd name="T55" fmla="*/ 20 h 397"/>
                <a:gd name="T56" fmla="*/ 36 w 833"/>
                <a:gd name="T57" fmla="*/ 25 h 397"/>
                <a:gd name="T58" fmla="*/ 38 w 833"/>
                <a:gd name="T59" fmla="*/ 24 h 397"/>
                <a:gd name="T60" fmla="*/ 40 w 833"/>
                <a:gd name="T61" fmla="*/ 24 h 397"/>
                <a:gd name="T62" fmla="*/ 42 w 833"/>
                <a:gd name="T63" fmla="*/ 24 h 397"/>
                <a:gd name="T64" fmla="*/ 44 w 833"/>
                <a:gd name="T65" fmla="*/ 23 h 397"/>
                <a:gd name="T66" fmla="*/ 46 w 833"/>
                <a:gd name="T67" fmla="*/ 23 h 397"/>
                <a:gd name="T68" fmla="*/ 49 w 833"/>
                <a:gd name="T69" fmla="*/ 22 h 397"/>
                <a:gd name="T70" fmla="*/ 50 w 833"/>
                <a:gd name="T71" fmla="*/ 21 h 397"/>
                <a:gd name="T72" fmla="*/ 52 w 833"/>
                <a:gd name="T73" fmla="*/ 20 h 39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33"/>
                <a:gd name="T112" fmla="*/ 0 h 397"/>
                <a:gd name="T113" fmla="*/ 833 w 833"/>
                <a:gd name="T114" fmla="*/ 397 h 39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33" h="397">
                  <a:moveTo>
                    <a:pt x="833" y="324"/>
                  </a:moveTo>
                  <a:lnTo>
                    <a:pt x="803" y="282"/>
                  </a:lnTo>
                  <a:lnTo>
                    <a:pt x="775" y="243"/>
                  </a:lnTo>
                  <a:lnTo>
                    <a:pt x="745" y="208"/>
                  </a:lnTo>
                  <a:lnTo>
                    <a:pt x="716" y="176"/>
                  </a:lnTo>
                  <a:lnTo>
                    <a:pt x="688" y="147"/>
                  </a:lnTo>
                  <a:lnTo>
                    <a:pt x="660" y="121"/>
                  </a:lnTo>
                  <a:lnTo>
                    <a:pt x="632" y="97"/>
                  </a:lnTo>
                  <a:lnTo>
                    <a:pt x="604" y="77"/>
                  </a:lnTo>
                  <a:lnTo>
                    <a:pt x="577" y="59"/>
                  </a:lnTo>
                  <a:lnTo>
                    <a:pt x="550" y="44"/>
                  </a:lnTo>
                  <a:lnTo>
                    <a:pt x="523" y="31"/>
                  </a:lnTo>
                  <a:lnTo>
                    <a:pt x="496" y="20"/>
                  </a:lnTo>
                  <a:lnTo>
                    <a:pt x="470" y="12"/>
                  </a:lnTo>
                  <a:lnTo>
                    <a:pt x="445" y="6"/>
                  </a:lnTo>
                  <a:lnTo>
                    <a:pt x="420" y="3"/>
                  </a:lnTo>
                  <a:lnTo>
                    <a:pt x="395" y="0"/>
                  </a:lnTo>
                  <a:lnTo>
                    <a:pt x="352" y="0"/>
                  </a:lnTo>
                  <a:lnTo>
                    <a:pt x="311" y="5"/>
                  </a:lnTo>
                  <a:lnTo>
                    <a:pt x="273" y="14"/>
                  </a:lnTo>
                  <a:lnTo>
                    <a:pt x="236" y="26"/>
                  </a:lnTo>
                  <a:lnTo>
                    <a:pt x="202" y="42"/>
                  </a:lnTo>
                  <a:lnTo>
                    <a:pt x="168" y="59"/>
                  </a:lnTo>
                  <a:lnTo>
                    <a:pt x="138" y="78"/>
                  </a:lnTo>
                  <a:lnTo>
                    <a:pt x="111" y="98"/>
                  </a:lnTo>
                  <a:lnTo>
                    <a:pt x="86" y="118"/>
                  </a:lnTo>
                  <a:lnTo>
                    <a:pt x="64" y="138"/>
                  </a:lnTo>
                  <a:lnTo>
                    <a:pt x="45" y="155"/>
                  </a:lnTo>
                  <a:lnTo>
                    <a:pt x="30" y="172"/>
                  </a:lnTo>
                  <a:lnTo>
                    <a:pt x="17" y="187"/>
                  </a:lnTo>
                  <a:lnTo>
                    <a:pt x="7" y="197"/>
                  </a:lnTo>
                  <a:lnTo>
                    <a:pt x="2" y="204"/>
                  </a:lnTo>
                  <a:lnTo>
                    <a:pt x="0" y="207"/>
                  </a:lnTo>
                  <a:lnTo>
                    <a:pt x="20" y="226"/>
                  </a:lnTo>
                  <a:lnTo>
                    <a:pt x="37" y="241"/>
                  </a:lnTo>
                  <a:lnTo>
                    <a:pt x="51" y="255"/>
                  </a:lnTo>
                  <a:lnTo>
                    <a:pt x="64" y="265"/>
                  </a:lnTo>
                  <a:lnTo>
                    <a:pt x="76" y="276"/>
                  </a:lnTo>
                  <a:lnTo>
                    <a:pt x="91" y="286"/>
                  </a:lnTo>
                  <a:lnTo>
                    <a:pt x="105" y="295"/>
                  </a:lnTo>
                  <a:lnTo>
                    <a:pt x="123" y="307"/>
                  </a:lnTo>
                  <a:lnTo>
                    <a:pt x="347" y="163"/>
                  </a:lnTo>
                  <a:lnTo>
                    <a:pt x="364" y="153"/>
                  </a:lnTo>
                  <a:lnTo>
                    <a:pt x="381" y="147"/>
                  </a:lnTo>
                  <a:lnTo>
                    <a:pt x="397" y="143"/>
                  </a:lnTo>
                  <a:lnTo>
                    <a:pt x="414" y="143"/>
                  </a:lnTo>
                  <a:lnTo>
                    <a:pt x="430" y="147"/>
                  </a:lnTo>
                  <a:lnTo>
                    <a:pt x="446" y="154"/>
                  </a:lnTo>
                  <a:lnTo>
                    <a:pt x="463" y="166"/>
                  </a:lnTo>
                  <a:lnTo>
                    <a:pt x="478" y="182"/>
                  </a:lnTo>
                  <a:lnTo>
                    <a:pt x="491" y="197"/>
                  </a:lnTo>
                  <a:lnTo>
                    <a:pt x="503" y="215"/>
                  </a:lnTo>
                  <a:lnTo>
                    <a:pt x="516" y="238"/>
                  </a:lnTo>
                  <a:lnTo>
                    <a:pt x="529" y="262"/>
                  </a:lnTo>
                  <a:lnTo>
                    <a:pt x="542" y="290"/>
                  </a:lnTo>
                  <a:lnTo>
                    <a:pt x="557" y="323"/>
                  </a:lnTo>
                  <a:lnTo>
                    <a:pt x="570" y="357"/>
                  </a:lnTo>
                  <a:lnTo>
                    <a:pt x="583" y="397"/>
                  </a:lnTo>
                  <a:lnTo>
                    <a:pt x="596" y="396"/>
                  </a:lnTo>
                  <a:lnTo>
                    <a:pt x="610" y="393"/>
                  </a:lnTo>
                  <a:lnTo>
                    <a:pt x="626" y="391"/>
                  </a:lnTo>
                  <a:lnTo>
                    <a:pt x="641" y="388"/>
                  </a:lnTo>
                  <a:lnTo>
                    <a:pt x="658" y="385"/>
                  </a:lnTo>
                  <a:lnTo>
                    <a:pt x="676" y="382"/>
                  </a:lnTo>
                  <a:lnTo>
                    <a:pt x="694" y="379"/>
                  </a:lnTo>
                  <a:lnTo>
                    <a:pt x="712" y="374"/>
                  </a:lnTo>
                  <a:lnTo>
                    <a:pt x="728" y="369"/>
                  </a:lnTo>
                  <a:lnTo>
                    <a:pt x="746" y="365"/>
                  </a:lnTo>
                  <a:lnTo>
                    <a:pt x="763" y="360"/>
                  </a:lnTo>
                  <a:lnTo>
                    <a:pt x="780" y="354"/>
                  </a:lnTo>
                  <a:lnTo>
                    <a:pt x="795" y="347"/>
                  </a:lnTo>
                  <a:lnTo>
                    <a:pt x="808" y="339"/>
                  </a:lnTo>
                  <a:lnTo>
                    <a:pt x="821" y="332"/>
                  </a:lnTo>
                  <a:lnTo>
                    <a:pt x="833" y="324"/>
                  </a:lnTo>
                  <a:close/>
                </a:path>
              </a:pathLst>
            </a:custGeom>
            <a:solidFill>
              <a:srgbClr val="582C00"/>
            </a:solidFill>
            <a:ln w="9525">
              <a:solidFill>
                <a:srgbClr val="582C00"/>
              </a:solidFill>
              <a:round/>
              <a:headEnd/>
              <a:tailEnd/>
            </a:ln>
          </p:spPr>
          <p:txBody>
            <a:bodyPr/>
            <a:lstStyle/>
            <a:p>
              <a:endParaRPr lang="de-DE"/>
            </a:p>
          </p:txBody>
        </p:sp>
        <p:sp>
          <p:nvSpPr>
            <p:cNvPr id="15381" name="Freeform 28"/>
            <p:cNvSpPr>
              <a:spLocks/>
            </p:cNvSpPr>
            <p:nvPr/>
          </p:nvSpPr>
          <p:spPr bwMode="auto">
            <a:xfrm>
              <a:off x="3941" y="360"/>
              <a:ext cx="209" cy="136"/>
            </a:xfrm>
            <a:custGeom>
              <a:avLst/>
              <a:gdLst>
                <a:gd name="T0" fmla="*/ 52 w 836"/>
                <a:gd name="T1" fmla="*/ 34 h 548"/>
                <a:gd name="T2" fmla="*/ 50 w 836"/>
                <a:gd name="T3" fmla="*/ 34 h 548"/>
                <a:gd name="T4" fmla="*/ 47 w 836"/>
                <a:gd name="T5" fmla="*/ 33 h 548"/>
                <a:gd name="T6" fmla="*/ 45 w 836"/>
                <a:gd name="T7" fmla="*/ 33 h 548"/>
                <a:gd name="T8" fmla="*/ 42 w 836"/>
                <a:gd name="T9" fmla="*/ 32 h 548"/>
                <a:gd name="T10" fmla="*/ 41 w 836"/>
                <a:gd name="T11" fmla="*/ 31 h 548"/>
                <a:gd name="T12" fmla="*/ 40 w 836"/>
                <a:gd name="T13" fmla="*/ 30 h 548"/>
                <a:gd name="T14" fmla="*/ 38 w 836"/>
                <a:gd name="T15" fmla="*/ 29 h 548"/>
                <a:gd name="T16" fmla="*/ 38 w 836"/>
                <a:gd name="T17" fmla="*/ 27 h 548"/>
                <a:gd name="T18" fmla="*/ 37 w 836"/>
                <a:gd name="T19" fmla="*/ 27 h 548"/>
                <a:gd name="T20" fmla="*/ 36 w 836"/>
                <a:gd name="T21" fmla="*/ 26 h 548"/>
                <a:gd name="T22" fmla="*/ 36 w 836"/>
                <a:gd name="T23" fmla="*/ 25 h 548"/>
                <a:gd name="T24" fmla="*/ 35 w 836"/>
                <a:gd name="T25" fmla="*/ 24 h 548"/>
                <a:gd name="T26" fmla="*/ 34 w 836"/>
                <a:gd name="T27" fmla="*/ 22 h 548"/>
                <a:gd name="T28" fmla="*/ 33 w 836"/>
                <a:gd name="T29" fmla="*/ 20 h 548"/>
                <a:gd name="T30" fmla="*/ 33 w 836"/>
                <a:gd name="T31" fmla="*/ 17 h 548"/>
                <a:gd name="T32" fmla="*/ 31 w 836"/>
                <a:gd name="T33" fmla="*/ 15 h 548"/>
                <a:gd name="T34" fmla="*/ 26 w 836"/>
                <a:gd name="T35" fmla="*/ 5 h 548"/>
                <a:gd name="T36" fmla="*/ 26 w 836"/>
                <a:gd name="T37" fmla="*/ 5 h 548"/>
                <a:gd name="T38" fmla="*/ 24 w 836"/>
                <a:gd name="T39" fmla="*/ 5 h 548"/>
                <a:gd name="T40" fmla="*/ 22 w 836"/>
                <a:gd name="T41" fmla="*/ 5 h 548"/>
                <a:gd name="T42" fmla="*/ 20 w 836"/>
                <a:gd name="T43" fmla="*/ 7 h 548"/>
                <a:gd name="T44" fmla="*/ 18 w 836"/>
                <a:gd name="T45" fmla="*/ 8 h 548"/>
                <a:gd name="T46" fmla="*/ 16 w 836"/>
                <a:gd name="T47" fmla="*/ 10 h 548"/>
                <a:gd name="T48" fmla="*/ 13 w 836"/>
                <a:gd name="T49" fmla="*/ 12 h 548"/>
                <a:gd name="T50" fmla="*/ 11 w 836"/>
                <a:gd name="T51" fmla="*/ 13 h 548"/>
                <a:gd name="T52" fmla="*/ 9 w 836"/>
                <a:gd name="T53" fmla="*/ 15 h 548"/>
                <a:gd name="T54" fmla="*/ 6 w 836"/>
                <a:gd name="T55" fmla="*/ 16 h 548"/>
                <a:gd name="T56" fmla="*/ 3 w 836"/>
                <a:gd name="T57" fmla="*/ 17 h 548"/>
                <a:gd name="T58" fmla="*/ 2 w 836"/>
                <a:gd name="T59" fmla="*/ 18 h 548"/>
                <a:gd name="T60" fmla="*/ 1 w 836"/>
                <a:gd name="T61" fmla="*/ 16 h 548"/>
                <a:gd name="T62" fmla="*/ 0 w 836"/>
                <a:gd name="T63" fmla="*/ 15 h 548"/>
                <a:gd name="T64" fmla="*/ 2 w 836"/>
                <a:gd name="T65" fmla="*/ 13 h 548"/>
                <a:gd name="T66" fmla="*/ 5 w 836"/>
                <a:gd name="T67" fmla="*/ 12 h 548"/>
                <a:gd name="T68" fmla="*/ 7 w 836"/>
                <a:gd name="T69" fmla="*/ 10 h 548"/>
                <a:gd name="T70" fmla="*/ 22 w 836"/>
                <a:gd name="T71" fmla="*/ 1 h 548"/>
                <a:gd name="T72" fmla="*/ 24 w 836"/>
                <a:gd name="T73" fmla="*/ 0 h 548"/>
                <a:gd name="T74" fmla="*/ 26 w 836"/>
                <a:gd name="T75" fmla="*/ 0 h 548"/>
                <a:gd name="T76" fmla="*/ 28 w 836"/>
                <a:gd name="T77" fmla="*/ 1 h 548"/>
                <a:gd name="T78" fmla="*/ 29 w 836"/>
                <a:gd name="T79" fmla="*/ 2 h 548"/>
                <a:gd name="T80" fmla="*/ 31 w 836"/>
                <a:gd name="T81" fmla="*/ 5 h 548"/>
                <a:gd name="T82" fmla="*/ 33 w 836"/>
                <a:gd name="T83" fmla="*/ 8 h 548"/>
                <a:gd name="T84" fmla="*/ 35 w 836"/>
                <a:gd name="T85" fmla="*/ 12 h 548"/>
                <a:gd name="T86" fmla="*/ 36 w 836"/>
                <a:gd name="T87" fmla="*/ 15 h 548"/>
                <a:gd name="T88" fmla="*/ 37 w 836"/>
                <a:gd name="T89" fmla="*/ 17 h 548"/>
                <a:gd name="T90" fmla="*/ 38 w 836"/>
                <a:gd name="T91" fmla="*/ 21 h 548"/>
                <a:gd name="T92" fmla="*/ 39 w 836"/>
                <a:gd name="T93" fmla="*/ 25 h 548"/>
                <a:gd name="T94" fmla="*/ 38 w 836"/>
                <a:gd name="T95" fmla="*/ 27 h 548"/>
                <a:gd name="T96" fmla="*/ 39 w 836"/>
                <a:gd name="T97" fmla="*/ 29 h 548"/>
                <a:gd name="T98" fmla="*/ 40 w 836"/>
                <a:gd name="T99" fmla="*/ 30 h 548"/>
                <a:gd name="T100" fmla="*/ 41 w 836"/>
                <a:gd name="T101" fmla="*/ 31 h 548"/>
                <a:gd name="T102" fmla="*/ 43 w 836"/>
                <a:gd name="T103" fmla="*/ 31 h 548"/>
                <a:gd name="T104" fmla="*/ 45 w 836"/>
                <a:gd name="T105" fmla="*/ 32 h 548"/>
                <a:gd name="T106" fmla="*/ 47 w 836"/>
                <a:gd name="T107" fmla="*/ 33 h 548"/>
                <a:gd name="T108" fmla="*/ 50 w 836"/>
                <a:gd name="T109" fmla="*/ 33 h 548"/>
                <a:gd name="T110" fmla="*/ 52 w 836"/>
                <a:gd name="T111" fmla="*/ 33 h 54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36"/>
                <a:gd name="T169" fmla="*/ 0 h 548"/>
                <a:gd name="T170" fmla="*/ 836 w 836"/>
                <a:gd name="T171" fmla="*/ 548 h 54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36" h="548">
                  <a:moveTo>
                    <a:pt x="836" y="540"/>
                  </a:moveTo>
                  <a:lnTo>
                    <a:pt x="836" y="548"/>
                  </a:lnTo>
                  <a:lnTo>
                    <a:pt x="815" y="545"/>
                  </a:lnTo>
                  <a:lnTo>
                    <a:pt x="794" y="543"/>
                  </a:lnTo>
                  <a:lnTo>
                    <a:pt x="775" y="540"/>
                  </a:lnTo>
                  <a:lnTo>
                    <a:pt x="755" y="537"/>
                  </a:lnTo>
                  <a:lnTo>
                    <a:pt x="736" y="532"/>
                  </a:lnTo>
                  <a:lnTo>
                    <a:pt x="717" y="526"/>
                  </a:lnTo>
                  <a:lnTo>
                    <a:pt x="698" y="520"/>
                  </a:lnTo>
                  <a:lnTo>
                    <a:pt x="677" y="512"/>
                  </a:lnTo>
                  <a:lnTo>
                    <a:pt x="666" y="506"/>
                  </a:lnTo>
                  <a:lnTo>
                    <a:pt x="654" y="500"/>
                  </a:lnTo>
                  <a:lnTo>
                    <a:pt x="643" y="493"/>
                  </a:lnTo>
                  <a:lnTo>
                    <a:pt x="632" y="484"/>
                  </a:lnTo>
                  <a:lnTo>
                    <a:pt x="623" y="476"/>
                  </a:lnTo>
                  <a:lnTo>
                    <a:pt x="613" y="466"/>
                  </a:lnTo>
                  <a:lnTo>
                    <a:pt x="606" y="454"/>
                  </a:lnTo>
                  <a:lnTo>
                    <a:pt x="600" y="442"/>
                  </a:lnTo>
                  <a:lnTo>
                    <a:pt x="594" y="440"/>
                  </a:lnTo>
                  <a:lnTo>
                    <a:pt x="589" y="437"/>
                  </a:lnTo>
                  <a:lnTo>
                    <a:pt x="583" y="431"/>
                  </a:lnTo>
                  <a:lnTo>
                    <a:pt x="579" y="423"/>
                  </a:lnTo>
                  <a:lnTo>
                    <a:pt x="573" y="415"/>
                  </a:lnTo>
                  <a:lnTo>
                    <a:pt x="568" y="407"/>
                  </a:lnTo>
                  <a:lnTo>
                    <a:pt x="562" y="396"/>
                  </a:lnTo>
                  <a:lnTo>
                    <a:pt x="557" y="385"/>
                  </a:lnTo>
                  <a:lnTo>
                    <a:pt x="550" y="370"/>
                  </a:lnTo>
                  <a:lnTo>
                    <a:pt x="544" y="353"/>
                  </a:lnTo>
                  <a:lnTo>
                    <a:pt x="538" y="336"/>
                  </a:lnTo>
                  <a:lnTo>
                    <a:pt x="531" y="318"/>
                  </a:lnTo>
                  <a:lnTo>
                    <a:pt x="525" y="300"/>
                  </a:lnTo>
                  <a:lnTo>
                    <a:pt x="519" y="282"/>
                  </a:lnTo>
                  <a:lnTo>
                    <a:pt x="512" y="266"/>
                  </a:lnTo>
                  <a:lnTo>
                    <a:pt x="505" y="249"/>
                  </a:lnTo>
                  <a:lnTo>
                    <a:pt x="432" y="100"/>
                  </a:lnTo>
                  <a:lnTo>
                    <a:pt x="425" y="89"/>
                  </a:lnTo>
                  <a:lnTo>
                    <a:pt x="416" y="80"/>
                  </a:lnTo>
                  <a:lnTo>
                    <a:pt x="406" y="76"/>
                  </a:lnTo>
                  <a:lnTo>
                    <a:pt x="394" y="73"/>
                  </a:lnTo>
                  <a:lnTo>
                    <a:pt x="381" y="75"/>
                  </a:lnTo>
                  <a:lnTo>
                    <a:pt x="368" y="78"/>
                  </a:lnTo>
                  <a:lnTo>
                    <a:pt x="353" y="85"/>
                  </a:lnTo>
                  <a:lnTo>
                    <a:pt x="339" y="95"/>
                  </a:lnTo>
                  <a:lnTo>
                    <a:pt x="321" y="108"/>
                  </a:lnTo>
                  <a:lnTo>
                    <a:pt x="304" y="121"/>
                  </a:lnTo>
                  <a:lnTo>
                    <a:pt x="287" y="134"/>
                  </a:lnTo>
                  <a:lnTo>
                    <a:pt x="270" y="147"/>
                  </a:lnTo>
                  <a:lnTo>
                    <a:pt x="252" y="162"/>
                  </a:lnTo>
                  <a:lnTo>
                    <a:pt x="234" y="175"/>
                  </a:lnTo>
                  <a:lnTo>
                    <a:pt x="216" y="188"/>
                  </a:lnTo>
                  <a:lnTo>
                    <a:pt x="198" y="201"/>
                  </a:lnTo>
                  <a:lnTo>
                    <a:pt x="180" y="213"/>
                  </a:lnTo>
                  <a:lnTo>
                    <a:pt x="161" y="225"/>
                  </a:lnTo>
                  <a:lnTo>
                    <a:pt x="141" y="237"/>
                  </a:lnTo>
                  <a:lnTo>
                    <a:pt x="120" y="248"/>
                  </a:lnTo>
                  <a:lnTo>
                    <a:pt x="97" y="258"/>
                  </a:lnTo>
                  <a:lnTo>
                    <a:pt x="73" y="269"/>
                  </a:lnTo>
                  <a:lnTo>
                    <a:pt x="49" y="279"/>
                  </a:lnTo>
                  <a:lnTo>
                    <a:pt x="24" y="288"/>
                  </a:lnTo>
                  <a:lnTo>
                    <a:pt x="23" y="285"/>
                  </a:lnTo>
                  <a:lnTo>
                    <a:pt x="18" y="274"/>
                  </a:lnTo>
                  <a:lnTo>
                    <a:pt x="11" y="258"/>
                  </a:lnTo>
                  <a:lnTo>
                    <a:pt x="0" y="241"/>
                  </a:lnTo>
                  <a:lnTo>
                    <a:pt x="5" y="238"/>
                  </a:lnTo>
                  <a:lnTo>
                    <a:pt x="17" y="230"/>
                  </a:lnTo>
                  <a:lnTo>
                    <a:pt x="34" y="219"/>
                  </a:lnTo>
                  <a:lnTo>
                    <a:pt x="55" y="206"/>
                  </a:lnTo>
                  <a:lnTo>
                    <a:pt x="78" y="193"/>
                  </a:lnTo>
                  <a:lnTo>
                    <a:pt x="99" y="178"/>
                  </a:lnTo>
                  <a:lnTo>
                    <a:pt x="118" y="167"/>
                  </a:lnTo>
                  <a:lnTo>
                    <a:pt x="134" y="157"/>
                  </a:lnTo>
                  <a:lnTo>
                    <a:pt x="347" y="18"/>
                  </a:lnTo>
                  <a:lnTo>
                    <a:pt x="366" y="9"/>
                  </a:lnTo>
                  <a:lnTo>
                    <a:pt x="384" y="3"/>
                  </a:lnTo>
                  <a:lnTo>
                    <a:pt x="401" y="0"/>
                  </a:lnTo>
                  <a:lnTo>
                    <a:pt x="416" y="0"/>
                  </a:lnTo>
                  <a:lnTo>
                    <a:pt x="432" y="5"/>
                  </a:lnTo>
                  <a:lnTo>
                    <a:pt x="445" y="12"/>
                  </a:lnTo>
                  <a:lnTo>
                    <a:pt x="459" y="21"/>
                  </a:lnTo>
                  <a:lnTo>
                    <a:pt x="471" y="33"/>
                  </a:lnTo>
                  <a:lnTo>
                    <a:pt x="489" y="55"/>
                  </a:lnTo>
                  <a:lnTo>
                    <a:pt x="505" y="82"/>
                  </a:lnTo>
                  <a:lnTo>
                    <a:pt x="519" y="109"/>
                  </a:lnTo>
                  <a:lnTo>
                    <a:pt x="532" y="138"/>
                  </a:lnTo>
                  <a:lnTo>
                    <a:pt x="544" y="167"/>
                  </a:lnTo>
                  <a:lnTo>
                    <a:pt x="554" y="195"/>
                  </a:lnTo>
                  <a:lnTo>
                    <a:pt x="562" y="220"/>
                  </a:lnTo>
                  <a:lnTo>
                    <a:pt x="569" y="242"/>
                  </a:lnTo>
                  <a:lnTo>
                    <a:pt x="575" y="255"/>
                  </a:lnTo>
                  <a:lnTo>
                    <a:pt x="585" y="278"/>
                  </a:lnTo>
                  <a:lnTo>
                    <a:pt x="598" y="307"/>
                  </a:lnTo>
                  <a:lnTo>
                    <a:pt x="610" y="341"/>
                  </a:lnTo>
                  <a:lnTo>
                    <a:pt x="619" y="373"/>
                  </a:lnTo>
                  <a:lnTo>
                    <a:pt x="624" y="403"/>
                  </a:lnTo>
                  <a:lnTo>
                    <a:pt x="621" y="427"/>
                  </a:lnTo>
                  <a:lnTo>
                    <a:pt x="610" y="440"/>
                  </a:lnTo>
                  <a:lnTo>
                    <a:pt x="615" y="452"/>
                  </a:lnTo>
                  <a:lnTo>
                    <a:pt x="623" y="463"/>
                  </a:lnTo>
                  <a:lnTo>
                    <a:pt x="631" y="472"/>
                  </a:lnTo>
                  <a:lnTo>
                    <a:pt x="639" y="480"/>
                  </a:lnTo>
                  <a:lnTo>
                    <a:pt x="649" y="488"/>
                  </a:lnTo>
                  <a:lnTo>
                    <a:pt x="658" y="494"/>
                  </a:lnTo>
                  <a:lnTo>
                    <a:pt x="669" y="500"/>
                  </a:lnTo>
                  <a:lnTo>
                    <a:pt x="681" y="506"/>
                  </a:lnTo>
                  <a:lnTo>
                    <a:pt x="700" y="514"/>
                  </a:lnTo>
                  <a:lnTo>
                    <a:pt x="718" y="520"/>
                  </a:lnTo>
                  <a:lnTo>
                    <a:pt x="737" y="526"/>
                  </a:lnTo>
                  <a:lnTo>
                    <a:pt x="757" y="530"/>
                  </a:lnTo>
                  <a:lnTo>
                    <a:pt x="776" y="533"/>
                  </a:lnTo>
                  <a:lnTo>
                    <a:pt x="795" y="537"/>
                  </a:lnTo>
                  <a:lnTo>
                    <a:pt x="816" y="538"/>
                  </a:lnTo>
                  <a:lnTo>
                    <a:pt x="836" y="540"/>
                  </a:lnTo>
                  <a:close/>
                </a:path>
              </a:pathLst>
            </a:custGeom>
            <a:solidFill>
              <a:srgbClr val="582C00"/>
            </a:solidFill>
            <a:ln w="9525">
              <a:solidFill>
                <a:srgbClr val="582C00"/>
              </a:solidFill>
              <a:round/>
              <a:headEnd/>
              <a:tailEnd/>
            </a:ln>
          </p:spPr>
          <p:txBody>
            <a:bodyPr/>
            <a:lstStyle/>
            <a:p>
              <a:endParaRPr lang="de-DE"/>
            </a:p>
          </p:txBody>
        </p:sp>
        <p:sp>
          <p:nvSpPr>
            <p:cNvPr id="15382" name="Freeform 29"/>
            <p:cNvSpPr>
              <a:spLocks/>
            </p:cNvSpPr>
            <p:nvPr/>
          </p:nvSpPr>
          <p:spPr bwMode="auto">
            <a:xfrm>
              <a:off x="3992" y="380"/>
              <a:ext cx="72" cy="42"/>
            </a:xfrm>
            <a:custGeom>
              <a:avLst/>
              <a:gdLst>
                <a:gd name="T0" fmla="*/ 0 w 289"/>
                <a:gd name="T1" fmla="*/ 8 h 167"/>
                <a:gd name="T2" fmla="*/ 9 w 289"/>
                <a:gd name="T3" fmla="*/ 1 h 167"/>
                <a:gd name="T4" fmla="*/ 10 w 289"/>
                <a:gd name="T5" fmla="*/ 1 h 167"/>
                <a:gd name="T6" fmla="*/ 10 w 289"/>
                <a:gd name="T7" fmla="*/ 0 h 167"/>
                <a:gd name="T8" fmla="*/ 11 w 289"/>
                <a:gd name="T9" fmla="*/ 0 h 167"/>
                <a:gd name="T10" fmla="*/ 12 w 289"/>
                <a:gd name="T11" fmla="*/ 0 h 167"/>
                <a:gd name="T12" fmla="*/ 12 w 289"/>
                <a:gd name="T13" fmla="*/ 0 h 167"/>
                <a:gd name="T14" fmla="*/ 13 w 289"/>
                <a:gd name="T15" fmla="*/ 1 h 167"/>
                <a:gd name="T16" fmla="*/ 13 w 289"/>
                <a:gd name="T17" fmla="*/ 1 h 167"/>
                <a:gd name="T18" fmla="*/ 14 w 289"/>
                <a:gd name="T19" fmla="*/ 2 h 167"/>
                <a:gd name="T20" fmla="*/ 18 w 289"/>
                <a:gd name="T21" fmla="*/ 11 h 167"/>
                <a:gd name="T22" fmla="*/ 16 w 289"/>
                <a:gd name="T23" fmla="*/ 11 h 167"/>
                <a:gd name="T24" fmla="*/ 15 w 289"/>
                <a:gd name="T25" fmla="*/ 11 h 167"/>
                <a:gd name="T26" fmla="*/ 13 w 289"/>
                <a:gd name="T27" fmla="*/ 11 h 167"/>
                <a:gd name="T28" fmla="*/ 12 w 289"/>
                <a:gd name="T29" fmla="*/ 11 h 167"/>
                <a:gd name="T30" fmla="*/ 11 w 289"/>
                <a:gd name="T31" fmla="*/ 11 h 167"/>
                <a:gd name="T32" fmla="*/ 10 w 289"/>
                <a:gd name="T33" fmla="*/ 10 h 167"/>
                <a:gd name="T34" fmla="*/ 9 w 289"/>
                <a:gd name="T35" fmla="*/ 10 h 167"/>
                <a:gd name="T36" fmla="*/ 7 w 289"/>
                <a:gd name="T37" fmla="*/ 10 h 167"/>
                <a:gd name="T38" fmla="*/ 7 w 289"/>
                <a:gd name="T39" fmla="*/ 10 h 167"/>
                <a:gd name="T40" fmla="*/ 6 w 289"/>
                <a:gd name="T41" fmla="*/ 10 h 167"/>
                <a:gd name="T42" fmla="*/ 5 w 289"/>
                <a:gd name="T43" fmla="*/ 10 h 167"/>
                <a:gd name="T44" fmla="*/ 4 w 289"/>
                <a:gd name="T45" fmla="*/ 9 h 167"/>
                <a:gd name="T46" fmla="*/ 3 w 289"/>
                <a:gd name="T47" fmla="*/ 9 h 167"/>
                <a:gd name="T48" fmla="*/ 2 w 289"/>
                <a:gd name="T49" fmla="*/ 9 h 167"/>
                <a:gd name="T50" fmla="*/ 1 w 289"/>
                <a:gd name="T51" fmla="*/ 8 h 167"/>
                <a:gd name="T52" fmla="*/ 0 w 289"/>
                <a:gd name="T53" fmla="*/ 8 h 167"/>
                <a:gd name="T54" fmla="*/ 0 w 289"/>
                <a:gd name="T55" fmla="*/ 8 h 16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89"/>
                <a:gd name="T85" fmla="*/ 0 h 167"/>
                <a:gd name="T86" fmla="*/ 289 w 289"/>
                <a:gd name="T87" fmla="*/ 167 h 16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89" h="167">
                  <a:moveTo>
                    <a:pt x="0" y="125"/>
                  </a:moveTo>
                  <a:lnTo>
                    <a:pt x="149" y="14"/>
                  </a:lnTo>
                  <a:lnTo>
                    <a:pt x="160" y="7"/>
                  </a:lnTo>
                  <a:lnTo>
                    <a:pt x="170" y="2"/>
                  </a:lnTo>
                  <a:lnTo>
                    <a:pt x="180" y="0"/>
                  </a:lnTo>
                  <a:lnTo>
                    <a:pt x="189" y="0"/>
                  </a:lnTo>
                  <a:lnTo>
                    <a:pt x="198" y="2"/>
                  </a:lnTo>
                  <a:lnTo>
                    <a:pt x="205" y="8"/>
                  </a:lnTo>
                  <a:lnTo>
                    <a:pt x="213" y="17"/>
                  </a:lnTo>
                  <a:lnTo>
                    <a:pt x="220" y="29"/>
                  </a:lnTo>
                  <a:lnTo>
                    <a:pt x="289" y="166"/>
                  </a:lnTo>
                  <a:lnTo>
                    <a:pt x="263" y="167"/>
                  </a:lnTo>
                  <a:lnTo>
                    <a:pt x="238" y="167"/>
                  </a:lnTo>
                  <a:lnTo>
                    <a:pt x="215" y="167"/>
                  </a:lnTo>
                  <a:lnTo>
                    <a:pt x="195" y="167"/>
                  </a:lnTo>
                  <a:lnTo>
                    <a:pt x="174" y="166"/>
                  </a:lnTo>
                  <a:lnTo>
                    <a:pt x="157" y="165"/>
                  </a:lnTo>
                  <a:lnTo>
                    <a:pt x="139" y="162"/>
                  </a:lnTo>
                  <a:lnTo>
                    <a:pt x="122" y="160"/>
                  </a:lnTo>
                  <a:lnTo>
                    <a:pt x="107" y="158"/>
                  </a:lnTo>
                  <a:lnTo>
                    <a:pt x="91" y="154"/>
                  </a:lnTo>
                  <a:lnTo>
                    <a:pt x="76" y="150"/>
                  </a:lnTo>
                  <a:lnTo>
                    <a:pt x="61" y="147"/>
                  </a:lnTo>
                  <a:lnTo>
                    <a:pt x="46" y="142"/>
                  </a:lnTo>
                  <a:lnTo>
                    <a:pt x="31" y="136"/>
                  </a:lnTo>
                  <a:lnTo>
                    <a:pt x="16" y="131"/>
                  </a:lnTo>
                  <a:lnTo>
                    <a:pt x="0" y="125"/>
                  </a:lnTo>
                  <a:close/>
                </a:path>
              </a:pathLst>
            </a:custGeom>
            <a:solidFill>
              <a:srgbClr val="582C00"/>
            </a:solidFill>
            <a:ln w="9525">
              <a:solidFill>
                <a:srgbClr val="582C00"/>
              </a:solidFill>
              <a:round/>
              <a:headEnd/>
              <a:tailEnd/>
            </a:ln>
          </p:spPr>
          <p:txBody>
            <a:bodyPr/>
            <a:lstStyle/>
            <a:p>
              <a:endParaRPr lang="de-DE"/>
            </a:p>
          </p:txBody>
        </p:sp>
        <p:sp>
          <p:nvSpPr>
            <p:cNvPr id="15383" name="Freeform 30"/>
            <p:cNvSpPr>
              <a:spLocks/>
            </p:cNvSpPr>
            <p:nvPr/>
          </p:nvSpPr>
          <p:spPr bwMode="auto">
            <a:xfrm>
              <a:off x="3685" y="401"/>
              <a:ext cx="167" cy="85"/>
            </a:xfrm>
            <a:custGeom>
              <a:avLst/>
              <a:gdLst>
                <a:gd name="T0" fmla="*/ 13 w 665"/>
                <a:gd name="T1" fmla="*/ 19 h 342"/>
                <a:gd name="T2" fmla="*/ 15 w 665"/>
                <a:gd name="T3" fmla="*/ 18 h 342"/>
                <a:gd name="T4" fmla="*/ 17 w 665"/>
                <a:gd name="T5" fmla="*/ 15 h 342"/>
                <a:gd name="T6" fmla="*/ 19 w 665"/>
                <a:gd name="T7" fmla="*/ 11 h 342"/>
                <a:gd name="T8" fmla="*/ 21 w 665"/>
                <a:gd name="T9" fmla="*/ 8 h 342"/>
                <a:gd name="T10" fmla="*/ 22 w 665"/>
                <a:gd name="T11" fmla="*/ 6 h 342"/>
                <a:gd name="T12" fmla="*/ 24 w 665"/>
                <a:gd name="T13" fmla="*/ 5 h 342"/>
                <a:gd name="T14" fmla="*/ 28 w 665"/>
                <a:gd name="T15" fmla="*/ 7 h 342"/>
                <a:gd name="T16" fmla="*/ 33 w 665"/>
                <a:gd name="T17" fmla="*/ 10 h 342"/>
                <a:gd name="T18" fmla="*/ 37 w 665"/>
                <a:gd name="T19" fmla="*/ 10 h 342"/>
                <a:gd name="T20" fmla="*/ 40 w 665"/>
                <a:gd name="T21" fmla="*/ 8 h 342"/>
                <a:gd name="T22" fmla="*/ 42 w 665"/>
                <a:gd name="T23" fmla="*/ 6 h 342"/>
                <a:gd name="T24" fmla="*/ 39 w 665"/>
                <a:gd name="T25" fmla="*/ 4 h 342"/>
                <a:gd name="T26" fmla="*/ 38 w 665"/>
                <a:gd name="T27" fmla="*/ 4 h 342"/>
                <a:gd name="T28" fmla="*/ 38 w 665"/>
                <a:gd name="T29" fmla="*/ 5 h 342"/>
                <a:gd name="T30" fmla="*/ 37 w 665"/>
                <a:gd name="T31" fmla="*/ 6 h 342"/>
                <a:gd name="T32" fmla="*/ 35 w 665"/>
                <a:gd name="T33" fmla="*/ 6 h 342"/>
                <a:gd name="T34" fmla="*/ 32 w 665"/>
                <a:gd name="T35" fmla="*/ 5 h 342"/>
                <a:gd name="T36" fmla="*/ 29 w 665"/>
                <a:gd name="T37" fmla="*/ 3 h 342"/>
                <a:gd name="T38" fmla="*/ 26 w 665"/>
                <a:gd name="T39" fmla="*/ 1 h 342"/>
                <a:gd name="T40" fmla="*/ 24 w 665"/>
                <a:gd name="T41" fmla="*/ 0 h 342"/>
                <a:gd name="T42" fmla="*/ 22 w 665"/>
                <a:gd name="T43" fmla="*/ 1 h 342"/>
                <a:gd name="T44" fmla="*/ 20 w 665"/>
                <a:gd name="T45" fmla="*/ 2 h 342"/>
                <a:gd name="T46" fmla="*/ 18 w 665"/>
                <a:gd name="T47" fmla="*/ 6 h 342"/>
                <a:gd name="T48" fmla="*/ 16 w 665"/>
                <a:gd name="T49" fmla="*/ 10 h 342"/>
                <a:gd name="T50" fmla="*/ 14 w 665"/>
                <a:gd name="T51" fmla="*/ 13 h 342"/>
                <a:gd name="T52" fmla="*/ 13 w 665"/>
                <a:gd name="T53" fmla="*/ 15 h 342"/>
                <a:gd name="T54" fmla="*/ 12 w 665"/>
                <a:gd name="T55" fmla="*/ 17 h 342"/>
                <a:gd name="T56" fmla="*/ 12 w 665"/>
                <a:gd name="T57" fmla="*/ 18 h 342"/>
                <a:gd name="T58" fmla="*/ 10 w 665"/>
                <a:gd name="T59" fmla="*/ 19 h 342"/>
                <a:gd name="T60" fmla="*/ 8 w 665"/>
                <a:gd name="T61" fmla="*/ 19 h 342"/>
                <a:gd name="T62" fmla="*/ 7 w 665"/>
                <a:gd name="T63" fmla="*/ 20 h 342"/>
                <a:gd name="T64" fmla="*/ 5 w 665"/>
                <a:gd name="T65" fmla="*/ 20 h 342"/>
                <a:gd name="T66" fmla="*/ 4 w 665"/>
                <a:gd name="T67" fmla="*/ 20 h 342"/>
                <a:gd name="T68" fmla="*/ 3 w 665"/>
                <a:gd name="T69" fmla="*/ 20 h 342"/>
                <a:gd name="T70" fmla="*/ 1 w 665"/>
                <a:gd name="T71" fmla="*/ 20 h 342"/>
                <a:gd name="T72" fmla="*/ 0 w 665"/>
                <a:gd name="T73" fmla="*/ 21 h 342"/>
                <a:gd name="T74" fmla="*/ 1 w 665"/>
                <a:gd name="T75" fmla="*/ 21 h 342"/>
                <a:gd name="T76" fmla="*/ 2 w 665"/>
                <a:gd name="T77" fmla="*/ 21 h 342"/>
                <a:gd name="T78" fmla="*/ 3 w 665"/>
                <a:gd name="T79" fmla="*/ 21 h 342"/>
                <a:gd name="T80" fmla="*/ 5 w 665"/>
                <a:gd name="T81" fmla="*/ 20 h 342"/>
                <a:gd name="T82" fmla="*/ 6 w 665"/>
                <a:gd name="T83" fmla="*/ 20 h 342"/>
                <a:gd name="T84" fmla="*/ 8 w 665"/>
                <a:gd name="T85" fmla="*/ 20 h 342"/>
                <a:gd name="T86" fmla="*/ 9 w 665"/>
                <a:gd name="T87" fmla="*/ 20 h 342"/>
                <a:gd name="T88" fmla="*/ 11 w 665"/>
                <a:gd name="T89" fmla="*/ 19 h 342"/>
                <a:gd name="T90" fmla="*/ 12 w 665"/>
                <a:gd name="T91" fmla="*/ 19 h 342"/>
                <a:gd name="T92" fmla="*/ 12 w 665"/>
                <a:gd name="T93" fmla="*/ 19 h 342"/>
                <a:gd name="T94" fmla="*/ 12 w 665"/>
                <a:gd name="T95" fmla="*/ 19 h 34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665"/>
                <a:gd name="T145" fmla="*/ 0 h 342"/>
                <a:gd name="T146" fmla="*/ 665 w 665"/>
                <a:gd name="T147" fmla="*/ 342 h 34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665" h="342">
                  <a:moveTo>
                    <a:pt x="194" y="310"/>
                  </a:moveTo>
                  <a:lnTo>
                    <a:pt x="206" y="312"/>
                  </a:lnTo>
                  <a:lnTo>
                    <a:pt x="219" y="305"/>
                  </a:lnTo>
                  <a:lnTo>
                    <a:pt x="233" y="291"/>
                  </a:lnTo>
                  <a:lnTo>
                    <a:pt x="248" y="269"/>
                  </a:lnTo>
                  <a:lnTo>
                    <a:pt x="263" y="244"/>
                  </a:lnTo>
                  <a:lnTo>
                    <a:pt x="278" y="215"/>
                  </a:lnTo>
                  <a:lnTo>
                    <a:pt x="294" y="187"/>
                  </a:lnTo>
                  <a:lnTo>
                    <a:pt x="310" y="157"/>
                  </a:lnTo>
                  <a:lnTo>
                    <a:pt x="325" y="131"/>
                  </a:lnTo>
                  <a:lnTo>
                    <a:pt x="338" y="109"/>
                  </a:lnTo>
                  <a:lnTo>
                    <a:pt x="351" y="95"/>
                  </a:lnTo>
                  <a:lnTo>
                    <a:pt x="367" y="86"/>
                  </a:lnTo>
                  <a:lnTo>
                    <a:pt x="385" y="88"/>
                  </a:lnTo>
                  <a:lnTo>
                    <a:pt x="407" y="96"/>
                  </a:lnTo>
                  <a:lnTo>
                    <a:pt x="437" y="115"/>
                  </a:lnTo>
                  <a:lnTo>
                    <a:pt x="475" y="144"/>
                  </a:lnTo>
                  <a:lnTo>
                    <a:pt x="517" y="168"/>
                  </a:lnTo>
                  <a:lnTo>
                    <a:pt x="554" y="172"/>
                  </a:lnTo>
                  <a:lnTo>
                    <a:pt x="586" y="165"/>
                  </a:lnTo>
                  <a:lnTo>
                    <a:pt x="614" y="150"/>
                  </a:lnTo>
                  <a:lnTo>
                    <a:pt x="635" y="129"/>
                  </a:lnTo>
                  <a:lnTo>
                    <a:pt x="652" y="109"/>
                  </a:lnTo>
                  <a:lnTo>
                    <a:pt x="661" y="93"/>
                  </a:lnTo>
                  <a:lnTo>
                    <a:pt x="665" y="88"/>
                  </a:lnTo>
                  <a:lnTo>
                    <a:pt x="617" y="60"/>
                  </a:lnTo>
                  <a:lnTo>
                    <a:pt x="611" y="66"/>
                  </a:lnTo>
                  <a:lnTo>
                    <a:pt x="606" y="72"/>
                  </a:lnTo>
                  <a:lnTo>
                    <a:pt x="602" y="78"/>
                  </a:lnTo>
                  <a:lnTo>
                    <a:pt x="597" y="84"/>
                  </a:lnTo>
                  <a:lnTo>
                    <a:pt x="591" y="89"/>
                  </a:lnTo>
                  <a:lnTo>
                    <a:pt x="583" y="93"/>
                  </a:lnTo>
                  <a:lnTo>
                    <a:pt x="571" y="97"/>
                  </a:lnTo>
                  <a:lnTo>
                    <a:pt x="556" y="101"/>
                  </a:lnTo>
                  <a:lnTo>
                    <a:pt x="537" y="99"/>
                  </a:lnTo>
                  <a:lnTo>
                    <a:pt x="515" y="89"/>
                  </a:lnTo>
                  <a:lnTo>
                    <a:pt x="490" y="73"/>
                  </a:lnTo>
                  <a:lnTo>
                    <a:pt x="463" y="55"/>
                  </a:lnTo>
                  <a:lnTo>
                    <a:pt x="437" y="36"/>
                  </a:lnTo>
                  <a:lnTo>
                    <a:pt x="413" y="18"/>
                  </a:lnTo>
                  <a:lnTo>
                    <a:pt x="392" y="6"/>
                  </a:lnTo>
                  <a:lnTo>
                    <a:pt x="375" y="0"/>
                  </a:lnTo>
                  <a:lnTo>
                    <a:pt x="361" y="3"/>
                  </a:lnTo>
                  <a:lnTo>
                    <a:pt x="348" y="11"/>
                  </a:lnTo>
                  <a:lnTo>
                    <a:pt x="335" y="24"/>
                  </a:lnTo>
                  <a:lnTo>
                    <a:pt x="322" y="42"/>
                  </a:lnTo>
                  <a:lnTo>
                    <a:pt x="307" y="65"/>
                  </a:lnTo>
                  <a:lnTo>
                    <a:pt x="292" y="92"/>
                  </a:lnTo>
                  <a:lnTo>
                    <a:pt x="274" y="122"/>
                  </a:lnTo>
                  <a:lnTo>
                    <a:pt x="254" y="157"/>
                  </a:lnTo>
                  <a:lnTo>
                    <a:pt x="237" y="183"/>
                  </a:lnTo>
                  <a:lnTo>
                    <a:pt x="221" y="206"/>
                  </a:lnTo>
                  <a:lnTo>
                    <a:pt x="210" y="227"/>
                  </a:lnTo>
                  <a:lnTo>
                    <a:pt x="199" y="245"/>
                  </a:lnTo>
                  <a:lnTo>
                    <a:pt x="192" y="261"/>
                  </a:lnTo>
                  <a:lnTo>
                    <a:pt x="186" y="275"/>
                  </a:lnTo>
                  <a:lnTo>
                    <a:pt x="183" y="286"/>
                  </a:lnTo>
                  <a:lnTo>
                    <a:pt x="185" y="295"/>
                  </a:lnTo>
                  <a:lnTo>
                    <a:pt x="173" y="301"/>
                  </a:lnTo>
                  <a:lnTo>
                    <a:pt x="160" y="306"/>
                  </a:lnTo>
                  <a:lnTo>
                    <a:pt x="146" y="310"/>
                  </a:lnTo>
                  <a:lnTo>
                    <a:pt x="133" y="313"/>
                  </a:lnTo>
                  <a:lnTo>
                    <a:pt x="120" y="317"/>
                  </a:lnTo>
                  <a:lnTo>
                    <a:pt x="108" y="319"/>
                  </a:lnTo>
                  <a:lnTo>
                    <a:pt x="95" y="320"/>
                  </a:lnTo>
                  <a:lnTo>
                    <a:pt x="84" y="323"/>
                  </a:lnTo>
                  <a:lnTo>
                    <a:pt x="73" y="325"/>
                  </a:lnTo>
                  <a:lnTo>
                    <a:pt x="62" y="326"/>
                  </a:lnTo>
                  <a:lnTo>
                    <a:pt x="51" y="328"/>
                  </a:lnTo>
                  <a:lnTo>
                    <a:pt x="40" y="329"/>
                  </a:lnTo>
                  <a:lnTo>
                    <a:pt x="30" y="330"/>
                  </a:lnTo>
                  <a:lnTo>
                    <a:pt x="20" y="331"/>
                  </a:lnTo>
                  <a:lnTo>
                    <a:pt x="9" y="331"/>
                  </a:lnTo>
                  <a:lnTo>
                    <a:pt x="0" y="332"/>
                  </a:lnTo>
                  <a:lnTo>
                    <a:pt x="1" y="342"/>
                  </a:lnTo>
                  <a:lnTo>
                    <a:pt x="12" y="341"/>
                  </a:lnTo>
                  <a:lnTo>
                    <a:pt x="21" y="340"/>
                  </a:lnTo>
                  <a:lnTo>
                    <a:pt x="32" y="338"/>
                  </a:lnTo>
                  <a:lnTo>
                    <a:pt x="43" y="336"/>
                  </a:lnTo>
                  <a:lnTo>
                    <a:pt x="53" y="335"/>
                  </a:lnTo>
                  <a:lnTo>
                    <a:pt x="64" y="334"/>
                  </a:lnTo>
                  <a:lnTo>
                    <a:pt x="75" y="331"/>
                  </a:lnTo>
                  <a:lnTo>
                    <a:pt x="86" y="330"/>
                  </a:lnTo>
                  <a:lnTo>
                    <a:pt x="98" y="328"/>
                  </a:lnTo>
                  <a:lnTo>
                    <a:pt x="109" y="325"/>
                  </a:lnTo>
                  <a:lnTo>
                    <a:pt x="123" y="323"/>
                  </a:lnTo>
                  <a:lnTo>
                    <a:pt x="136" y="320"/>
                  </a:lnTo>
                  <a:lnTo>
                    <a:pt x="149" y="318"/>
                  </a:lnTo>
                  <a:lnTo>
                    <a:pt x="162" y="313"/>
                  </a:lnTo>
                  <a:lnTo>
                    <a:pt x="174" y="309"/>
                  </a:lnTo>
                  <a:lnTo>
                    <a:pt x="186" y="303"/>
                  </a:lnTo>
                  <a:lnTo>
                    <a:pt x="188" y="305"/>
                  </a:lnTo>
                  <a:lnTo>
                    <a:pt x="191" y="306"/>
                  </a:lnTo>
                  <a:lnTo>
                    <a:pt x="192" y="309"/>
                  </a:lnTo>
                  <a:lnTo>
                    <a:pt x="194" y="310"/>
                  </a:lnTo>
                  <a:close/>
                </a:path>
              </a:pathLst>
            </a:custGeom>
            <a:solidFill>
              <a:srgbClr val="582C00"/>
            </a:solidFill>
            <a:ln w="9525">
              <a:solidFill>
                <a:srgbClr val="582C00"/>
              </a:solidFill>
              <a:round/>
              <a:headEnd/>
              <a:tailEnd/>
            </a:ln>
          </p:spPr>
          <p:txBody>
            <a:bodyPr/>
            <a:lstStyle/>
            <a:p>
              <a:endParaRPr lang="de-DE"/>
            </a:p>
          </p:txBody>
        </p:sp>
        <p:sp>
          <p:nvSpPr>
            <p:cNvPr id="15384" name="Freeform 31"/>
            <p:cNvSpPr>
              <a:spLocks/>
            </p:cNvSpPr>
            <p:nvPr/>
          </p:nvSpPr>
          <p:spPr bwMode="auto">
            <a:xfrm>
              <a:off x="3852" y="412"/>
              <a:ext cx="157" cy="85"/>
            </a:xfrm>
            <a:custGeom>
              <a:avLst/>
              <a:gdLst>
                <a:gd name="T0" fmla="*/ 26 w 628"/>
                <a:gd name="T1" fmla="*/ 19 h 340"/>
                <a:gd name="T2" fmla="*/ 25 w 628"/>
                <a:gd name="T3" fmla="*/ 18 h 340"/>
                <a:gd name="T4" fmla="*/ 24 w 628"/>
                <a:gd name="T5" fmla="*/ 15 h 340"/>
                <a:gd name="T6" fmla="*/ 22 w 628"/>
                <a:gd name="T7" fmla="*/ 12 h 340"/>
                <a:gd name="T8" fmla="*/ 21 w 628"/>
                <a:gd name="T9" fmla="*/ 9 h 340"/>
                <a:gd name="T10" fmla="*/ 20 w 628"/>
                <a:gd name="T11" fmla="*/ 6 h 340"/>
                <a:gd name="T12" fmla="*/ 18 w 628"/>
                <a:gd name="T13" fmla="*/ 5 h 340"/>
                <a:gd name="T14" fmla="*/ 14 w 628"/>
                <a:gd name="T15" fmla="*/ 6 h 340"/>
                <a:gd name="T16" fmla="*/ 9 w 628"/>
                <a:gd name="T17" fmla="*/ 9 h 340"/>
                <a:gd name="T18" fmla="*/ 4 w 628"/>
                <a:gd name="T19" fmla="*/ 9 h 340"/>
                <a:gd name="T20" fmla="*/ 1 w 628"/>
                <a:gd name="T21" fmla="*/ 5 h 340"/>
                <a:gd name="T22" fmla="*/ 0 w 628"/>
                <a:gd name="T23" fmla="*/ 3 h 340"/>
                <a:gd name="T24" fmla="*/ 4 w 628"/>
                <a:gd name="T25" fmla="*/ 3 h 340"/>
                <a:gd name="T26" fmla="*/ 5 w 628"/>
                <a:gd name="T27" fmla="*/ 3 h 340"/>
                <a:gd name="T28" fmla="*/ 5 w 628"/>
                <a:gd name="T29" fmla="*/ 4 h 340"/>
                <a:gd name="T30" fmla="*/ 5 w 628"/>
                <a:gd name="T31" fmla="*/ 4 h 340"/>
                <a:gd name="T32" fmla="*/ 7 w 628"/>
                <a:gd name="T33" fmla="*/ 5 h 340"/>
                <a:gd name="T34" fmla="*/ 8 w 628"/>
                <a:gd name="T35" fmla="*/ 5 h 340"/>
                <a:gd name="T36" fmla="*/ 10 w 628"/>
                <a:gd name="T37" fmla="*/ 5 h 340"/>
                <a:gd name="T38" fmla="*/ 11 w 628"/>
                <a:gd name="T39" fmla="*/ 3 h 340"/>
                <a:gd name="T40" fmla="*/ 13 w 628"/>
                <a:gd name="T41" fmla="*/ 3 h 340"/>
                <a:gd name="T42" fmla="*/ 14 w 628"/>
                <a:gd name="T43" fmla="*/ 1 h 340"/>
                <a:gd name="T44" fmla="*/ 16 w 628"/>
                <a:gd name="T45" fmla="*/ 1 h 340"/>
                <a:gd name="T46" fmla="*/ 18 w 628"/>
                <a:gd name="T47" fmla="*/ 0 h 340"/>
                <a:gd name="T48" fmla="*/ 19 w 628"/>
                <a:gd name="T49" fmla="*/ 0 h 340"/>
                <a:gd name="T50" fmla="*/ 20 w 628"/>
                <a:gd name="T51" fmla="*/ 1 h 340"/>
                <a:gd name="T52" fmla="*/ 22 w 628"/>
                <a:gd name="T53" fmla="*/ 3 h 340"/>
                <a:gd name="T54" fmla="*/ 23 w 628"/>
                <a:gd name="T55" fmla="*/ 6 h 340"/>
                <a:gd name="T56" fmla="*/ 25 w 628"/>
                <a:gd name="T57" fmla="*/ 11 h 340"/>
                <a:gd name="T58" fmla="*/ 26 w 628"/>
                <a:gd name="T59" fmla="*/ 13 h 340"/>
                <a:gd name="T60" fmla="*/ 27 w 628"/>
                <a:gd name="T61" fmla="*/ 15 h 340"/>
                <a:gd name="T62" fmla="*/ 28 w 628"/>
                <a:gd name="T63" fmla="*/ 17 h 340"/>
                <a:gd name="T64" fmla="*/ 28 w 628"/>
                <a:gd name="T65" fmla="*/ 18 h 340"/>
                <a:gd name="T66" fmla="*/ 29 w 628"/>
                <a:gd name="T67" fmla="*/ 19 h 340"/>
                <a:gd name="T68" fmla="*/ 30 w 628"/>
                <a:gd name="T69" fmla="*/ 19 h 340"/>
                <a:gd name="T70" fmla="*/ 31 w 628"/>
                <a:gd name="T71" fmla="*/ 20 h 340"/>
                <a:gd name="T72" fmla="*/ 33 w 628"/>
                <a:gd name="T73" fmla="*/ 20 h 340"/>
                <a:gd name="T74" fmla="*/ 34 w 628"/>
                <a:gd name="T75" fmla="*/ 20 h 340"/>
                <a:gd name="T76" fmla="*/ 36 w 628"/>
                <a:gd name="T77" fmla="*/ 21 h 340"/>
                <a:gd name="T78" fmla="*/ 38 w 628"/>
                <a:gd name="T79" fmla="*/ 21 h 340"/>
                <a:gd name="T80" fmla="*/ 39 w 628"/>
                <a:gd name="T81" fmla="*/ 21 h 340"/>
                <a:gd name="T82" fmla="*/ 39 w 628"/>
                <a:gd name="T83" fmla="*/ 21 h 340"/>
                <a:gd name="T84" fmla="*/ 37 w 628"/>
                <a:gd name="T85" fmla="*/ 21 h 340"/>
                <a:gd name="T86" fmla="*/ 35 w 628"/>
                <a:gd name="T87" fmla="*/ 21 h 340"/>
                <a:gd name="T88" fmla="*/ 33 w 628"/>
                <a:gd name="T89" fmla="*/ 21 h 340"/>
                <a:gd name="T90" fmla="*/ 31 w 628"/>
                <a:gd name="T91" fmla="*/ 20 h 340"/>
                <a:gd name="T92" fmla="*/ 30 w 628"/>
                <a:gd name="T93" fmla="*/ 20 h 340"/>
                <a:gd name="T94" fmla="*/ 29 w 628"/>
                <a:gd name="T95" fmla="*/ 19 h 340"/>
                <a:gd name="T96" fmla="*/ 28 w 628"/>
                <a:gd name="T97" fmla="*/ 19 h 340"/>
                <a:gd name="T98" fmla="*/ 28 w 628"/>
                <a:gd name="T99" fmla="*/ 19 h 340"/>
                <a:gd name="T100" fmla="*/ 27 w 628"/>
                <a:gd name="T101" fmla="*/ 19 h 340"/>
                <a:gd name="T102" fmla="*/ 27 w 628"/>
                <a:gd name="T103" fmla="*/ 19 h 3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28"/>
                <a:gd name="T157" fmla="*/ 0 h 340"/>
                <a:gd name="T158" fmla="*/ 628 w 628"/>
                <a:gd name="T159" fmla="*/ 340 h 34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28" h="340">
                  <a:moveTo>
                    <a:pt x="435" y="305"/>
                  </a:moveTo>
                  <a:lnTo>
                    <a:pt x="422" y="308"/>
                  </a:lnTo>
                  <a:lnTo>
                    <a:pt x="411" y="302"/>
                  </a:lnTo>
                  <a:lnTo>
                    <a:pt x="400" y="290"/>
                  </a:lnTo>
                  <a:lnTo>
                    <a:pt x="390" y="272"/>
                  </a:lnTo>
                  <a:lnTo>
                    <a:pt x="379" y="249"/>
                  </a:lnTo>
                  <a:lnTo>
                    <a:pt x="369" y="223"/>
                  </a:lnTo>
                  <a:lnTo>
                    <a:pt x="359" y="193"/>
                  </a:lnTo>
                  <a:lnTo>
                    <a:pt x="347" y="163"/>
                  </a:lnTo>
                  <a:lnTo>
                    <a:pt x="335" y="135"/>
                  </a:lnTo>
                  <a:lnTo>
                    <a:pt x="323" y="112"/>
                  </a:lnTo>
                  <a:lnTo>
                    <a:pt x="312" y="95"/>
                  </a:lnTo>
                  <a:lnTo>
                    <a:pt x="298" y="86"/>
                  </a:lnTo>
                  <a:lnTo>
                    <a:pt x="279" y="84"/>
                  </a:lnTo>
                  <a:lnTo>
                    <a:pt x="255" y="90"/>
                  </a:lnTo>
                  <a:lnTo>
                    <a:pt x="223" y="105"/>
                  </a:lnTo>
                  <a:lnTo>
                    <a:pt x="181" y="129"/>
                  </a:lnTo>
                  <a:lnTo>
                    <a:pt x="138" y="146"/>
                  </a:lnTo>
                  <a:lnTo>
                    <a:pt x="100" y="146"/>
                  </a:lnTo>
                  <a:lnTo>
                    <a:pt x="69" y="135"/>
                  </a:lnTo>
                  <a:lnTo>
                    <a:pt x="44" y="114"/>
                  </a:lnTo>
                  <a:lnTo>
                    <a:pt x="25" y="89"/>
                  </a:lnTo>
                  <a:lnTo>
                    <a:pt x="11" y="66"/>
                  </a:lnTo>
                  <a:lnTo>
                    <a:pt x="2" y="50"/>
                  </a:lnTo>
                  <a:lnTo>
                    <a:pt x="0" y="43"/>
                  </a:lnTo>
                  <a:lnTo>
                    <a:pt x="64" y="44"/>
                  </a:lnTo>
                  <a:lnTo>
                    <a:pt x="69" y="50"/>
                  </a:lnTo>
                  <a:lnTo>
                    <a:pt x="71" y="56"/>
                  </a:lnTo>
                  <a:lnTo>
                    <a:pt x="74" y="59"/>
                  </a:lnTo>
                  <a:lnTo>
                    <a:pt x="76" y="63"/>
                  </a:lnTo>
                  <a:lnTo>
                    <a:pt x="80" y="65"/>
                  </a:lnTo>
                  <a:lnTo>
                    <a:pt x="86" y="69"/>
                  </a:lnTo>
                  <a:lnTo>
                    <a:pt x="94" y="72"/>
                  </a:lnTo>
                  <a:lnTo>
                    <a:pt x="108" y="76"/>
                  </a:lnTo>
                  <a:lnTo>
                    <a:pt x="117" y="77"/>
                  </a:lnTo>
                  <a:lnTo>
                    <a:pt x="127" y="77"/>
                  </a:lnTo>
                  <a:lnTo>
                    <a:pt x="138" y="74"/>
                  </a:lnTo>
                  <a:lnTo>
                    <a:pt x="150" y="70"/>
                  </a:lnTo>
                  <a:lnTo>
                    <a:pt x="163" y="64"/>
                  </a:lnTo>
                  <a:lnTo>
                    <a:pt x="177" y="57"/>
                  </a:lnTo>
                  <a:lnTo>
                    <a:pt x="192" y="50"/>
                  </a:lnTo>
                  <a:lnTo>
                    <a:pt x="206" y="41"/>
                  </a:lnTo>
                  <a:lnTo>
                    <a:pt x="219" y="34"/>
                  </a:lnTo>
                  <a:lnTo>
                    <a:pt x="234" y="26"/>
                  </a:lnTo>
                  <a:lnTo>
                    <a:pt x="247" y="19"/>
                  </a:lnTo>
                  <a:lnTo>
                    <a:pt x="260" y="11"/>
                  </a:lnTo>
                  <a:lnTo>
                    <a:pt x="272" y="7"/>
                  </a:lnTo>
                  <a:lnTo>
                    <a:pt x="282" y="2"/>
                  </a:lnTo>
                  <a:lnTo>
                    <a:pt x="291" y="0"/>
                  </a:lnTo>
                  <a:lnTo>
                    <a:pt x="299" y="0"/>
                  </a:lnTo>
                  <a:lnTo>
                    <a:pt x="313" y="3"/>
                  </a:lnTo>
                  <a:lnTo>
                    <a:pt x="325" y="13"/>
                  </a:lnTo>
                  <a:lnTo>
                    <a:pt x="336" y="28"/>
                  </a:lnTo>
                  <a:lnTo>
                    <a:pt x="348" y="47"/>
                  </a:lnTo>
                  <a:lnTo>
                    <a:pt x="360" y="71"/>
                  </a:lnTo>
                  <a:lnTo>
                    <a:pt x="372" y="100"/>
                  </a:lnTo>
                  <a:lnTo>
                    <a:pt x="386" y="132"/>
                  </a:lnTo>
                  <a:lnTo>
                    <a:pt x="403" y="168"/>
                  </a:lnTo>
                  <a:lnTo>
                    <a:pt x="413" y="192"/>
                  </a:lnTo>
                  <a:lnTo>
                    <a:pt x="424" y="213"/>
                  </a:lnTo>
                  <a:lnTo>
                    <a:pt x="431" y="231"/>
                  </a:lnTo>
                  <a:lnTo>
                    <a:pt x="439" y="247"/>
                  </a:lnTo>
                  <a:lnTo>
                    <a:pt x="443" y="261"/>
                  </a:lnTo>
                  <a:lnTo>
                    <a:pt x="447" y="272"/>
                  </a:lnTo>
                  <a:lnTo>
                    <a:pt x="448" y="281"/>
                  </a:lnTo>
                  <a:lnTo>
                    <a:pt x="448" y="290"/>
                  </a:lnTo>
                  <a:lnTo>
                    <a:pt x="456" y="293"/>
                  </a:lnTo>
                  <a:lnTo>
                    <a:pt x="465" y="297"/>
                  </a:lnTo>
                  <a:lnTo>
                    <a:pt x="473" y="301"/>
                  </a:lnTo>
                  <a:lnTo>
                    <a:pt x="481" y="304"/>
                  </a:lnTo>
                  <a:lnTo>
                    <a:pt x="491" y="308"/>
                  </a:lnTo>
                  <a:lnTo>
                    <a:pt x="499" y="311"/>
                  </a:lnTo>
                  <a:lnTo>
                    <a:pt x="509" y="314"/>
                  </a:lnTo>
                  <a:lnTo>
                    <a:pt x="518" y="316"/>
                  </a:lnTo>
                  <a:lnTo>
                    <a:pt x="533" y="320"/>
                  </a:lnTo>
                  <a:lnTo>
                    <a:pt x="546" y="323"/>
                  </a:lnTo>
                  <a:lnTo>
                    <a:pt x="559" y="327"/>
                  </a:lnTo>
                  <a:lnTo>
                    <a:pt x="572" y="328"/>
                  </a:lnTo>
                  <a:lnTo>
                    <a:pt x="586" y="330"/>
                  </a:lnTo>
                  <a:lnTo>
                    <a:pt x="599" y="330"/>
                  </a:lnTo>
                  <a:lnTo>
                    <a:pt x="614" y="332"/>
                  </a:lnTo>
                  <a:lnTo>
                    <a:pt x="628" y="332"/>
                  </a:lnTo>
                  <a:lnTo>
                    <a:pt x="628" y="340"/>
                  </a:lnTo>
                  <a:lnTo>
                    <a:pt x="614" y="340"/>
                  </a:lnTo>
                  <a:lnTo>
                    <a:pt x="599" y="339"/>
                  </a:lnTo>
                  <a:lnTo>
                    <a:pt x="585" y="339"/>
                  </a:lnTo>
                  <a:lnTo>
                    <a:pt x="572" y="336"/>
                  </a:lnTo>
                  <a:lnTo>
                    <a:pt x="558" y="335"/>
                  </a:lnTo>
                  <a:lnTo>
                    <a:pt x="545" y="333"/>
                  </a:lnTo>
                  <a:lnTo>
                    <a:pt x="530" y="329"/>
                  </a:lnTo>
                  <a:lnTo>
                    <a:pt x="516" y="326"/>
                  </a:lnTo>
                  <a:lnTo>
                    <a:pt x="506" y="322"/>
                  </a:lnTo>
                  <a:lnTo>
                    <a:pt x="498" y="320"/>
                  </a:lnTo>
                  <a:lnTo>
                    <a:pt x="490" y="316"/>
                  </a:lnTo>
                  <a:lnTo>
                    <a:pt x="481" y="313"/>
                  </a:lnTo>
                  <a:lnTo>
                    <a:pt x="473" y="308"/>
                  </a:lnTo>
                  <a:lnTo>
                    <a:pt x="465" y="304"/>
                  </a:lnTo>
                  <a:lnTo>
                    <a:pt x="455" y="301"/>
                  </a:lnTo>
                  <a:lnTo>
                    <a:pt x="447" y="296"/>
                  </a:lnTo>
                  <a:lnTo>
                    <a:pt x="444" y="298"/>
                  </a:lnTo>
                  <a:lnTo>
                    <a:pt x="441" y="302"/>
                  </a:lnTo>
                  <a:lnTo>
                    <a:pt x="439" y="304"/>
                  </a:lnTo>
                  <a:lnTo>
                    <a:pt x="435" y="305"/>
                  </a:lnTo>
                  <a:close/>
                </a:path>
              </a:pathLst>
            </a:custGeom>
            <a:solidFill>
              <a:srgbClr val="582C00"/>
            </a:solidFill>
            <a:ln w="9525">
              <a:solidFill>
                <a:srgbClr val="582C00"/>
              </a:solidFill>
              <a:round/>
              <a:headEnd/>
              <a:tailEnd/>
            </a:ln>
          </p:spPr>
          <p:txBody>
            <a:bodyPr/>
            <a:lstStyle/>
            <a:p>
              <a:endParaRPr lang="de-DE"/>
            </a:p>
          </p:txBody>
        </p:sp>
        <p:sp>
          <p:nvSpPr>
            <p:cNvPr id="15385" name="Freeform 32"/>
            <p:cNvSpPr>
              <a:spLocks/>
            </p:cNvSpPr>
            <p:nvPr/>
          </p:nvSpPr>
          <p:spPr bwMode="auto">
            <a:xfrm>
              <a:off x="3736" y="355"/>
              <a:ext cx="18" cy="18"/>
            </a:xfrm>
            <a:custGeom>
              <a:avLst/>
              <a:gdLst>
                <a:gd name="T0" fmla="*/ 2 w 73"/>
                <a:gd name="T1" fmla="*/ 5 h 71"/>
                <a:gd name="T2" fmla="*/ 3 w 73"/>
                <a:gd name="T3" fmla="*/ 5 h 71"/>
                <a:gd name="T4" fmla="*/ 3 w 73"/>
                <a:gd name="T5" fmla="*/ 4 h 71"/>
                <a:gd name="T6" fmla="*/ 3 w 73"/>
                <a:gd name="T7" fmla="*/ 4 h 71"/>
                <a:gd name="T8" fmla="*/ 4 w 73"/>
                <a:gd name="T9" fmla="*/ 4 h 71"/>
                <a:gd name="T10" fmla="*/ 4 w 73"/>
                <a:gd name="T11" fmla="*/ 4 h 71"/>
                <a:gd name="T12" fmla="*/ 4 w 73"/>
                <a:gd name="T13" fmla="*/ 3 h 71"/>
                <a:gd name="T14" fmla="*/ 4 w 73"/>
                <a:gd name="T15" fmla="*/ 3 h 71"/>
                <a:gd name="T16" fmla="*/ 4 w 73"/>
                <a:gd name="T17" fmla="*/ 3 h 71"/>
                <a:gd name="T18" fmla="*/ 4 w 73"/>
                <a:gd name="T19" fmla="*/ 2 h 71"/>
                <a:gd name="T20" fmla="*/ 4 w 73"/>
                <a:gd name="T21" fmla="*/ 2 h 71"/>
                <a:gd name="T22" fmla="*/ 4 w 73"/>
                <a:gd name="T23" fmla="*/ 1 h 71"/>
                <a:gd name="T24" fmla="*/ 4 w 73"/>
                <a:gd name="T25" fmla="*/ 1 h 71"/>
                <a:gd name="T26" fmla="*/ 3 w 73"/>
                <a:gd name="T27" fmla="*/ 1 h 71"/>
                <a:gd name="T28" fmla="*/ 3 w 73"/>
                <a:gd name="T29" fmla="*/ 0 h 71"/>
                <a:gd name="T30" fmla="*/ 3 w 73"/>
                <a:gd name="T31" fmla="*/ 0 h 71"/>
                <a:gd name="T32" fmla="*/ 2 w 73"/>
                <a:gd name="T33" fmla="*/ 0 h 71"/>
                <a:gd name="T34" fmla="*/ 2 w 73"/>
                <a:gd name="T35" fmla="*/ 0 h 71"/>
                <a:gd name="T36" fmla="*/ 1 w 73"/>
                <a:gd name="T37" fmla="*/ 0 h 71"/>
                <a:gd name="T38" fmla="*/ 1 w 73"/>
                <a:gd name="T39" fmla="*/ 1 h 71"/>
                <a:gd name="T40" fmla="*/ 1 w 73"/>
                <a:gd name="T41" fmla="*/ 1 h 71"/>
                <a:gd name="T42" fmla="*/ 0 w 73"/>
                <a:gd name="T43" fmla="*/ 1 h 71"/>
                <a:gd name="T44" fmla="*/ 0 w 73"/>
                <a:gd name="T45" fmla="*/ 2 h 71"/>
                <a:gd name="T46" fmla="*/ 0 w 73"/>
                <a:gd name="T47" fmla="*/ 2 h 71"/>
                <a:gd name="T48" fmla="*/ 0 w 73"/>
                <a:gd name="T49" fmla="*/ 3 h 71"/>
                <a:gd name="T50" fmla="*/ 0 w 73"/>
                <a:gd name="T51" fmla="*/ 3 h 71"/>
                <a:gd name="T52" fmla="*/ 0 w 73"/>
                <a:gd name="T53" fmla="*/ 3 h 71"/>
                <a:gd name="T54" fmla="*/ 0 w 73"/>
                <a:gd name="T55" fmla="*/ 4 h 71"/>
                <a:gd name="T56" fmla="*/ 1 w 73"/>
                <a:gd name="T57" fmla="*/ 4 h 71"/>
                <a:gd name="T58" fmla="*/ 1 w 73"/>
                <a:gd name="T59" fmla="*/ 4 h 71"/>
                <a:gd name="T60" fmla="*/ 1 w 73"/>
                <a:gd name="T61" fmla="*/ 4 h 71"/>
                <a:gd name="T62" fmla="*/ 2 w 73"/>
                <a:gd name="T63" fmla="*/ 5 h 71"/>
                <a:gd name="T64" fmla="*/ 2 w 73"/>
                <a:gd name="T65" fmla="*/ 5 h 7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3"/>
                <a:gd name="T100" fmla="*/ 0 h 71"/>
                <a:gd name="T101" fmla="*/ 73 w 73"/>
                <a:gd name="T102" fmla="*/ 71 h 7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3" h="71">
                  <a:moveTo>
                    <a:pt x="37" y="71"/>
                  </a:moveTo>
                  <a:lnTo>
                    <a:pt x="44" y="70"/>
                  </a:lnTo>
                  <a:lnTo>
                    <a:pt x="50" y="69"/>
                  </a:lnTo>
                  <a:lnTo>
                    <a:pt x="57" y="65"/>
                  </a:lnTo>
                  <a:lnTo>
                    <a:pt x="62" y="62"/>
                  </a:lnTo>
                  <a:lnTo>
                    <a:pt x="67" y="56"/>
                  </a:lnTo>
                  <a:lnTo>
                    <a:pt x="71" y="51"/>
                  </a:lnTo>
                  <a:lnTo>
                    <a:pt x="72" y="45"/>
                  </a:lnTo>
                  <a:lnTo>
                    <a:pt x="73" y="38"/>
                  </a:lnTo>
                  <a:lnTo>
                    <a:pt x="72" y="31"/>
                  </a:lnTo>
                  <a:lnTo>
                    <a:pt x="71" y="24"/>
                  </a:lnTo>
                  <a:lnTo>
                    <a:pt x="67" y="16"/>
                  </a:lnTo>
                  <a:lnTo>
                    <a:pt x="62" y="12"/>
                  </a:lnTo>
                  <a:lnTo>
                    <a:pt x="57" y="7"/>
                  </a:lnTo>
                  <a:lnTo>
                    <a:pt x="50" y="3"/>
                  </a:lnTo>
                  <a:lnTo>
                    <a:pt x="44" y="1"/>
                  </a:lnTo>
                  <a:lnTo>
                    <a:pt x="37" y="0"/>
                  </a:lnTo>
                  <a:lnTo>
                    <a:pt x="30" y="1"/>
                  </a:lnTo>
                  <a:lnTo>
                    <a:pt x="23" y="3"/>
                  </a:lnTo>
                  <a:lnTo>
                    <a:pt x="17" y="7"/>
                  </a:lnTo>
                  <a:lnTo>
                    <a:pt x="11" y="12"/>
                  </a:lnTo>
                  <a:lnTo>
                    <a:pt x="6" y="16"/>
                  </a:lnTo>
                  <a:lnTo>
                    <a:pt x="3" y="24"/>
                  </a:lnTo>
                  <a:lnTo>
                    <a:pt x="1" y="31"/>
                  </a:lnTo>
                  <a:lnTo>
                    <a:pt x="0" y="38"/>
                  </a:lnTo>
                  <a:lnTo>
                    <a:pt x="1" y="45"/>
                  </a:lnTo>
                  <a:lnTo>
                    <a:pt x="3" y="51"/>
                  </a:lnTo>
                  <a:lnTo>
                    <a:pt x="6" y="56"/>
                  </a:lnTo>
                  <a:lnTo>
                    <a:pt x="11" y="62"/>
                  </a:lnTo>
                  <a:lnTo>
                    <a:pt x="17" y="65"/>
                  </a:lnTo>
                  <a:lnTo>
                    <a:pt x="23" y="69"/>
                  </a:lnTo>
                  <a:lnTo>
                    <a:pt x="30" y="70"/>
                  </a:lnTo>
                  <a:lnTo>
                    <a:pt x="37" y="71"/>
                  </a:lnTo>
                  <a:close/>
                </a:path>
              </a:pathLst>
            </a:custGeom>
            <a:solidFill>
              <a:schemeClr val="bg1"/>
            </a:solidFill>
            <a:ln w="9525">
              <a:solidFill>
                <a:srgbClr val="582C00"/>
              </a:solidFill>
              <a:round/>
              <a:headEnd/>
              <a:tailEnd/>
            </a:ln>
          </p:spPr>
          <p:txBody>
            <a:bodyPr/>
            <a:lstStyle/>
            <a:p>
              <a:endParaRPr lang="de-DE"/>
            </a:p>
          </p:txBody>
        </p:sp>
      </p:grpSp>
      <p:sp>
        <p:nvSpPr>
          <p:cNvPr id="15365" name="Rectangle 2"/>
          <p:cNvSpPr>
            <a:spLocks noGrp="1" noChangeArrowheads="1"/>
          </p:cNvSpPr>
          <p:nvPr>
            <p:ph type="title" idx="4294967295"/>
          </p:nvPr>
        </p:nvSpPr>
        <p:spPr/>
        <p:txBody>
          <a:bodyPr/>
          <a:lstStyle/>
          <a:p>
            <a:r>
              <a:rPr lang="de-DE" sz="3200" smtClean="0"/>
              <a:t>Natürliche Ameisen</a:t>
            </a:r>
          </a:p>
        </p:txBody>
      </p:sp>
      <p:sp>
        <p:nvSpPr>
          <p:cNvPr id="15366" name="Text Box 3"/>
          <p:cNvSpPr txBox="1">
            <a:spLocks noChangeArrowheads="1"/>
          </p:cNvSpPr>
          <p:nvPr/>
        </p:nvSpPr>
        <p:spPr bwMode="auto">
          <a:xfrm>
            <a:off x="6781800" y="1524000"/>
            <a:ext cx="121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50000"/>
              </a:spcBef>
              <a:spcAft>
                <a:spcPct val="0"/>
              </a:spcAft>
              <a:defRPr sz="2000">
                <a:solidFill>
                  <a:schemeClr val="tx1"/>
                </a:solidFill>
                <a:latin typeface="Arial" pitchFamily="34" charset="0"/>
              </a:defRPr>
            </a:lvl6pPr>
            <a:lvl7pPr marL="2971800" indent="-228600" eaLnBrk="0" fontAlgn="base" hangingPunct="0">
              <a:spcBef>
                <a:spcPct val="50000"/>
              </a:spcBef>
              <a:spcAft>
                <a:spcPct val="0"/>
              </a:spcAft>
              <a:defRPr sz="2000">
                <a:solidFill>
                  <a:schemeClr val="tx1"/>
                </a:solidFill>
                <a:latin typeface="Arial" pitchFamily="34" charset="0"/>
              </a:defRPr>
            </a:lvl7pPr>
            <a:lvl8pPr marL="3429000" indent="-228600" eaLnBrk="0" fontAlgn="base" hangingPunct="0">
              <a:spcBef>
                <a:spcPct val="50000"/>
              </a:spcBef>
              <a:spcAft>
                <a:spcPct val="0"/>
              </a:spcAft>
              <a:defRPr sz="2000">
                <a:solidFill>
                  <a:schemeClr val="tx1"/>
                </a:solidFill>
                <a:latin typeface="Arial" pitchFamily="34" charset="0"/>
              </a:defRPr>
            </a:lvl8pPr>
            <a:lvl9pPr marL="3886200" indent="-228600" eaLnBrk="0" fontAlgn="base" hangingPunct="0">
              <a:spcBef>
                <a:spcPct val="50000"/>
              </a:spcBef>
              <a:spcAft>
                <a:spcPct val="0"/>
              </a:spcAft>
              <a:defRPr sz="2000">
                <a:solidFill>
                  <a:schemeClr val="tx1"/>
                </a:solidFill>
                <a:latin typeface="Arial" pitchFamily="34" charset="0"/>
              </a:defRPr>
            </a:lvl9pPr>
          </a:lstStyle>
          <a:p>
            <a:pPr eaLnBrk="1" hangingPunct="1"/>
            <a:r>
              <a:rPr lang="de-DE" sz="2400" b="1">
                <a:solidFill>
                  <a:srgbClr val="FF3300"/>
                </a:solidFill>
                <a:latin typeface="Times New Roman" pitchFamily="18" charset="0"/>
              </a:rPr>
              <a:t>Futter</a:t>
            </a:r>
          </a:p>
        </p:txBody>
      </p:sp>
      <p:sp>
        <p:nvSpPr>
          <p:cNvPr id="15367" name="Text Box 4"/>
          <p:cNvSpPr txBox="1">
            <a:spLocks noChangeArrowheads="1"/>
          </p:cNvSpPr>
          <p:nvPr/>
        </p:nvSpPr>
        <p:spPr bwMode="auto">
          <a:xfrm>
            <a:off x="6934200" y="3962400"/>
            <a:ext cx="121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50000"/>
              </a:spcBef>
              <a:spcAft>
                <a:spcPct val="0"/>
              </a:spcAft>
              <a:defRPr sz="2000">
                <a:solidFill>
                  <a:schemeClr val="tx1"/>
                </a:solidFill>
                <a:latin typeface="Arial" pitchFamily="34" charset="0"/>
              </a:defRPr>
            </a:lvl6pPr>
            <a:lvl7pPr marL="2971800" indent="-228600" eaLnBrk="0" fontAlgn="base" hangingPunct="0">
              <a:spcBef>
                <a:spcPct val="50000"/>
              </a:spcBef>
              <a:spcAft>
                <a:spcPct val="0"/>
              </a:spcAft>
              <a:defRPr sz="2000">
                <a:solidFill>
                  <a:schemeClr val="tx1"/>
                </a:solidFill>
                <a:latin typeface="Arial" pitchFamily="34" charset="0"/>
              </a:defRPr>
            </a:lvl7pPr>
            <a:lvl8pPr marL="3429000" indent="-228600" eaLnBrk="0" fontAlgn="base" hangingPunct="0">
              <a:spcBef>
                <a:spcPct val="50000"/>
              </a:spcBef>
              <a:spcAft>
                <a:spcPct val="0"/>
              </a:spcAft>
              <a:defRPr sz="2000">
                <a:solidFill>
                  <a:schemeClr val="tx1"/>
                </a:solidFill>
                <a:latin typeface="Arial" pitchFamily="34" charset="0"/>
              </a:defRPr>
            </a:lvl8pPr>
            <a:lvl9pPr marL="3886200" indent="-228600" eaLnBrk="0" fontAlgn="base" hangingPunct="0">
              <a:spcBef>
                <a:spcPct val="50000"/>
              </a:spcBef>
              <a:spcAft>
                <a:spcPct val="0"/>
              </a:spcAft>
              <a:defRPr sz="2000">
                <a:solidFill>
                  <a:schemeClr val="tx1"/>
                </a:solidFill>
                <a:latin typeface="Arial" pitchFamily="34" charset="0"/>
              </a:defRPr>
            </a:lvl9pPr>
          </a:lstStyle>
          <a:p>
            <a:pPr eaLnBrk="1" hangingPunct="1"/>
            <a:r>
              <a:rPr lang="de-DE" sz="2400" b="1">
                <a:solidFill>
                  <a:srgbClr val="0066FF"/>
                </a:solidFill>
                <a:latin typeface="Times New Roman" pitchFamily="18" charset="0"/>
              </a:rPr>
              <a:t>Nest</a:t>
            </a:r>
          </a:p>
        </p:txBody>
      </p:sp>
      <p:sp>
        <p:nvSpPr>
          <p:cNvPr id="128005" name="Text Box 5"/>
          <p:cNvSpPr txBox="1">
            <a:spLocks noChangeArrowheads="1"/>
          </p:cNvSpPr>
          <p:nvPr/>
        </p:nvSpPr>
        <p:spPr bwMode="auto">
          <a:xfrm>
            <a:off x="990600" y="5105400"/>
            <a:ext cx="7102475"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50000"/>
              </a:spcBef>
              <a:spcAft>
                <a:spcPct val="0"/>
              </a:spcAft>
              <a:defRPr sz="2000">
                <a:solidFill>
                  <a:schemeClr val="tx1"/>
                </a:solidFill>
                <a:latin typeface="Arial" pitchFamily="34" charset="0"/>
              </a:defRPr>
            </a:lvl6pPr>
            <a:lvl7pPr marL="2971800" indent="-228600" eaLnBrk="0" fontAlgn="base" hangingPunct="0">
              <a:spcBef>
                <a:spcPct val="50000"/>
              </a:spcBef>
              <a:spcAft>
                <a:spcPct val="0"/>
              </a:spcAft>
              <a:defRPr sz="2000">
                <a:solidFill>
                  <a:schemeClr val="tx1"/>
                </a:solidFill>
                <a:latin typeface="Arial" pitchFamily="34" charset="0"/>
              </a:defRPr>
            </a:lvl7pPr>
            <a:lvl8pPr marL="3429000" indent="-228600" eaLnBrk="0" fontAlgn="base" hangingPunct="0">
              <a:spcBef>
                <a:spcPct val="50000"/>
              </a:spcBef>
              <a:spcAft>
                <a:spcPct val="0"/>
              </a:spcAft>
              <a:defRPr sz="2000">
                <a:solidFill>
                  <a:schemeClr val="tx1"/>
                </a:solidFill>
                <a:latin typeface="Arial" pitchFamily="34" charset="0"/>
              </a:defRPr>
            </a:lvl8pPr>
            <a:lvl9pPr marL="3886200" indent="-228600" eaLnBrk="0" fontAlgn="base" hangingPunct="0">
              <a:spcBef>
                <a:spcPct val="50000"/>
              </a:spcBef>
              <a:spcAft>
                <a:spcPct val="0"/>
              </a:spcAft>
              <a:defRPr sz="2000">
                <a:solidFill>
                  <a:schemeClr val="tx1"/>
                </a:solidFill>
                <a:latin typeface="Arial" pitchFamily="34" charset="0"/>
              </a:defRPr>
            </a:lvl9pPr>
          </a:lstStyle>
          <a:p>
            <a:pPr eaLnBrk="1" hangingPunct="1">
              <a:spcBef>
                <a:spcPct val="0"/>
              </a:spcBef>
            </a:pPr>
            <a:r>
              <a:rPr lang="de-DE" sz="2400" b="1">
                <a:latin typeface="Times New Roman" pitchFamily="18" charset="0"/>
              </a:rPr>
              <a:t>Ameisenart</a:t>
            </a:r>
            <a:r>
              <a:rPr lang="de-DE" sz="2400">
                <a:latin typeface="Times New Roman" pitchFamily="18" charset="0"/>
              </a:rPr>
              <a:t> </a:t>
            </a:r>
            <a:r>
              <a:rPr lang="de-DE" sz="2400" i="1">
                <a:latin typeface="Times New Roman" pitchFamily="18" charset="0"/>
              </a:rPr>
              <a:t>Linepithema humile</a:t>
            </a:r>
            <a:r>
              <a:rPr lang="de-DE" sz="2400">
                <a:latin typeface="Times New Roman" pitchFamily="18" charset="0"/>
              </a:rPr>
              <a:t> aus Argentinien</a:t>
            </a:r>
            <a:endParaRPr lang="de-DE" sz="2400" i="1">
              <a:latin typeface="Times New Roman" pitchFamily="18" charset="0"/>
            </a:endParaRPr>
          </a:p>
          <a:p>
            <a:pPr eaLnBrk="1" hangingPunct="1">
              <a:spcBef>
                <a:spcPct val="0"/>
              </a:spcBef>
              <a:buFontTx/>
              <a:buChar char="-"/>
            </a:pPr>
            <a:r>
              <a:rPr lang="de-DE" sz="2400">
                <a:latin typeface="Times New Roman" pitchFamily="18" charset="0"/>
              </a:rPr>
              <a:t> zur Selbstorganisation fähig</a:t>
            </a:r>
          </a:p>
          <a:p>
            <a:pPr eaLnBrk="1" hangingPunct="1">
              <a:spcBef>
                <a:spcPct val="0"/>
              </a:spcBef>
              <a:buFontTx/>
              <a:buChar char="-"/>
            </a:pPr>
            <a:r>
              <a:rPr lang="de-DE" sz="2400">
                <a:latin typeface="Times New Roman" pitchFamily="18" charset="0"/>
              </a:rPr>
              <a:t> Sementic interactions: Pheromone</a:t>
            </a:r>
          </a:p>
        </p:txBody>
      </p:sp>
      <p:sp>
        <p:nvSpPr>
          <p:cNvPr id="15369" name="Text Box 6"/>
          <p:cNvSpPr txBox="1">
            <a:spLocks noChangeArrowheads="1"/>
          </p:cNvSpPr>
          <p:nvPr/>
        </p:nvSpPr>
        <p:spPr bwMode="auto">
          <a:xfrm>
            <a:off x="1219200" y="2819400"/>
            <a:ext cx="175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50000"/>
              </a:spcBef>
              <a:spcAft>
                <a:spcPct val="0"/>
              </a:spcAft>
              <a:defRPr sz="2000">
                <a:solidFill>
                  <a:schemeClr val="tx1"/>
                </a:solidFill>
                <a:latin typeface="Arial" pitchFamily="34" charset="0"/>
              </a:defRPr>
            </a:lvl6pPr>
            <a:lvl7pPr marL="2971800" indent="-228600" eaLnBrk="0" fontAlgn="base" hangingPunct="0">
              <a:spcBef>
                <a:spcPct val="50000"/>
              </a:spcBef>
              <a:spcAft>
                <a:spcPct val="0"/>
              </a:spcAft>
              <a:defRPr sz="2000">
                <a:solidFill>
                  <a:schemeClr val="tx1"/>
                </a:solidFill>
                <a:latin typeface="Arial" pitchFamily="34" charset="0"/>
              </a:defRPr>
            </a:lvl7pPr>
            <a:lvl8pPr marL="3429000" indent="-228600" eaLnBrk="0" fontAlgn="base" hangingPunct="0">
              <a:spcBef>
                <a:spcPct val="50000"/>
              </a:spcBef>
              <a:spcAft>
                <a:spcPct val="0"/>
              </a:spcAft>
              <a:defRPr sz="2000">
                <a:solidFill>
                  <a:schemeClr val="tx1"/>
                </a:solidFill>
                <a:latin typeface="Arial" pitchFamily="34" charset="0"/>
              </a:defRPr>
            </a:lvl8pPr>
            <a:lvl9pPr marL="3886200" indent="-228600" eaLnBrk="0" fontAlgn="base" hangingPunct="0">
              <a:spcBef>
                <a:spcPct val="50000"/>
              </a:spcBef>
              <a:spcAft>
                <a:spcPct val="0"/>
              </a:spcAft>
              <a:defRPr sz="2000">
                <a:solidFill>
                  <a:schemeClr val="tx1"/>
                </a:solidFill>
                <a:latin typeface="Arial" pitchFamily="34" charset="0"/>
              </a:defRPr>
            </a:lvl9pPr>
          </a:lstStyle>
          <a:p>
            <a:pPr eaLnBrk="1" hangingPunct="1"/>
            <a:r>
              <a:rPr lang="de-DE" sz="2400" b="1">
                <a:solidFill>
                  <a:srgbClr val="009900"/>
                </a:solidFill>
                <a:latin typeface="Times New Roman" pitchFamily="18" charset="0"/>
              </a:rPr>
              <a:t>Brücken</a:t>
            </a:r>
          </a:p>
        </p:txBody>
      </p:sp>
      <p:sp>
        <p:nvSpPr>
          <p:cNvPr id="15370" name="Text Box 7"/>
          <p:cNvSpPr txBox="1">
            <a:spLocks noChangeArrowheads="1"/>
          </p:cNvSpPr>
          <p:nvPr/>
        </p:nvSpPr>
        <p:spPr bwMode="auto">
          <a:xfrm>
            <a:off x="485775" y="1143000"/>
            <a:ext cx="426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50000"/>
              </a:spcBef>
              <a:spcAft>
                <a:spcPct val="0"/>
              </a:spcAft>
              <a:defRPr sz="2000">
                <a:solidFill>
                  <a:schemeClr val="tx1"/>
                </a:solidFill>
                <a:latin typeface="Arial" pitchFamily="34" charset="0"/>
              </a:defRPr>
            </a:lvl6pPr>
            <a:lvl7pPr marL="2971800" indent="-228600" eaLnBrk="0" fontAlgn="base" hangingPunct="0">
              <a:spcBef>
                <a:spcPct val="50000"/>
              </a:spcBef>
              <a:spcAft>
                <a:spcPct val="0"/>
              </a:spcAft>
              <a:defRPr sz="2000">
                <a:solidFill>
                  <a:schemeClr val="tx1"/>
                </a:solidFill>
                <a:latin typeface="Arial" pitchFamily="34" charset="0"/>
              </a:defRPr>
            </a:lvl7pPr>
            <a:lvl8pPr marL="3429000" indent="-228600" eaLnBrk="0" fontAlgn="base" hangingPunct="0">
              <a:spcBef>
                <a:spcPct val="50000"/>
              </a:spcBef>
              <a:spcAft>
                <a:spcPct val="0"/>
              </a:spcAft>
              <a:defRPr sz="2000">
                <a:solidFill>
                  <a:schemeClr val="tx1"/>
                </a:solidFill>
                <a:latin typeface="Arial" pitchFamily="34" charset="0"/>
              </a:defRPr>
            </a:lvl8pPr>
            <a:lvl9pPr marL="3886200" indent="-228600" eaLnBrk="0" fontAlgn="base" hangingPunct="0">
              <a:spcBef>
                <a:spcPct val="50000"/>
              </a:spcBef>
              <a:spcAft>
                <a:spcPct val="0"/>
              </a:spcAft>
              <a:defRPr sz="2000">
                <a:solidFill>
                  <a:schemeClr val="tx1"/>
                </a:solidFill>
                <a:latin typeface="Arial" pitchFamily="34" charset="0"/>
              </a:defRPr>
            </a:lvl9pPr>
          </a:lstStyle>
          <a:p>
            <a:pPr eaLnBrk="1" hangingPunct="1"/>
            <a:r>
              <a:rPr lang="de-DE" sz="2400" b="1">
                <a:solidFill>
                  <a:schemeClr val="accent2"/>
                </a:solidFill>
                <a:latin typeface="Times New Roman" pitchFamily="18" charset="0"/>
              </a:rPr>
              <a:t>Versuchsaufbau:</a:t>
            </a:r>
          </a:p>
        </p:txBody>
      </p:sp>
      <p:pic>
        <p:nvPicPr>
          <p:cNvPr id="15371" name="Picture 8" descr="kurze Wege"/>
          <p:cNvPicPr>
            <a:picLocks noChangeAspect="1" noChangeArrowheads="1"/>
          </p:cNvPicPr>
          <p:nvPr/>
        </p:nvPicPr>
        <p:blipFill>
          <a:blip r:embed="rId3">
            <a:lum bright="-6000" contrast="12000"/>
            <a:extLst>
              <a:ext uri="{28A0092B-C50C-407E-A947-70E740481C1C}">
                <a14:useLocalDpi xmlns:a14="http://schemas.microsoft.com/office/drawing/2010/main" val="0"/>
              </a:ext>
            </a:extLst>
          </a:blip>
          <a:srcRect/>
          <a:stretch>
            <a:fillRect/>
          </a:stretch>
        </p:blipFill>
        <p:spPr bwMode="auto">
          <a:xfrm>
            <a:off x="3200400" y="1524000"/>
            <a:ext cx="3001963"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2" name="Line 9"/>
          <p:cNvSpPr>
            <a:spLocks noChangeShapeType="1"/>
          </p:cNvSpPr>
          <p:nvPr/>
        </p:nvSpPr>
        <p:spPr bwMode="auto">
          <a:xfrm flipH="1">
            <a:off x="4648200" y="4191000"/>
            <a:ext cx="2286000" cy="228600"/>
          </a:xfrm>
          <a:prstGeom prst="line">
            <a:avLst/>
          </a:prstGeom>
          <a:noFill/>
          <a:ln w="57150">
            <a:solidFill>
              <a:srgbClr val="0066FF"/>
            </a:solidFill>
            <a:round/>
            <a:headEnd/>
            <a:tailEnd type="triangle" w="med" len="med"/>
          </a:ln>
          <a:extLst>
            <a:ext uri="{909E8E84-426E-40DD-AFC4-6F175D3DCCD1}">
              <a14:hiddenFill xmlns:a14="http://schemas.microsoft.com/office/drawing/2010/main">
                <a:noFill/>
              </a14:hiddenFill>
            </a:ext>
          </a:extLst>
        </p:spPr>
        <p:txBody>
          <a:bodyPr/>
          <a:lstStyle/>
          <a:p>
            <a:endParaRPr lang="de-DE"/>
          </a:p>
        </p:txBody>
      </p:sp>
      <p:sp>
        <p:nvSpPr>
          <p:cNvPr id="15373" name="Line 10"/>
          <p:cNvSpPr>
            <a:spLocks noChangeShapeType="1"/>
          </p:cNvSpPr>
          <p:nvPr/>
        </p:nvSpPr>
        <p:spPr bwMode="auto">
          <a:xfrm flipH="1">
            <a:off x="4419600" y="1752600"/>
            <a:ext cx="2362200" cy="76200"/>
          </a:xfrm>
          <a:prstGeom prst="line">
            <a:avLst/>
          </a:prstGeom>
          <a:noFill/>
          <a:ln w="5715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de-DE"/>
          </a:p>
        </p:txBody>
      </p:sp>
      <p:sp>
        <p:nvSpPr>
          <p:cNvPr id="15374" name="Line 11"/>
          <p:cNvSpPr>
            <a:spLocks noChangeShapeType="1"/>
          </p:cNvSpPr>
          <p:nvPr/>
        </p:nvSpPr>
        <p:spPr bwMode="auto">
          <a:xfrm>
            <a:off x="2514600" y="3048000"/>
            <a:ext cx="1447800" cy="762000"/>
          </a:xfrm>
          <a:prstGeom prst="line">
            <a:avLst/>
          </a:prstGeom>
          <a:noFill/>
          <a:ln w="57150">
            <a:solidFill>
              <a:srgbClr val="009900"/>
            </a:solidFill>
            <a:round/>
            <a:headEnd/>
            <a:tailEnd type="triangle" w="med" len="med"/>
          </a:ln>
          <a:extLst>
            <a:ext uri="{909E8E84-426E-40DD-AFC4-6F175D3DCCD1}">
              <a14:hiddenFill xmlns:a14="http://schemas.microsoft.com/office/drawing/2010/main">
                <a:noFill/>
              </a14:hiddenFill>
            </a:ext>
          </a:extLst>
        </p:spPr>
        <p:txBody>
          <a:bodyPr/>
          <a:lstStyle/>
          <a:p>
            <a:endParaRPr lang="de-DE"/>
          </a:p>
        </p:txBody>
      </p:sp>
      <p:sp>
        <p:nvSpPr>
          <p:cNvPr id="15375" name="Line 12"/>
          <p:cNvSpPr>
            <a:spLocks noChangeShapeType="1"/>
          </p:cNvSpPr>
          <p:nvPr/>
        </p:nvSpPr>
        <p:spPr bwMode="auto">
          <a:xfrm flipV="1">
            <a:off x="2438400" y="2895600"/>
            <a:ext cx="2209800" cy="76200"/>
          </a:xfrm>
          <a:prstGeom prst="line">
            <a:avLst/>
          </a:prstGeom>
          <a:noFill/>
          <a:ln w="57150">
            <a:solidFill>
              <a:srgbClr val="009900"/>
            </a:solidFill>
            <a:round/>
            <a:headEnd/>
            <a:tailEnd type="triangle" w="med" len="med"/>
          </a:ln>
          <a:extLst>
            <a:ext uri="{909E8E84-426E-40DD-AFC4-6F175D3DCCD1}">
              <a14:hiddenFill xmlns:a14="http://schemas.microsoft.com/office/drawing/2010/main">
                <a:noFill/>
              </a14:hiddenFill>
            </a:ext>
          </a:extLst>
        </p:spPr>
        <p:txBody>
          <a:bodyPr/>
          <a:lstStyle/>
          <a:p>
            <a:endParaRPr lang="de-DE"/>
          </a:p>
        </p:txBody>
      </p:sp>
      <p:pic>
        <p:nvPicPr>
          <p:cNvPr id="15376"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3352800"/>
            <a:ext cx="1524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Freihandform 24"/>
          <p:cNvSpPr>
            <a:spLocks noChangeArrowheads="1"/>
          </p:cNvSpPr>
          <p:nvPr/>
        </p:nvSpPr>
        <p:spPr bwMode="auto">
          <a:xfrm>
            <a:off x="4122738" y="1935163"/>
            <a:ext cx="800100" cy="2446337"/>
          </a:xfrm>
          <a:custGeom>
            <a:avLst/>
            <a:gdLst>
              <a:gd name="T0" fmla="*/ 373380 w 800100"/>
              <a:gd name="T1" fmla="*/ 2446337 h 2446020"/>
              <a:gd name="T2" fmla="*/ 365760 w 800100"/>
              <a:gd name="T3" fmla="*/ 2332022 h 2446020"/>
              <a:gd name="T4" fmla="*/ 0 w 800100"/>
              <a:gd name="T5" fmla="*/ 2111014 h 2446020"/>
              <a:gd name="T6" fmla="*/ 381000 w 800100"/>
              <a:gd name="T7" fmla="*/ 1745206 h 2446020"/>
              <a:gd name="T8" fmla="*/ 373380 w 800100"/>
              <a:gd name="T9" fmla="*/ 1379399 h 2446020"/>
              <a:gd name="T10" fmla="*/ 800100 w 800100"/>
              <a:gd name="T11" fmla="*/ 1051696 h 2446020"/>
              <a:gd name="T12" fmla="*/ 373380 w 800100"/>
              <a:gd name="T13" fmla="*/ 594437 h 2446020"/>
              <a:gd name="T14" fmla="*/ 358140 w 800100"/>
              <a:gd name="T15" fmla="*/ 0 h 2446020"/>
              <a:gd name="T16" fmla="*/ 358140 w 800100"/>
              <a:gd name="T17" fmla="*/ 0 h 24460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00100"/>
              <a:gd name="T28" fmla="*/ 0 h 2446020"/>
              <a:gd name="T29" fmla="*/ 800100 w 800100"/>
              <a:gd name="T30" fmla="*/ 2446020 h 244602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00100" h="2446020">
                <a:moveTo>
                  <a:pt x="373380" y="2446020"/>
                </a:moveTo>
                <a:lnTo>
                  <a:pt x="365760" y="2331720"/>
                </a:lnTo>
                <a:lnTo>
                  <a:pt x="0" y="2110740"/>
                </a:lnTo>
                <a:lnTo>
                  <a:pt x="381000" y="1744980"/>
                </a:lnTo>
                <a:lnTo>
                  <a:pt x="373380" y="1379220"/>
                </a:lnTo>
                <a:lnTo>
                  <a:pt x="800100" y="1051560"/>
                </a:lnTo>
                <a:lnTo>
                  <a:pt x="373380" y="594360"/>
                </a:lnTo>
                <a:lnTo>
                  <a:pt x="358140" y="0"/>
                </a:lnTo>
              </a:path>
            </a:pathLst>
          </a:custGeom>
          <a:noFill/>
          <a:ln w="50800" algn="ctr">
            <a:solidFill>
              <a:srgbClr val="C00000"/>
            </a:solidFill>
            <a:round/>
            <a:headEnd/>
            <a:tailEnd type="triangle" w="med" len="med"/>
          </a:ln>
          <a:extLst>
            <a:ext uri="{909E8E84-426E-40DD-AFC4-6F175D3DCCD1}">
              <a14:hiddenFill xmlns:a14="http://schemas.microsoft.com/office/drawing/2010/main">
                <a:solidFill>
                  <a:srgbClr val="FFFFFF"/>
                </a:solidFill>
              </a14:hiddenFill>
            </a:ext>
          </a:extLst>
        </p:spPr>
        <p:txBody>
          <a:bodyPr>
            <a:spAutoFit/>
          </a:bodyPr>
          <a:lstStyle/>
          <a:p>
            <a:endParaRPr lang="de-DE"/>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8005">
                                            <p:txEl>
                                              <p:pRg st="1" end="1"/>
                                            </p:txEl>
                                          </p:spTgt>
                                        </p:tgtEl>
                                        <p:attrNameLst>
                                          <p:attrName>style.visibility</p:attrName>
                                        </p:attrNameLst>
                                      </p:cBhvr>
                                      <p:to>
                                        <p:strVal val="visible"/>
                                      </p:to>
                                    </p:set>
                                  </p:childTnLst>
                                </p:cTn>
                              </p:par>
                            </p:childTnLst>
                          </p:cTn>
                        </p:par>
                        <p:par>
                          <p:cTn id="7" fill="hold" nodeType="afterGroup">
                            <p:stCondLst>
                              <p:cond delay="0"/>
                            </p:stCondLst>
                            <p:childTnLst>
                              <p:par>
                                <p:cTn id="8" presetID="0" presetClass="path" presetSubtype="0" accel="50000" decel="50000" fill="hold" nodeType="afterEffect">
                                  <p:stCondLst>
                                    <p:cond delay="0"/>
                                  </p:stCondLst>
                                  <p:childTnLst>
                                    <p:animMotion origin="layout" path="M -0.01198 -0.01945 C -0.0493 -0.07639 -0.08663 -0.13287 0.00278 -0.15834 C 0.09236 -0.1838 0.43837 -0.17107 0.52552 -0.17361 " pathEditMode="relative" rAng="0" ptsTypes="aaA">
                                      <p:cBhvr>
                                        <p:cTn id="9" dur="2000" fill="hold"/>
                                        <p:tgtEl>
                                          <p:spTgt spid="2"/>
                                        </p:tgtEl>
                                        <p:attrNameLst>
                                          <p:attrName>ppt_x</p:attrName>
                                          <p:attrName>ppt_y</p:attrName>
                                        </p:attrNameLst>
                                      </p:cBhvr>
                                      <p:rCtr x="23142" y="-8218"/>
                                    </p:animMotion>
                                  </p:childTnLst>
                                </p:cTn>
                              </p:par>
                              <p:par>
                                <p:cTn id="10" presetID="1" presetClass="entr" presetSubtype="0" fill="hold" nodeType="withEffect">
                                  <p:stCondLst>
                                    <p:cond delay="0"/>
                                  </p:stCondLst>
                                  <p:childTnLst>
                                    <p:set>
                                      <p:cBhvr>
                                        <p:cTn id="11" dur="1" fill="hold">
                                          <p:stCondLst>
                                            <p:cond delay="0"/>
                                          </p:stCondLst>
                                        </p:cTn>
                                        <p:tgtEl>
                                          <p:spTgt spid="128005">
                                            <p:txEl>
                                              <p:pRg st="2" end="2"/>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down)">
                                      <p:cBhvr>
                                        <p:cTn id="16" dur="5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Fußzeilenplatzhalter 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50000"/>
              </a:spcBef>
              <a:spcAft>
                <a:spcPct val="0"/>
              </a:spcAft>
              <a:defRPr sz="2000">
                <a:solidFill>
                  <a:schemeClr val="tx1"/>
                </a:solidFill>
                <a:latin typeface="Arial" pitchFamily="34" charset="0"/>
              </a:defRPr>
            </a:lvl6pPr>
            <a:lvl7pPr marL="2971800" indent="-228600" eaLnBrk="0" fontAlgn="base" hangingPunct="0">
              <a:spcBef>
                <a:spcPct val="50000"/>
              </a:spcBef>
              <a:spcAft>
                <a:spcPct val="0"/>
              </a:spcAft>
              <a:defRPr sz="2000">
                <a:solidFill>
                  <a:schemeClr val="tx1"/>
                </a:solidFill>
                <a:latin typeface="Arial" pitchFamily="34" charset="0"/>
              </a:defRPr>
            </a:lvl7pPr>
            <a:lvl8pPr marL="3429000" indent="-228600" eaLnBrk="0" fontAlgn="base" hangingPunct="0">
              <a:spcBef>
                <a:spcPct val="50000"/>
              </a:spcBef>
              <a:spcAft>
                <a:spcPct val="0"/>
              </a:spcAft>
              <a:defRPr sz="2000">
                <a:solidFill>
                  <a:schemeClr val="tx1"/>
                </a:solidFill>
                <a:latin typeface="Arial" pitchFamily="34" charset="0"/>
              </a:defRPr>
            </a:lvl8pPr>
            <a:lvl9pPr marL="3886200" indent="-228600" eaLnBrk="0" fontAlgn="base" hangingPunct="0">
              <a:spcBef>
                <a:spcPct val="50000"/>
              </a:spcBef>
              <a:spcAft>
                <a:spcPct val="0"/>
              </a:spcAft>
              <a:defRPr sz="2000">
                <a:solidFill>
                  <a:schemeClr val="tx1"/>
                </a:solidFill>
                <a:latin typeface="Arial" pitchFamily="34" charset="0"/>
              </a:defRPr>
            </a:lvl9pPr>
          </a:lstStyle>
          <a:p>
            <a:r>
              <a:rPr lang="de-DE" sz="1000" smtClean="0">
                <a:latin typeface="Tahoma" pitchFamily="34" charset="0"/>
              </a:rPr>
              <a:t>Rüdiger Brause: Adaptive Systeme, Institut für Informatik</a:t>
            </a:r>
          </a:p>
        </p:txBody>
      </p:sp>
      <p:sp>
        <p:nvSpPr>
          <p:cNvPr id="16387" name="Foliennummernplatzhalt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50000"/>
              </a:spcBef>
              <a:spcAft>
                <a:spcPct val="0"/>
              </a:spcAft>
              <a:defRPr sz="2000">
                <a:solidFill>
                  <a:schemeClr val="tx1"/>
                </a:solidFill>
                <a:latin typeface="Arial" pitchFamily="34" charset="0"/>
              </a:defRPr>
            </a:lvl6pPr>
            <a:lvl7pPr marL="2971800" indent="-228600" eaLnBrk="0" fontAlgn="base" hangingPunct="0">
              <a:spcBef>
                <a:spcPct val="50000"/>
              </a:spcBef>
              <a:spcAft>
                <a:spcPct val="0"/>
              </a:spcAft>
              <a:defRPr sz="2000">
                <a:solidFill>
                  <a:schemeClr val="tx1"/>
                </a:solidFill>
                <a:latin typeface="Arial" pitchFamily="34" charset="0"/>
              </a:defRPr>
            </a:lvl7pPr>
            <a:lvl8pPr marL="3429000" indent="-228600" eaLnBrk="0" fontAlgn="base" hangingPunct="0">
              <a:spcBef>
                <a:spcPct val="50000"/>
              </a:spcBef>
              <a:spcAft>
                <a:spcPct val="0"/>
              </a:spcAft>
              <a:defRPr sz="2000">
                <a:solidFill>
                  <a:schemeClr val="tx1"/>
                </a:solidFill>
                <a:latin typeface="Arial" pitchFamily="34" charset="0"/>
              </a:defRPr>
            </a:lvl8pPr>
            <a:lvl9pPr marL="3886200" indent="-228600" eaLnBrk="0" fontAlgn="base" hangingPunct="0">
              <a:spcBef>
                <a:spcPct val="50000"/>
              </a:spcBef>
              <a:spcAft>
                <a:spcPct val="0"/>
              </a:spcAft>
              <a:defRPr sz="2000">
                <a:solidFill>
                  <a:schemeClr val="tx1"/>
                </a:solidFill>
                <a:latin typeface="Arial" pitchFamily="34" charset="0"/>
              </a:defRPr>
            </a:lvl9pPr>
          </a:lstStyle>
          <a:p>
            <a:r>
              <a:rPr lang="de-DE" sz="1000" smtClean="0"/>
              <a:t>- </a:t>
            </a:r>
            <a:fld id="{AD19E443-86BE-4F18-BF0D-F7F038C9998B}" type="slidenum">
              <a:rPr lang="de-DE" sz="1000" smtClean="0"/>
              <a:pPr/>
              <a:t>9</a:t>
            </a:fld>
            <a:r>
              <a:rPr lang="de-DE" sz="1000" smtClean="0"/>
              <a:t> -</a:t>
            </a:r>
          </a:p>
        </p:txBody>
      </p:sp>
      <p:sp>
        <p:nvSpPr>
          <p:cNvPr id="16388" name="Rectangle 2"/>
          <p:cNvSpPr>
            <a:spLocks noGrp="1" noChangeArrowheads="1"/>
          </p:cNvSpPr>
          <p:nvPr>
            <p:ph type="title" idx="4294967295"/>
          </p:nvPr>
        </p:nvSpPr>
        <p:spPr/>
        <p:txBody>
          <a:bodyPr/>
          <a:lstStyle/>
          <a:p>
            <a:r>
              <a:rPr lang="de-DE" sz="3200" smtClean="0"/>
              <a:t>Natürliche Ameisen</a:t>
            </a:r>
          </a:p>
        </p:txBody>
      </p:sp>
      <p:sp>
        <p:nvSpPr>
          <p:cNvPr id="16389" name="Text Box 3"/>
          <p:cNvSpPr txBox="1">
            <a:spLocks noChangeArrowheads="1"/>
          </p:cNvSpPr>
          <p:nvPr/>
        </p:nvSpPr>
        <p:spPr bwMode="auto">
          <a:xfrm>
            <a:off x="466725" y="1162050"/>
            <a:ext cx="426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50000"/>
              </a:spcBef>
              <a:spcAft>
                <a:spcPct val="0"/>
              </a:spcAft>
              <a:defRPr sz="2000">
                <a:solidFill>
                  <a:schemeClr val="tx1"/>
                </a:solidFill>
                <a:latin typeface="Arial" pitchFamily="34" charset="0"/>
              </a:defRPr>
            </a:lvl6pPr>
            <a:lvl7pPr marL="2971800" indent="-228600" eaLnBrk="0" fontAlgn="base" hangingPunct="0">
              <a:spcBef>
                <a:spcPct val="50000"/>
              </a:spcBef>
              <a:spcAft>
                <a:spcPct val="0"/>
              </a:spcAft>
              <a:defRPr sz="2000">
                <a:solidFill>
                  <a:schemeClr val="tx1"/>
                </a:solidFill>
                <a:latin typeface="Arial" pitchFamily="34" charset="0"/>
              </a:defRPr>
            </a:lvl7pPr>
            <a:lvl8pPr marL="3429000" indent="-228600" eaLnBrk="0" fontAlgn="base" hangingPunct="0">
              <a:spcBef>
                <a:spcPct val="50000"/>
              </a:spcBef>
              <a:spcAft>
                <a:spcPct val="0"/>
              </a:spcAft>
              <a:defRPr sz="2000">
                <a:solidFill>
                  <a:schemeClr val="tx1"/>
                </a:solidFill>
                <a:latin typeface="Arial" pitchFamily="34" charset="0"/>
              </a:defRPr>
            </a:lvl8pPr>
            <a:lvl9pPr marL="3886200" indent="-228600" eaLnBrk="0" fontAlgn="base" hangingPunct="0">
              <a:spcBef>
                <a:spcPct val="50000"/>
              </a:spcBef>
              <a:spcAft>
                <a:spcPct val="0"/>
              </a:spcAft>
              <a:defRPr sz="2000">
                <a:solidFill>
                  <a:schemeClr val="tx1"/>
                </a:solidFill>
                <a:latin typeface="Arial" pitchFamily="34" charset="0"/>
              </a:defRPr>
            </a:lvl9pPr>
          </a:lstStyle>
          <a:p>
            <a:pPr eaLnBrk="1" hangingPunct="1"/>
            <a:r>
              <a:rPr lang="de-DE" sz="2400" b="1">
                <a:solidFill>
                  <a:schemeClr val="accent2"/>
                </a:solidFill>
                <a:latin typeface="Times New Roman" pitchFamily="18" charset="0"/>
              </a:rPr>
              <a:t>Beobachtung</a:t>
            </a:r>
          </a:p>
        </p:txBody>
      </p:sp>
      <p:pic>
        <p:nvPicPr>
          <p:cNvPr id="1639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600200"/>
            <a:ext cx="4343400" cy="133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1676400"/>
            <a:ext cx="3810000" cy="168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3810000"/>
            <a:ext cx="4114800" cy="167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6"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3000" y="3657600"/>
            <a:ext cx="36576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0"/>
          <p:cNvGrpSpPr>
            <a:grpSpLocks/>
          </p:cNvGrpSpPr>
          <p:nvPr/>
        </p:nvGrpSpPr>
        <p:grpSpPr bwMode="auto">
          <a:xfrm>
            <a:off x="9396413" y="620713"/>
            <a:ext cx="684212" cy="315912"/>
            <a:chOff x="3560" y="207"/>
            <a:chExt cx="590" cy="290"/>
          </a:xfrm>
        </p:grpSpPr>
        <p:sp>
          <p:nvSpPr>
            <p:cNvPr id="16395" name="Freeform 11"/>
            <p:cNvSpPr>
              <a:spLocks/>
            </p:cNvSpPr>
            <p:nvPr/>
          </p:nvSpPr>
          <p:spPr bwMode="auto">
            <a:xfrm>
              <a:off x="3560" y="207"/>
              <a:ext cx="242" cy="199"/>
            </a:xfrm>
            <a:custGeom>
              <a:avLst/>
              <a:gdLst>
                <a:gd name="T0" fmla="*/ 60 w 969"/>
                <a:gd name="T1" fmla="*/ 38 h 794"/>
                <a:gd name="T2" fmla="*/ 57 w 969"/>
                <a:gd name="T3" fmla="*/ 42 h 794"/>
                <a:gd name="T4" fmla="*/ 52 w 969"/>
                <a:gd name="T5" fmla="*/ 47 h 794"/>
                <a:gd name="T6" fmla="*/ 46 w 969"/>
                <a:gd name="T7" fmla="*/ 50 h 794"/>
                <a:gd name="T8" fmla="*/ 37 w 969"/>
                <a:gd name="T9" fmla="*/ 48 h 794"/>
                <a:gd name="T10" fmla="*/ 37 w 969"/>
                <a:gd name="T11" fmla="*/ 43 h 794"/>
                <a:gd name="T12" fmla="*/ 39 w 969"/>
                <a:gd name="T13" fmla="*/ 39 h 794"/>
                <a:gd name="T14" fmla="*/ 41 w 969"/>
                <a:gd name="T15" fmla="*/ 37 h 794"/>
                <a:gd name="T16" fmla="*/ 40 w 969"/>
                <a:gd name="T17" fmla="*/ 31 h 794"/>
                <a:gd name="T18" fmla="*/ 36 w 969"/>
                <a:gd name="T19" fmla="*/ 25 h 794"/>
                <a:gd name="T20" fmla="*/ 33 w 969"/>
                <a:gd name="T21" fmla="*/ 20 h 794"/>
                <a:gd name="T22" fmla="*/ 30 w 969"/>
                <a:gd name="T23" fmla="*/ 17 h 794"/>
                <a:gd name="T24" fmla="*/ 26 w 969"/>
                <a:gd name="T25" fmla="*/ 14 h 794"/>
                <a:gd name="T26" fmla="*/ 22 w 969"/>
                <a:gd name="T27" fmla="*/ 13 h 794"/>
                <a:gd name="T28" fmla="*/ 16 w 969"/>
                <a:gd name="T29" fmla="*/ 12 h 794"/>
                <a:gd name="T30" fmla="*/ 11 w 969"/>
                <a:gd name="T31" fmla="*/ 12 h 794"/>
                <a:gd name="T32" fmla="*/ 6 w 969"/>
                <a:gd name="T33" fmla="*/ 14 h 794"/>
                <a:gd name="T34" fmla="*/ 1 w 969"/>
                <a:gd name="T35" fmla="*/ 16 h 794"/>
                <a:gd name="T36" fmla="*/ 3 w 969"/>
                <a:gd name="T37" fmla="*/ 15 h 794"/>
                <a:gd name="T38" fmla="*/ 8 w 969"/>
                <a:gd name="T39" fmla="*/ 13 h 794"/>
                <a:gd name="T40" fmla="*/ 13 w 969"/>
                <a:gd name="T41" fmla="*/ 12 h 794"/>
                <a:gd name="T42" fmla="*/ 18 w 969"/>
                <a:gd name="T43" fmla="*/ 12 h 794"/>
                <a:gd name="T44" fmla="*/ 23 w 969"/>
                <a:gd name="T45" fmla="*/ 13 h 794"/>
                <a:gd name="T46" fmla="*/ 27 w 969"/>
                <a:gd name="T47" fmla="*/ 15 h 794"/>
                <a:gd name="T48" fmla="*/ 31 w 969"/>
                <a:gd name="T49" fmla="*/ 17 h 794"/>
                <a:gd name="T50" fmla="*/ 34 w 969"/>
                <a:gd name="T51" fmla="*/ 21 h 794"/>
                <a:gd name="T52" fmla="*/ 38 w 969"/>
                <a:gd name="T53" fmla="*/ 26 h 794"/>
                <a:gd name="T54" fmla="*/ 41 w 969"/>
                <a:gd name="T55" fmla="*/ 32 h 794"/>
                <a:gd name="T56" fmla="*/ 42 w 969"/>
                <a:gd name="T57" fmla="*/ 35 h 794"/>
                <a:gd name="T58" fmla="*/ 43 w 969"/>
                <a:gd name="T59" fmla="*/ 34 h 794"/>
                <a:gd name="T60" fmla="*/ 44 w 969"/>
                <a:gd name="T61" fmla="*/ 30 h 794"/>
                <a:gd name="T62" fmla="*/ 42 w 969"/>
                <a:gd name="T63" fmla="*/ 22 h 794"/>
                <a:gd name="T64" fmla="*/ 40 w 969"/>
                <a:gd name="T65" fmla="*/ 15 h 794"/>
                <a:gd name="T66" fmla="*/ 37 w 969"/>
                <a:gd name="T67" fmla="*/ 10 h 794"/>
                <a:gd name="T68" fmla="*/ 33 w 969"/>
                <a:gd name="T69" fmla="*/ 6 h 794"/>
                <a:gd name="T70" fmla="*/ 30 w 969"/>
                <a:gd name="T71" fmla="*/ 4 h 794"/>
                <a:gd name="T72" fmla="*/ 27 w 969"/>
                <a:gd name="T73" fmla="*/ 2 h 794"/>
                <a:gd name="T74" fmla="*/ 24 w 969"/>
                <a:gd name="T75" fmla="*/ 1 h 794"/>
                <a:gd name="T76" fmla="*/ 20 w 969"/>
                <a:gd name="T77" fmla="*/ 1 h 794"/>
                <a:gd name="T78" fmla="*/ 14 w 969"/>
                <a:gd name="T79" fmla="*/ 1 h 794"/>
                <a:gd name="T80" fmla="*/ 9 w 969"/>
                <a:gd name="T81" fmla="*/ 2 h 794"/>
                <a:gd name="T82" fmla="*/ 4 w 969"/>
                <a:gd name="T83" fmla="*/ 4 h 794"/>
                <a:gd name="T84" fmla="*/ 2 w 969"/>
                <a:gd name="T85" fmla="*/ 4 h 794"/>
                <a:gd name="T86" fmla="*/ 7 w 969"/>
                <a:gd name="T87" fmla="*/ 2 h 794"/>
                <a:gd name="T88" fmla="*/ 13 w 969"/>
                <a:gd name="T89" fmla="*/ 1 h 794"/>
                <a:gd name="T90" fmla="*/ 18 w 969"/>
                <a:gd name="T91" fmla="*/ 0 h 794"/>
                <a:gd name="T92" fmla="*/ 23 w 969"/>
                <a:gd name="T93" fmla="*/ 1 h 794"/>
                <a:gd name="T94" fmla="*/ 27 w 969"/>
                <a:gd name="T95" fmla="*/ 1 h 794"/>
                <a:gd name="T96" fmla="*/ 30 w 969"/>
                <a:gd name="T97" fmla="*/ 3 h 794"/>
                <a:gd name="T98" fmla="*/ 33 w 969"/>
                <a:gd name="T99" fmla="*/ 5 h 794"/>
                <a:gd name="T100" fmla="*/ 36 w 969"/>
                <a:gd name="T101" fmla="*/ 8 h 794"/>
                <a:gd name="T102" fmla="*/ 40 w 969"/>
                <a:gd name="T103" fmla="*/ 14 h 794"/>
                <a:gd name="T104" fmla="*/ 42 w 969"/>
                <a:gd name="T105" fmla="*/ 20 h 794"/>
                <a:gd name="T106" fmla="*/ 44 w 969"/>
                <a:gd name="T107" fmla="*/ 28 h 794"/>
                <a:gd name="T108" fmla="*/ 45 w 969"/>
                <a:gd name="T109" fmla="*/ 33 h 794"/>
                <a:gd name="T110" fmla="*/ 49 w 969"/>
                <a:gd name="T111" fmla="*/ 33 h 794"/>
                <a:gd name="T112" fmla="*/ 56 w 969"/>
                <a:gd name="T113" fmla="*/ 34 h 794"/>
                <a:gd name="T114" fmla="*/ 60 w 969"/>
                <a:gd name="T115" fmla="*/ 36 h 794"/>
                <a:gd name="T116" fmla="*/ 60 w 969"/>
                <a:gd name="T117" fmla="*/ 37 h 79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969"/>
                <a:gd name="T178" fmla="*/ 0 h 794"/>
                <a:gd name="T179" fmla="*/ 969 w 969"/>
                <a:gd name="T180" fmla="*/ 794 h 79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969" h="794">
                  <a:moveTo>
                    <a:pt x="969" y="581"/>
                  </a:moveTo>
                  <a:lnTo>
                    <a:pt x="968" y="583"/>
                  </a:lnTo>
                  <a:lnTo>
                    <a:pt x="964" y="590"/>
                  </a:lnTo>
                  <a:lnTo>
                    <a:pt x="959" y="601"/>
                  </a:lnTo>
                  <a:lnTo>
                    <a:pt x="952" y="614"/>
                  </a:lnTo>
                  <a:lnTo>
                    <a:pt x="943" y="631"/>
                  </a:lnTo>
                  <a:lnTo>
                    <a:pt x="931" y="649"/>
                  </a:lnTo>
                  <a:lnTo>
                    <a:pt x="918" y="668"/>
                  </a:lnTo>
                  <a:lnTo>
                    <a:pt x="902" y="687"/>
                  </a:lnTo>
                  <a:lnTo>
                    <a:pt x="884" y="707"/>
                  </a:lnTo>
                  <a:lnTo>
                    <a:pt x="864" y="726"/>
                  </a:lnTo>
                  <a:lnTo>
                    <a:pt x="841" y="744"/>
                  </a:lnTo>
                  <a:lnTo>
                    <a:pt x="818" y="761"/>
                  </a:lnTo>
                  <a:lnTo>
                    <a:pt x="791" y="774"/>
                  </a:lnTo>
                  <a:lnTo>
                    <a:pt x="763" y="785"/>
                  </a:lnTo>
                  <a:lnTo>
                    <a:pt x="732" y="792"/>
                  </a:lnTo>
                  <a:lnTo>
                    <a:pt x="700" y="794"/>
                  </a:lnTo>
                  <a:lnTo>
                    <a:pt x="648" y="791"/>
                  </a:lnTo>
                  <a:lnTo>
                    <a:pt x="614" y="781"/>
                  </a:lnTo>
                  <a:lnTo>
                    <a:pt x="592" y="767"/>
                  </a:lnTo>
                  <a:lnTo>
                    <a:pt x="583" y="749"/>
                  </a:lnTo>
                  <a:lnTo>
                    <a:pt x="582" y="728"/>
                  </a:lnTo>
                  <a:lnTo>
                    <a:pt x="588" y="705"/>
                  </a:lnTo>
                  <a:lnTo>
                    <a:pt x="598" y="681"/>
                  </a:lnTo>
                  <a:lnTo>
                    <a:pt x="611" y="657"/>
                  </a:lnTo>
                  <a:lnTo>
                    <a:pt x="616" y="647"/>
                  </a:lnTo>
                  <a:lnTo>
                    <a:pt x="621" y="638"/>
                  </a:lnTo>
                  <a:lnTo>
                    <a:pt x="627" y="627"/>
                  </a:lnTo>
                  <a:lnTo>
                    <a:pt x="633" y="616"/>
                  </a:lnTo>
                  <a:lnTo>
                    <a:pt x="640" y="607"/>
                  </a:lnTo>
                  <a:lnTo>
                    <a:pt x="647" y="596"/>
                  </a:lnTo>
                  <a:lnTo>
                    <a:pt x="656" y="587"/>
                  </a:lnTo>
                  <a:lnTo>
                    <a:pt x="664" y="577"/>
                  </a:lnTo>
                  <a:lnTo>
                    <a:pt x="656" y="550"/>
                  </a:lnTo>
                  <a:lnTo>
                    <a:pt x="646" y="522"/>
                  </a:lnTo>
                  <a:lnTo>
                    <a:pt x="635" y="495"/>
                  </a:lnTo>
                  <a:lnTo>
                    <a:pt x="623" y="468"/>
                  </a:lnTo>
                  <a:lnTo>
                    <a:pt x="611" y="442"/>
                  </a:lnTo>
                  <a:lnTo>
                    <a:pt x="597" y="416"/>
                  </a:lnTo>
                  <a:lnTo>
                    <a:pt x="583" y="391"/>
                  </a:lnTo>
                  <a:lnTo>
                    <a:pt x="567" y="366"/>
                  </a:lnTo>
                  <a:lnTo>
                    <a:pt x="555" y="349"/>
                  </a:lnTo>
                  <a:lnTo>
                    <a:pt x="544" y="333"/>
                  </a:lnTo>
                  <a:lnTo>
                    <a:pt x="530" y="318"/>
                  </a:lnTo>
                  <a:lnTo>
                    <a:pt x="518" y="305"/>
                  </a:lnTo>
                  <a:lnTo>
                    <a:pt x="505" y="291"/>
                  </a:lnTo>
                  <a:lnTo>
                    <a:pt x="492" y="278"/>
                  </a:lnTo>
                  <a:lnTo>
                    <a:pt x="479" y="266"/>
                  </a:lnTo>
                  <a:lnTo>
                    <a:pt x="465" y="256"/>
                  </a:lnTo>
                  <a:lnTo>
                    <a:pt x="451" y="246"/>
                  </a:lnTo>
                  <a:lnTo>
                    <a:pt x="435" y="236"/>
                  </a:lnTo>
                  <a:lnTo>
                    <a:pt x="420" y="228"/>
                  </a:lnTo>
                  <a:lnTo>
                    <a:pt x="403" y="220"/>
                  </a:lnTo>
                  <a:lnTo>
                    <a:pt x="386" y="213"/>
                  </a:lnTo>
                  <a:lnTo>
                    <a:pt x="368" y="205"/>
                  </a:lnTo>
                  <a:lnTo>
                    <a:pt x="349" y="199"/>
                  </a:lnTo>
                  <a:lnTo>
                    <a:pt x="330" y="195"/>
                  </a:lnTo>
                  <a:lnTo>
                    <a:pt x="309" y="192"/>
                  </a:lnTo>
                  <a:lnTo>
                    <a:pt x="287" y="190"/>
                  </a:lnTo>
                  <a:lnTo>
                    <a:pt x="266" y="189"/>
                  </a:lnTo>
                  <a:lnTo>
                    <a:pt x="246" y="190"/>
                  </a:lnTo>
                  <a:lnTo>
                    <a:pt x="224" y="191"/>
                  </a:lnTo>
                  <a:lnTo>
                    <a:pt x="204" y="192"/>
                  </a:lnTo>
                  <a:lnTo>
                    <a:pt x="184" y="196"/>
                  </a:lnTo>
                  <a:lnTo>
                    <a:pt x="163" y="199"/>
                  </a:lnTo>
                  <a:lnTo>
                    <a:pt x="143" y="204"/>
                  </a:lnTo>
                  <a:lnTo>
                    <a:pt x="123" y="209"/>
                  </a:lnTo>
                  <a:lnTo>
                    <a:pt x="104" y="216"/>
                  </a:lnTo>
                  <a:lnTo>
                    <a:pt x="83" y="223"/>
                  </a:lnTo>
                  <a:lnTo>
                    <a:pt x="63" y="231"/>
                  </a:lnTo>
                  <a:lnTo>
                    <a:pt x="44" y="239"/>
                  </a:lnTo>
                  <a:lnTo>
                    <a:pt x="24" y="248"/>
                  </a:lnTo>
                  <a:lnTo>
                    <a:pt x="4" y="258"/>
                  </a:lnTo>
                  <a:lnTo>
                    <a:pt x="0" y="253"/>
                  </a:lnTo>
                  <a:lnTo>
                    <a:pt x="21" y="242"/>
                  </a:lnTo>
                  <a:lnTo>
                    <a:pt x="43" y="233"/>
                  </a:lnTo>
                  <a:lnTo>
                    <a:pt x="64" y="225"/>
                  </a:lnTo>
                  <a:lnTo>
                    <a:pt x="85" y="216"/>
                  </a:lnTo>
                  <a:lnTo>
                    <a:pt x="104" y="209"/>
                  </a:lnTo>
                  <a:lnTo>
                    <a:pt x="124" y="203"/>
                  </a:lnTo>
                  <a:lnTo>
                    <a:pt x="143" y="197"/>
                  </a:lnTo>
                  <a:lnTo>
                    <a:pt x="163" y="192"/>
                  </a:lnTo>
                  <a:lnTo>
                    <a:pt x="182" y="189"/>
                  </a:lnTo>
                  <a:lnTo>
                    <a:pt x="203" y="185"/>
                  </a:lnTo>
                  <a:lnTo>
                    <a:pt x="223" y="184"/>
                  </a:lnTo>
                  <a:lnTo>
                    <a:pt x="243" y="183"/>
                  </a:lnTo>
                  <a:lnTo>
                    <a:pt x="265" y="183"/>
                  </a:lnTo>
                  <a:lnTo>
                    <a:pt x="286" y="184"/>
                  </a:lnTo>
                  <a:lnTo>
                    <a:pt x="309" y="185"/>
                  </a:lnTo>
                  <a:lnTo>
                    <a:pt x="333" y="189"/>
                  </a:lnTo>
                  <a:lnTo>
                    <a:pt x="353" y="193"/>
                  </a:lnTo>
                  <a:lnTo>
                    <a:pt x="372" y="199"/>
                  </a:lnTo>
                  <a:lnTo>
                    <a:pt x="390" y="207"/>
                  </a:lnTo>
                  <a:lnTo>
                    <a:pt x="406" y="214"/>
                  </a:lnTo>
                  <a:lnTo>
                    <a:pt x="423" y="222"/>
                  </a:lnTo>
                  <a:lnTo>
                    <a:pt x="439" y="231"/>
                  </a:lnTo>
                  <a:lnTo>
                    <a:pt x="454" y="240"/>
                  </a:lnTo>
                  <a:lnTo>
                    <a:pt x="468" y="251"/>
                  </a:lnTo>
                  <a:lnTo>
                    <a:pt x="483" y="262"/>
                  </a:lnTo>
                  <a:lnTo>
                    <a:pt x="497" y="274"/>
                  </a:lnTo>
                  <a:lnTo>
                    <a:pt x="510" y="285"/>
                  </a:lnTo>
                  <a:lnTo>
                    <a:pt x="523" y="299"/>
                  </a:lnTo>
                  <a:lnTo>
                    <a:pt x="536" y="313"/>
                  </a:lnTo>
                  <a:lnTo>
                    <a:pt x="549" y="327"/>
                  </a:lnTo>
                  <a:lnTo>
                    <a:pt x="561" y="343"/>
                  </a:lnTo>
                  <a:lnTo>
                    <a:pt x="575" y="360"/>
                  </a:lnTo>
                  <a:lnTo>
                    <a:pt x="590" y="385"/>
                  </a:lnTo>
                  <a:lnTo>
                    <a:pt x="604" y="410"/>
                  </a:lnTo>
                  <a:lnTo>
                    <a:pt x="617" y="435"/>
                  </a:lnTo>
                  <a:lnTo>
                    <a:pt x="631" y="461"/>
                  </a:lnTo>
                  <a:lnTo>
                    <a:pt x="641" y="487"/>
                  </a:lnTo>
                  <a:lnTo>
                    <a:pt x="652" y="515"/>
                  </a:lnTo>
                  <a:lnTo>
                    <a:pt x="663" y="542"/>
                  </a:lnTo>
                  <a:lnTo>
                    <a:pt x="671" y="570"/>
                  </a:lnTo>
                  <a:lnTo>
                    <a:pt x="675" y="566"/>
                  </a:lnTo>
                  <a:lnTo>
                    <a:pt x="679" y="563"/>
                  </a:lnTo>
                  <a:lnTo>
                    <a:pt x="683" y="559"/>
                  </a:lnTo>
                  <a:lnTo>
                    <a:pt x="689" y="555"/>
                  </a:lnTo>
                  <a:lnTo>
                    <a:pt x="694" y="552"/>
                  </a:lnTo>
                  <a:lnTo>
                    <a:pt x="698" y="548"/>
                  </a:lnTo>
                  <a:lnTo>
                    <a:pt x="704" y="545"/>
                  </a:lnTo>
                  <a:lnTo>
                    <a:pt x="709" y="541"/>
                  </a:lnTo>
                  <a:lnTo>
                    <a:pt x="707" y="510"/>
                  </a:lnTo>
                  <a:lnTo>
                    <a:pt x="704" y="478"/>
                  </a:lnTo>
                  <a:lnTo>
                    <a:pt x="700" y="447"/>
                  </a:lnTo>
                  <a:lnTo>
                    <a:pt x="695" y="416"/>
                  </a:lnTo>
                  <a:lnTo>
                    <a:pt x="689" y="386"/>
                  </a:lnTo>
                  <a:lnTo>
                    <a:pt x="682" y="355"/>
                  </a:lnTo>
                  <a:lnTo>
                    <a:pt x="673" y="325"/>
                  </a:lnTo>
                  <a:lnTo>
                    <a:pt x="664" y="295"/>
                  </a:lnTo>
                  <a:lnTo>
                    <a:pt x="653" y="270"/>
                  </a:lnTo>
                  <a:lnTo>
                    <a:pt x="641" y="245"/>
                  </a:lnTo>
                  <a:lnTo>
                    <a:pt x="629" y="221"/>
                  </a:lnTo>
                  <a:lnTo>
                    <a:pt x="616" y="197"/>
                  </a:lnTo>
                  <a:lnTo>
                    <a:pt x="603" y="174"/>
                  </a:lnTo>
                  <a:lnTo>
                    <a:pt x="588" y="152"/>
                  </a:lnTo>
                  <a:lnTo>
                    <a:pt x="572" y="130"/>
                  </a:lnTo>
                  <a:lnTo>
                    <a:pt x="554" y="109"/>
                  </a:lnTo>
                  <a:lnTo>
                    <a:pt x="544" y="99"/>
                  </a:lnTo>
                  <a:lnTo>
                    <a:pt x="533" y="90"/>
                  </a:lnTo>
                  <a:lnTo>
                    <a:pt x="522" y="81"/>
                  </a:lnTo>
                  <a:lnTo>
                    <a:pt x="511" y="73"/>
                  </a:lnTo>
                  <a:lnTo>
                    <a:pt x="501" y="66"/>
                  </a:lnTo>
                  <a:lnTo>
                    <a:pt x="489" y="57"/>
                  </a:lnTo>
                  <a:lnTo>
                    <a:pt x="477" y="51"/>
                  </a:lnTo>
                  <a:lnTo>
                    <a:pt x="465" y="44"/>
                  </a:lnTo>
                  <a:lnTo>
                    <a:pt x="453" y="38"/>
                  </a:lnTo>
                  <a:lnTo>
                    <a:pt x="440" y="33"/>
                  </a:lnTo>
                  <a:lnTo>
                    <a:pt x="428" y="29"/>
                  </a:lnTo>
                  <a:lnTo>
                    <a:pt x="415" y="24"/>
                  </a:lnTo>
                  <a:lnTo>
                    <a:pt x="402" y="20"/>
                  </a:lnTo>
                  <a:lnTo>
                    <a:pt x="389" y="17"/>
                  </a:lnTo>
                  <a:lnTo>
                    <a:pt x="375" y="14"/>
                  </a:lnTo>
                  <a:lnTo>
                    <a:pt x="361" y="12"/>
                  </a:lnTo>
                  <a:lnTo>
                    <a:pt x="339" y="10"/>
                  </a:lnTo>
                  <a:lnTo>
                    <a:pt x="317" y="8"/>
                  </a:lnTo>
                  <a:lnTo>
                    <a:pt x="294" y="8"/>
                  </a:lnTo>
                  <a:lnTo>
                    <a:pt x="273" y="8"/>
                  </a:lnTo>
                  <a:lnTo>
                    <a:pt x="251" y="10"/>
                  </a:lnTo>
                  <a:lnTo>
                    <a:pt x="230" y="12"/>
                  </a:lnTo>
                  <a:lnTo>
                    <a:pt x="209" y="15"/>
                  </a:lnTo>
                  <a:lnTo>
                    <a:pt x="187" y="19"/>
                  </a:lnTo>
                  <a:lnTo>
                    <a:pt x="166" y="24"/>
                  </a:lnTo>
                  <a:lnTo>
                    <a:pt x="144" y="30"/>
                  </a:lnTo>
                  <a:lnTo>
                    <a:pt x="124" y="36"/>
                  </a:lnTo>
                  <a:lnTo>
                    <a:pt x="103" y="42"/>
                  </a:lnTo>
                  <a:lnTo>
                    <a:pt x="82" y="49"/>
                  </a:lnTo>
                  <a:lnTo>
                    <a:pt x="61" y="56"/>
                  </a:lnTo>
                  <a:lnTo>
                    <a:pt x="41" y="64"/>
                  </a:lnTo>
                  <a:lnTo>
                    <a:pt x="19" y="73"/>
                  </a:lnTo>
                  <a:lnTo>
                    <a:pt x="18" y="64"/>
                  </a:lnTo>
                  <a:lnTo>
                    <a:pt x="38" y="56"/>
                  </a:lnTo>
                  <a:lnTo>
                    <a:pt x="58" y="49"/>
                  </a:lnTo>
                  <a:lnTo>
                    <a:pt x="79" y="41"/>
                  </a:lnTo>
                  <a:lnTo>
                    <a:pt x="100" y="35"/>
                  </a:lnTo>
                  <a:lnTo>
                    <a:pt x="122" y="27"/>
                  </a:lnTo>
                  <a:lnTo>
                    <a:pt x="142" y="21"/>
                  </a:lnTo>
                  <a:lnTo>
                    <a:pt x="163" y="17"/>
                  </a:lnTo>
                  <a:lnTo>
                    <a:pt x="185" y="12"/>
                  </a:lnTo>
                  <a:lnTo>
                    <a:pt x="206" y="7"/>
                  </a:lnTo>
                  <a:lnTo>
                    <a:pt x="229" y="5"/>
                  </a:lnTo>
                  <a:lnTo>
                    <a:pt x="250" y="2"/>
                  </a:lnTo>
                  <a:lnTo>
                    <a:pt x="272" y="0"/>
                  </a:lnTo>
                  <a:lnTo>
                    <a:pt x="294" y="0"/>
                  </a:lnTo>
                  <a:lnTo>
                    <a:pt x="317" y="0"/>
                  </a:lnTo>
                  <a:lnTo>
                    <a:pt x="339" y="1"/>
                  </a:lnTo>
                  <a:lnTo>
                    <a:pt x="361" y="4"/>
                  </a:lnTo>
                  <a:lnTo>
                    <a:pt x="374" y="6"/>
                  </a:lnTo>
                  <a:lnTo>
                    <a:pt x="389" y="10"/>
                  </a:lnTo>
                  <a:lnTo>
                    <a:pt x="402" y="12"/>
                  </a:lnTo>
                  <a:lnTo>
                    <a:pt x="416" y="17"/>
                  </a:lnTo>
                  <a:lnTo>
                    <a:pt x="429" y="20"/>
                  </a:lnTo>
                  <a:lnTo>
                    <a:pt x="442" y="26"/>
                  </a:lnTo>
                  <a:lnTo>
                    <a:pt x="455" y="31"/>
                  </a:lnTo>
                  <a:lnTo>
                    <a:pt x="468" y="37"/>
                  </a:lnTo>
                  <a:lnTo>
                    <a:pt x="480" y="44"/>
                  </a:lnTo>
                  <a:lnTo>
                    <a:pt x="493" y="50"/>
                  </a:lnTo>
                  <a:lnTo>
                    <a:pt x="505" y="58"/>
                  </a:lnTo>
                  <a:lnTo>
                    <a:pt x="517" y="66"/>
                  </a:lnTo>
                  <a:lnTo>
                    <a:pt x="528" y="75"/>
                  </a:lnTo>
                  <a:lnTo>
                    <a:pt x="539" y="84"/>
                  </a:lnTo>
                  <a:lnTo>
                    <a:pt x="549" y="93"/>
                  </a:lnTo>
                  <a:lnTo>
                    <a:pt x="559" y="104"/>
                  </a:lnTo>
                  <a:lnTo>
                    <a:pt x="578" y="124"/>
                  </a:lnTo>
                  <a:lnTo>
                    <a:pt x="595" y="146"/>
                  </a:lnTo>
                  <a:lnTo>
                    <a:pt x="610" y="168"/>
                  </a:lnTo>
                  <a:lnTo>
                    <a:pt x="625" y="192"/>
                  </a:lnTo>
                  <a:lnTo>
                    <a:pt x="638" y="217"/>
                  </a:lnTo>
                  <a:lnTo>
                    <a:pt x="650" y="242"/>
                  </a:lnTo>
                  <a:lnTo>
                    <a:pt x="660" y="268"/>
                  </a:lnTo>
                  <a:lnTo>
                    <a:pt x="671" y="294"/>
                  </a:lnTo>
                  <a:lnTo>
                    <a:pt x="681" y="324"/>
                  </a:lnTo>
                  <a:lnTo>
                    <a:pt x="689" y="354"/>
                  </a:lnTo>
                  <a:lnTo>
                    <a:pt x="696" y="383"/>
                  </a:lnTo>
                  <a:lnTo>
                    <a:pt x="703" y="413"/>
                  </a:lnTo>
                  <a:lnTo>
                    <a:pt x="708" y="444"/>
                  </a:lnTo>
                  <a:lnTo>
                    <a:pt x="712" y="475"/>
                  </a:lnTo>
                  <a:lnTo>
                    <a:pt x="714" y="505"/>
                  </a:lnTo>
                  <a:lnTo>
                    <a:pt x="716" y="536"/>
                  </a:lnTo>
                  <a:lnTo>
                    <a:pt x="729" y="532"/>
                  </a:lnTo>
                  <a:lnTo>
                    <a:pt x="744" y="527"/>
                  </a:lnTo>
                  <a:lnTo>
                    <a:pt x="759" y="523"/>
                  </a:lnTo>
                  <a:lnTo>
                    <a:pt x="776" y="521"/>
                  </a:lnTo>
                  <a:lnTo>
                    <a:pt x="793" y="520"/>
                  </a:lnTo>
                  <a:lnTo>
                    <a:pt x="811" y="520"/>
                  </a:lnTo>
                  <a:lnTo>
                    <a:pt x="830" y="522"/>
                  </a:lnTo>
                  <a:lnTo>
                    <a:pt x="850" y="524"/>
                  </a:lnTo>
                  <a:lnTo>
                    <a:pt x="894" y="533"/>
                  </a:lnTo>
                  <a:lnTo>
                    <a:pt x="926" y="542"/>
                  </a:lnTo>
                  <a:lnTo>
                    <a:pt x="948" y="552"/>
                  </a:lnTo>
                  <a:lnTo>
                    <a:pt x="961" y="561"/>
                  </a:lnTo>
                  <a:lnTo>
                    <a:pt x="967" y="569"/>
                  </a:lnTo>
                  <a:lnTo>
                    <a:pt x="969" y="575"/>
                  </a:lnTo>
                  <a:lnTo>
                    <a:pt x="969" y="579"/>
                  </a:lnTo>
                  <a:lnTo>
                    <a:pt x="969" y="581"/>
                  </a:lnTo>
                  <a:close/>
                </a:path>
              </a:pathLst>
            </a:custGeom>
            <a:solidFill>
              <a:srgbClr val="582C00"/>
            </a:solidFill>
            <a:ln w="9525">
              <a:solidFill>
                <a:srgbClr val="582C00"/>
              </a:solidFill>
              <a:round/>
              <a:headEnd/>
              <a:tailEnd/>
            </a:ln>
          </p:spPr>
          <p:txBody>
            <a:bodyPr/>
            <a:lstStyle/>
            <a:p>
              <a:endParaRPr lang="de-DE"/>
            </a:p>
          </p:txBody>
        </p:sp>
        <p:sp>
          <p:nvSpPr>
            <p:cNvPr id="16396" name="Freeform 12"/>
            <p:cNvSpPr>
              <a:spLocks/>
            </p:cNvSpPr>
            <p:nvPr/>
          </p:nvSpPr>
          <p:spPr bwMode="auto">
            <a:xfrm>
              <a:off x="3806" y="337"/>
              <a:ext cx="132" cy="82"/>
            </a:xfrm>
            <a:custGeom>
              <a:avLst/>
              <a:gdLst>
                <a:gd name="T0" fmla="*/ 1 w 532"/>
                <a:gd name="T1" fmla="*/ 6 h 328"/>
                <a:gd name="T2" fmla="*/ 3 w 532"/>
                <a:gd name="T3" fmla="*/ 11 h 328"/>
                <a:gd name="T4" fmla="*/ 5 w 532"/>
                <a:gd name="T5" fmla="*/ 14 h 328"/>
                <a:gd name="T6" fmla="*/ 7 w 532"/>
                <a:gd name="T7" fmla="*/ 17 h 328"/>
                <a:gd name="T8" fmla="*/ 9 w 532"/>
                <a:gd name="T9" fmla="*/ 19 h 328"/>
                <a:gd name="T10" fmla="*/ 11 w 532"/>
                <a:gd name="T11" fmla="*/ 20 h 328"/>
                <a:gd name="T12" fmla="*/ 13 w 532"/>
                <a:gd name="T13" fmla="*/ 21 h 328"/>
                <a:gd name="T14" fmla="*/ 16 w 532"/>
                <a:gd name="T15" fmla="*/ 21 h 328"/>
                <a:gd name="T16" fmla="*/ 18 w 532"/>
                <a:gd name="T17" fmla="*/ 20 h 328"/>
                <a:gd name="T18" fmla="*/ 21 w 532"/>
                <a:gd name="T19" fmla="*/ 19 h 328"/>
                <a:gd name="T20" fmla="*/ 24 w 532"/>
                <a:gd name="T21" fmla="*/ 17 h 328"/>
                <a:gd name="T22" fmla="*/ 27 w 532"/>
                <a:gd name="T23" fmla="*/ 15 h 328"/>
                <a:gd name="T24" fmla="*/ 29 w 532"/>
                <a:gd name="T25" fmla="*/ 13 h 328"/>
                <a:gd name="T26" fmla="*/ 31 w 532"/>
                <a:gd name="T27" fmla="*/ 11 h 328"/>
                <a:gd name="T28" fmla="*/ 32 w 532"/>
                <a:gd name="T29" fmla="*/ 10 h 328"/>
                <a:gd name="T30" fmla="*/ 33 w 532"/>
                <a:gd name="T31" fmla="*/ 9 h 328"/>
                <a:gd name="T32" fmla="*/ 32 w 532"/>
                <a:gd name="T33" fmla="*/ 7 h 328"/>
                <a:gd name="T34" fmla="*/ 30 w 532"/>
                <a:gd name="T35" fmla="*/ 5 h 328"/>
                <a:gd name="T36" fmla="*/ 28 w 532"/>
                <a:gd name="T37" fmla="*/ 3 h 328"/>
                <a:gd name="T38" fmla="*/ 26 w 532"/>
                <a:gd name="T39" fmla="*/ 2 h 328"/>
                <a:gd name="T40" fmla="*/ 24 w 532"/>
                <a:gd name="T41" fmla="*/ 1 h 328"/>
                <a:gd name="T42" fmla="*/ 22 w 532"/>
                <a:gd name="T43" fmla="*/ 1 h 328"/>
                <a:gd name="T44" fmla="*/ 19 w 532"/>
                <a:gd name="T45" fmla="*/ 0 h 328"/>
                <a:gd name="T46" fmla="*/ 17 w 532"/>
                <a:gd name="T47" fmla="*/ 0 h 328"/>
                <a:gd name="T48" fmla="*/ 14 w 532"/>
                <a:gd name="T49" fmla="*/ 0 h 328"/>
                <a:gd name="T50" fmla="*/ 11 w 532"/>
                <a:gd name="T51" fmla="*/ 1 h 328"/>
                <a:gd name="T52" fmla="*/ 8 w 532"/>
                <a:gd name="T53" fmla="*/ 1 h 328"/>
                <a:gd name="T54" fmla="*/ 6 w 532"/>
                <a:gd name="T55" fmla="*/ 2 h 328"/>
                <a:gd name="T56" fmla="*/ 4 w 532"/>
                <a:gd name="T57" fmla="*/ 3 h 328"/>
                <a:gd name="T58" fmla="*/ 2 w 532"/>
                <a:gd name="T59" fmla="*/ 3 h 328"/>
                <a:gd name="T60" fmla="*/ 1 w 532"/>
                <a:gd name="T61" fmla="*/ 3 h 328"/>
                <a:gd name="T62" fmla="*/ 0 w 532"/>
                <a:gd name="T63" fmla="*/ 4 h 328"/>
                <a:gd name="T64" fmla="*/ 0 w 532"/>
                <a:gd name="T65" fmla="*/ 4 h 3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2"/>
                <a:gd name="T100" fmla="*/ 0 h 328"/>
                <a:gd name="T101" fmla="*/ 532 w 532"/>
                <a:gd name="T102" fmla="*/ 328 h 32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2" h="328">
                  <a:moveTo>
                    <a:pt x="0" y="64"/>
                  </a:moveTo>
                  <a:lnTo>
                    <a:pt x="14" y="104"/>
                  </a:lnTo>
                  <a:lnTo>
                    <a:pt x="30" y="139"/>
                  </a:lnTo>
                  <a:lnTo>
                    <a:pt x="45" y="172"/>
                  </a:lnTo>
                  <a:lnTo>
                    <a:pt x="62" y="200"/>
                  </a:lnTo>
                  <a:lnTo>
                    <a:pt x="79" y="227"/>
                  </a:lnTo>
                  <a:lnTo>
                    <a:pt x="95" y="248"/>
                  </a:lnTo>
                  <a:lnTo>
                    <a:pt x="113" y="267"/>
                  </a:lnTo>
                  <a:lnTo>
                    <a:pt x="130" y="284"/>
                  </a:lnTo>
                  <a:lnTo>
                    <a:pt x="148" y="297"/>
                  </a:lnTo>
                  <a:lnTo>
                    <a:pt x="166" y="308"/>
                  </a:lnTo>
                  <a:lnTo>
                    <a:pt x="184" y="316"/>
                  </a:lnTo>
                  <a:lnTo>
                    <a:pt x="202" y="322"/>
                  </a:lnTo>
                  <a:lnTo>
                    <a:pt x="219" y="326"/>
                  </a:lnTo>
                  <a:lnTo>
                    <a:pt x="237" y="328"/>
                  </a:lnTo>
                  <a:lnTo>
                    <a:pt x="255" y="328"/>
                  </a:lnTo>
                  <a:lnTo>
                    <a:pt x="273" y="326"/>
                  </a:lnTo>
                  <a:lnTo>
                    <a:pt x="298" y="320"/>
                  </a:lnTo>
                  <a:lnTo>
                    <a:pt x="323" y="311"/>
                  </a:lnTo>
                  <a:lnTo>
                    <a:pt x="348" y="300"/>
                  </a:lnTo>
                  <a:lnTo>
                    <a:pt x="371" y="286"/>
                  </a:lnTo>
                  <a:lnTo>
                    <a:pt x="393" y="271"/>
                  </a:lnTo>
                  <a:lnTo>
                    <a:pt x="415" y="255"/>
                  </a:lnTo>
                  <a:lnTo>
                    <a:pt x="435" y="239"/>
                  </a:lnTo>
                  <a:lnTo>
                    <a:pt x="454" y="222"/>
                  </a:lnTo>
                  <a:lnTo>
                    <a:pt x="471" y="205"/>
                  </a:lnTo>
                  <a:lnTo>
                    <a:pt x="486" y="190"/>
                  </a:lnTo>
                  <a:lnTo>
                    <a:pt x="500" y="174"/>
                  </a:lnTo>
                  <a:lnTo>
                    <a:pt x="510" y="161"/>
                  </a:lnTo>
                  <a:lnTo>
                    <a:pt x="520" y="150"/>
                  </a:lnTo>
                  <a:lnTo>
                    <a:pt x="526" y="142"/>
                  </a:lnTo>
                  <a:lnTo>
                    <a:pt x="531" y="137"/>
                  </a:lnTo>
                  <a:lnTo>
                    <a:pt x="532" y="135"/>
                  </a:lnTo>
                  <a:lnTo>
                    <a:pt x="519" y="116"/>
                  </a:lnTo>
                  <a:lnTo>
                    <a:pt x="504" y="99"/>
                  </a:lnTo>
                  <a:lnTo>
                    <a:pt x="489" y="82"/>
                  </a:lnTo>
                  <a:lnTo>
                    <a:pt x="473" y="69"/>
                  </a:lnTo>
                  <a:lnTo>
                    <a:pt x="457" y="56"/>
                  </a:lnTo>
                  <a:lnTo>
                    <a:pt x="440" y="45"/>
                  </a:lnTo>
                  <a:lnTo>
                    <a:pt x="422" y="34"/>
                  </a:lnTo>
                  <a:lnTo>
                    <a:pt x="405" y="26"/>
                  </a:lnTo>
                  <a:lnTo>
                    <a:pt x="388" y="19"/>
                  </a:lnTo>
                  <a:lnTo>
                    <a:pt x="368" y="13"/>
                  </a:lnTo>
                  <a:lnTo>
                    <a:pt x="351" y="8"/>
                  </a:lnTo>
                  <a:lnTo>
                    <a:pt x="331" y="4"/>
                  </a:lnTo>
                  <a:lnTo>
                    <a:pt x="314" y="2"/>
                  </a:lnTo>
                  <a:lnTo>
                    <a:pt x="295" y="1"/>
                  </a:lnTo>
                  <a:lnTo>
                    <a:pt x="275" y="0"/>
                  </a:lnTo>
                  <a:lnTo>
                    <a:pt x="258" y="0"/>
                  </a:lnTo>
                  <a:lnTo>
                    <a:pt x="233" y="1"/>
                  </a:lnTo>
                  <a:lnTo>
                    <a:pt x="208" y="3"/>
                  </a:lnTo>
                  <a:lnTo>
                    <a:pt x="184" y="7"/>
                  </a:lnTo>
                  <a:lnTo>
                    <a:pt x="160" y="12"/>
                  </a:lnTo>
                  <a:lnTo>
                    <a:pt x="137" y="16"/>
                  </a:lnTo>
                  <a:lnTo>
                    <a:pt x="117" y="21"/>
                  </a:lnTo>
                  <a:lnTo>
                    <a:pt x="97" y="27"/>
                  </a:lnTo>
                  <a:lnTo>
                    <a:pt x="78" y="33"/>
                  </a:lnTo>
                  <a:lnTo>
                    <a:pt x="61" y="39"/>
                  </a:lnTo>
                  <a:lnTo>
                    <a:pt x="45" y="45"/>
                  </a:lnTo>
                  <a:lnTo>
                    <a:pt x="32" y="50"/>
                  </a:lnTo>
                  <a:lnTo>
                    <a:pt x="22" y="55"/>
                  </a:lnTo>
                  <a:lnTo>
                    <a:pt x="12" y="58"/>
                  </a:lnTo>
                  <a:lnTo>
                    <a:pt x="6" y="62"/>
                  </a:lnTo>
                  <a:lnTo>
                    <a:pt x="1" y="63"/>
                  </a:lnTo>
                  <a:lnTo>
                    <a:pt x="0" y="64"/>
                  </a:lnTo>
                  <a:close/>
                </a:path>
              </a:pathLst>
            </a:custGeom>
            <a:solidFill>
              <a:srgbClr val="582C00"/>
            </a:solidFill>
            <a:ln w="9525">
              <a:solidFill>
                <a:srgbClr val="582C00"/>
              </a:solidFill>
              <a:round/>
              <a:headEnd/>
              <a:tailEnd/>
            </a:ln>
          </p:spPr>
          <p:txBody>
            <a:bodyPr/>
            <a:lstStyle/>
            <a:p>
              <a:endParaRPr lang="de-DE"/>
            </a:p>
          </p:txBody>
        </p:sp>
        <p:sp>
          <p:nvSpPr>
            <p:cNvPr id="16397" name="Freeform 13"/>
            <p:cNvSpPr>
              <a:spLocks/>
            </p:cNvSpPr>
            <p:nvPr/>
          </p:nvSpPr>
          <p:spPr bwMode="auto">
            <a:xfrm>
              <a:off x="3941" y="321"/>
              <a:ext cx="208" cy="99"/>
            </a:xfrm>
            <a:custGeom>
              <a:avLst/>
              <a:gdLst>
                <a:gd name="T0" fmla="*/ 50 w 833"/>
                <a:gd name="T1" fmla="*/ 17 h 397"/>
                <a:gd name="T2" fmla="*/ 46 w 833"/>
                <a:gd name="T3" fmla="*/ 13 h 397"/>
                <a:gd name="T4" fmla="*/ 43 w 833"/>
                <a:gd name="T5" fmla="*/ 9 h 397"/>
                <a:gd name="T6" fmla="*/ 39 w 833"/>
                <a:gd name="T7" fmla="*/ 6 h 397"/>
                <a:gd name="T8" fmla="*/ 36 w 833"/>
                <a:gd name="T9" fmla="*/ 4 h 397"/>
                <a:gd name="T10" fmla="*/ 33 w 833"/>
                <a:gd name="T11" fmla="*/ 2 h 397"/>
                <a:gd name="T12" fmla="*/ 29 w 833"/>
                <a:gd name="T13" fmla="*/ 1 h 397"/>
                <a:gd name="T14" fmla="*/ 26 w 833"/>
                <a:gd name="T15" fmla="*/ 0 h 397"/>
                <a:gd name="T16" fmla="*/ 22 w 833"/>
                <a:gd name="T17" fmla="*/ 0 h 397"/>
                <a:gd name="T18" fmla="*/ 17 w 833"/>
                <a:gd name="T19" fmla="*/ 1 h 397"/>
                <a:gd name="T20" fmla="*/ 12 w 833"/>
                <a:gd name="T21" fmla="*/ 2 h 397"/>
                <a:gd name="T22" fmla="*/ 8 w 833"/>
                <a:gd name="T23" fmla="*/ 5 h 397"/>
                <a:gd name="T24" fmla="*/ 5 w 833"/>
                <a:gd name="T25" fmla="*/ 7 h 397"/>
                <a:gd name="T26" fmla="*/ 3 w 833"/>
                <a:gd name="T27" fmla="*/ 10 h 397"/>
                <a:gd name="T28" fmla="*/ 1 w 833"/>
                <a:gd name="T29" fmla="*/ 12 h 397"/>
                <a:gd name="T30" fmla="*/ 0 w 833"/>
                <a:gd name="T31" fmla="*/ 13 h 397"/>
                <a:gd name="T32" fmla="*/ 1 w 833"/>
                <a:gd name="T33" fmla="*/ 14 h 397"/>
                <a:gd name="T34" fmla="*/ 3 w 833"/>
                <a:gd name="T35" fmla="*/ 16 h 397"/>
                <a:gd name="T36" fmla="*/ 5 w 833"/>
                <a:gd name="T37" fmla="*/ 17 h 397"/>
                <a:gd name="T38" fmla="*/ 6 w 833"/>
                <a:gd name="T39" fmla="*/ 18 h 397"/>
                <a:gd name="T40" fmla="*/ 22 w 833"/>
                <a:gd name="T41" fmla="*/ 10 h 397"/>
                <a:gd name="T42" fmla="*/ 24 w 833"/>
                <a:gd name="T43" fmla="*/ 9 h 397"/>
                <a:gd name="T44" fmla="*/ 26 w 833"/>
                <a:gd name="T45" fmla="*/ 9 h 397"/>
                <a:gd name="T46" fmla="*/ 28 w 833"/>
                <a:gd name="T47" fmla="*/ 9 h 397"/>
                <a:gd name="T48" fmla="*/ 30 w 833"/>
                <a:gd name="T49" fmla="*/ 11 h 397"/>
                <a:gd name="T50" fmla="*/ 31 w 833"/>
                <a:gd name="T51" fmla="*/ 13 h 397"/>
                <a:gd name="T52" fmla="*/ 33 w 833"/>
                <a:gd name="T53" fmla="*/ 16 h 397"/>
                <a:gd name="T54" fmla="*/ 35 w 833"/>
                <a:gd name="T55" fmla="*/ 20 h 397"/>
                <a:gd name="T56" fmla="*/ 36 w 833"/>
                <a:gd name="T57" fmla="*/ 25 h 397"/>
                <a:gd name="T58" fmla="*/ 38 w 833"/>
                <a:gd name="T59" fmla="*/ 24 h 397"/>
                <a:gd name="T60" fmla="*/ 40 w 833"/>
                <a:gd name="T61" fmla="*/ 24 h 397"/>
                <a:gd name="T62" fmla="*/ 42 w 833"/>
                <a:gd name="T63" fmla="*/ 24 h 397"/>
                <a:gd name="T64" fmla="*/ 44 w 833"/>
                <a:gd name="T65" fmla="*/ 23 h 397"/>
                <a:gd name="T66" fmla="*/ 46 w 833"/>
                <a:gd name="T67" fmla="*/ 23 h 397"/>
                <a:gd name="T68" fmla="*/ 49 w 833"/>
                <a:gd name="T69" fmla="*/ 22 h 397"/>
                <a:gd name="T70" fmla="*/ 50 w 833"/>
                <a:gd name="T71" fmla="*/ 21 h 397"/>
                <a:gd name="T72" fmla="*/ 52 w 833"/>
                <a:gd name="T73" fmla="*/ 20 h 39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33"/>
                <a:gd name="T112" fmla="*/ 0 h 397"/>
                <a:gd name="T113" fmla="*/ 833 w 833"/>
                <a:gd name="T114" fmla="*/ 397 h 39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33" h="397">
                  <a:moveTo>
                    <a:pt x="833" y="324"/>
                  </a:moveTo>
                  <a:lnTo>
                    <a:pt x="803" y="282"/>
                  </a:lnTo>
                  <a:lnTo>
                    <a:pt x="775" y="243"/>
                  </a:lnTo>
                  <a:lnTo>
                    <a:pt x="745" y="208"/>
                  </a:lnTo>
                  <a:lnTo>
                    <a:pt x="716" y="176"/>
                  </a:lnTo>
                  <a:lnTo>
                    <a:pt x="688" y="147"/>
                  </a:lnTo>
                  <a:lnTo>
                    <a:pt x="660" y="121"/>
                  </a:lnTo>
                  <a:lnTo>
                    <a:pt x="632" y="97"/>
                  </a:lnTo>
                  <a:lnTo>
                    <a:pt x="604" y="77"/>
                  </a:lnTo>
                  <a:lnTo>
                    <a:pt x="577" y="59"/>
                  </a:lnTo>
                  <a:lnTo>
                    <a:pt x="550" y="44"/>
                  </a:lnTo>
                  <a:lnTo>
                    <a:pt x="523" y="31"/>
                  </a:lnTo>
                  <a:lnTo>
                    <a:pt x="496" y="20"/>
                  </a:lnTo>
                  <a:lnTo>
                    <a:pt x="470" y="12"/>
                  </a:lnTo>
                  <a:lnTo>
                    <a:pt x="445" y="6"/>
                  </a:lnTo>
                  <a:lnTo>
                    <a:pt x="420" y="3"/>
                  </a:lnTo>
                  <a:lnTo>
                    <a:pt x="395" y="0"/>
                  </a:lnTo>
                  <a:lnTo>
                    <a:pt x="352" y="0"/>
                  </a:lnTo>
                  <a:lnTo>
                    <a:pt x="311" y="5"/>
                  </a:lnTo>
                  <a:lnTo>
                    <a:pt x="273" y="14"/>
                  </a:lnTo>
                  <a:lnTo>
                    <a:pt x="236" y="26"/>
                  </a:lnTo>
                  <a:lnTo>
                    <a:pt x="202" y="42"/>
                  </a:lnTo>
                  <a:lnTo>
                    <a:pt x="168" y="59"/>
                  </a:lnTo>
                  <a:lnTo>
                    <a:pt x="138" y="78"/>
                  </a:lnTo>
                  <a:lnTo>
                    <a:pt x="111" y="98"/>
                  </a:lnTo>
                  <a:lnTo>
                    <a:pt x="86" y="118"/>
                  </a:lnTo>
                  <a:lnTo>
                    <a:pt x="64" y="138"/>
                  </a:lnTo>
                  <a:lnTo>
                    <a:pt x="45" y="155"/>
                  </a:lnTo>
                  <a:lnTo>
                    <a:pt x="30" y="172"/>
                  </a:lnTo>
                  <a:lnTo>
                    <a:pt x="17" y="187"/>
                  </a:lnTo>
                  <a:lnTo>
                    <a:pt x="7" y="197"/>
                  </a:lnTo>
                  <a:lnTo>
                    <a:pt x="2" y="204"/>
                  </a:lnTo>
                  <a:lnTo>
                    <a:pt x="0" y="207"/>
                  </a:lnTo>
                  <a:lnTo>
                    <a:pt x="20" y="226"/>
                  </a:lnTo>
                  <a:lnTo>
                    <a:pt x="37" y="241"/>
                  </a:lnTo>
                  <a:lnTo>
                    <a:pt x="51" y="255"/>
                  </a:lnTo>
                  <a:lnTo>
                    <a:pt x="64" y="265"/>
                  </a:lnTo>
                  <a:lnTo>
                    <a:pt x="76" y="276"/>
                  </a:lnTo>
                  <a:lnTo>
                    <a:pt x="91" y="286"/>
                  </a:lnTo>
                  <a:lnTo>
                    <a:pt x="105" y="295"/>
                  </a:lnTo>
                  <a:lnTo>
                    <a:pt x="123" y="307"/>
                  </a:lnTo>
                  <a:lnTo>
                    <a:pt x="347" y="163"/>
                  </a:lnTo>
                  <a:lnTo>
                    <a:pt x="364" y="153"/>
                  </a:lnTo>
                  <a:lnTo>
                    <a:pt x="381" y="147"/>
                  </a:lnTo>
                  <a:lnTo>
                    <a:pt x="397" y="143"/>
                  </a:lnTo>
                  <a:lnTo>
                    <a:pt x="414" y="143"/>
                  </a:lnTo>
                  <a:lnTo>
                    <a:pt x="430" y="147"/>
                  </a:lnTo>
                  <a:lnTo>
                    <a:pt x="446" y="154"/>
                  </a:lnTo>
                  <a:lnTo>
                    <a:pt x="463" y="166"/>
                  </a:lnTo>
                  <a:lnTo>
                    <a:pt x="478" y="182"/>
                  </a:lnTo>
                  <a:lnTo>
                    <a:pt x="491" y="197"/>
                  </a:lnTo>
                  <a:lnTo>
                    <a:pt x="503" y="215"/>
                  </a:lnTo>
                  <a:lnTo>
                    <a:pt x="516" y="238"/>
                  </a:lnTo>
                  <a:lnTo>
                    <a:pt x="529" y="262"/>
                  </a:lnTo>
                  <a:lnTo>
                    <a:pt x="542" y="290"/>
                  </a:lnTo>
                  <a:lnTo>
                    <a:pt x="557" y="323"/>
                  </a:lnTo>
                  <a:lnTo>
                    <a:pt x="570" y="357"/>
                  </a:lnTo>
                  <a:lnTo>
                    <a:pt x="583" y="397"/>
                  </a:lnTo>
                  <a:lnTo>
                    <a:pt x="596" y="396"/>
                  </a:lnTo>
                  <a:lnTo>
                    <a:pt x="610" y="393"/>
                  </a:lnTo>
                  <a:lnTo>
                    <a:pt x="626" y="391"/>
                  </a:lnTo>
                  <a:lnTo>
                    <a:pt x="641" y="388"/>
                  </a:lnTo>
                  <a:lnTo>
                    <a:pt x="658" y="385"/>
                  </a:lnTo>
                  <a:lnTo>
                    <a:pt x="676" y="382"/>
                  </a:lnTo>
                  <a:lnTo>
                    <a:pt x="694" y="379"/>
                  </a:lnTo>
                  <a:lnTo>
                    <a:pt x="712" y="374"/>
                  </a:lnTo>
                  <a:lnTo>
                    <a:pt x="728" y="369"/>
                  </a:lnTo>
                  <a:lnTo>
                    <a:pt x="746" y="365"/>
                  </a:lnTo>
                  <a:lnTo>
                    <a:pt x="763" y="360"/>
                  </a:lnTo>
                  <a:lnTo>
                    <a:pt x="780" y="354"/>
                  </a:lnTo>
                  <a:lnTo>
                    <a:pt x="795" y="347"/>
                  </a:lnTo>
                  <a:lnTo>
                    <a:pt x="808" y="339"/>
                  </a:lnTo>
                  <a:lnTo>
                    <a:pt x="821" y="332"/>
                  </a:lnTo>
                  <a:lnTo>
                    <a:pt x="833" y="324"/>
                  </a:lnTo>
                  <a:close/>
                </a:path>
              </a:pathLst>
            </a:custGeom>
            <a:solidFill>
              <a:srgbClr val="582C00"/>
            </a:solidFill>
            <a:ln w="9525">
              <a:solidFill>
                <a:srgbClr val="582C00"/>
              </a:solidFill>
              <a:round/>
              <a:headEnd/>
              <a:tailEnd/>
            </a:ln>
          </p:spPr>
          <p:txBody>
            <a:bodyPr/>
            <a:lstStyle/>
            <a:p>
              <a:endParaRPr lang="de-DE"/>
            </a:p>
          </p:txBody>
        </p:sp>
        <p:sp>
          <p:nvSpPr>
            <p:cNvPr id="16398" name="Freeform 14"/>
            <p:cNvSpPr>
              <a:spLocks/>
            </p:cNvSpPr>
            <p:nvPr/>
          </p:nvSpPr>
          <p:spPr bwMode="auto">
            <a:xfrm>
              <a:off x="3941" y="360"/>
              <a:ext cx="209" cy="136"/>
            </a:xfrm>
            <a:custGeom>
              <a:avLst/>
              <a:gdLst>
                <a:gd name="T0" fmla="*/ 52 w 836"/>
                <a:gd name="T1" fmla="*/ 34 h 548"/>
                <a:gd name="T2" fmla="*/ 50 w 836"/>
                <a:gd name="T3" fmla="*/ 34 h 548"/>
                <a:gd name="T4" fmla="*/ 47 w 836"/>
                <a:gd name="T5" fmla="*/ 33 h 548"/>
                <a:gd name="T6" fmla="*/ 45 w 836"/>
                <a:gd name="T7" fmla="*/ 33 h 548"/>
                <a:gd name="T8" fmla="*/ 42 w 836"/>
                <a:gd name="T9" fmla="*/ 32 h 548"/>
                <a:gd name="T10" fmla="*/ 41 w 836"/>
                <a:gd name="T11" fmla="*/ 31 h 548"/>
                <a:gd name="T12" fmla="*/ 40 w 836"/>
                <a:gd name="T13" fmla="*/ 30 h 548"/>
                <a:gd name="T14" fmla="*/ 38 w 836"/>
                <a:gd name="T15" fmla="*/ 29 h 548"/>
                <a:gd name="T16" fmla="*/ 38 w 836"/>
                <a:gd name="T17" fmla="*/ 27 h 548"/>
                <a:gd name="T18" fmla="*/ 37 w 836"/>
                <a:gd name="T19" fmla="*/ 27 h 548"/>
                <a:gd name="T20" fmla="*/ 36 w 836"/>
                <a:gd name="T21" fmla="*/ 26 h 548"/>
                <a:gd name="T22" fmla="*/ 36 w 836"/>
                <a:gd name="T23" fmla="*/ 25 h 548"/>
                <a:gd name="T24" fmla="*/ 35 w 836"/>
                <a:gd name="T25" fmla="*/ 24 h 548"/>
                <a:gd name="T26" fmla="*/ 34 w 836"/>
                <a:gd name="T27" fmla="*/ 22 h 548"/>
                <a:gd name="T28" fmla="*/ 33 w 836"/>
                <a:gd name="T29" fmla="*/ 20 h 548"/>
                <a:gd name="T30" fmla="*/ 33 w 836"/>
                <a:gd name="T31" fmla="*/ 17 h 548"/>
                <a:gd name="T32" fmla="*/ 31 w 836"/>
                <a:gd name="T33" fmla="*/ 15 h 548"/>
                <a:gd name="T34" fmla="*/ 26 w 836"/>
                <a:gd name="T35" fmla="*/ 5 h 548"/>
                <a:gd name="T36" fmla="*/ 26 w 836"/>
                <a:gd name="T37" fmla="*/ 5 h 548"/>
                <a:gd name="T38" fmla="*/ 24 w 836"/>
                <a:gd name="T39" fmla="*/ 5 h 548"/>
                <a:gd name="T40" fmla="*/ 22 w 836"/>
                <a:gd name="T41" fmla="*/ 5 h 548"/>
                <a:gd name="T42" fmla="*/ 20 w 836"/>
                <a:gd name="T43" fmla="*/ 7 h 548"/>
                <a:gd name="T44" fmla="*/ 18 w 836"/>
                <a:gd name="T45" fmla="*/ 8 h 548"/>
                <a:gd name="T46" fmla="*/ 16 w 836"/>
                <a:gd name="T47" fmla="*/ 10 h 548"/>
                <a:gd name="T48" fmla="*/ 13 w 836"/>
                <a:gd name="T49" fmla="*/ 12 h 548"/>
                <a:gd name="T50" fmla="*/ 11 w 836"/>
                <a:gd name="T51" fmla="*/ 13 h 548"/>
                <a:gd name="T52" fmla="*/ 9 w 836"/>
                <a:gd name="T53" fmla="*/ 15 h 548"/>
                <a:gd name="T54" fmla="*/ 6 w 836"/>
                <a:gd name="T55" fmla="*/ 16 h 548"/>
                <a:gd name="T56" fmla="*/ 3 w 836"/>
                <a:gd name="T57" fmla="*/ 17 h 548"/>
                <a:gd name="T58" fmla="*/ 2 w 836"/>
                <a:gd name="T59" fmla="*/ 18 h 548"/>
                <a:gd name="T60" fmla="*/ 1 w 836"/>
                <a:gd name="T61" fmla="*/ 16 h 548"/>
                <a:gd name="T62" fmla="*/ 0 w 836"/>
                <a:gd name="T63" fmla="*/ 15 h 548"/>
                <a:gd name="T64" fmla="*/ 2 w 836"/>
                <a:gd name="T65" fmla="*/ 13 h 548"/>
                <a:gd name="T66" fmla="*/ 5 w 836"/>
                <a:gd name="T67" fmla="*/ 12 h 548"/>
                <a:gd name="T68" fmla="*/ 7 w 836"/>
                <a:gd name="T69" fmla="*/ 10 h 548"/>
                <a:gd name="T70" fmla="*/ 22 w 836"/>
                <a:gd name="T71" fmla="*/ 1 h 548"/>
                <a:gd name="T72" fmla="*/ 24 w 836"/>
                <a:gd name="T73" fmla="*/ 0 h 548"/>
                <a:gd name="T74" fmla="*/ 26 w 836"/>
                <a:gd name="T75" fmla="*/ 0 h 548"/>
                <a:gd name="T76" fmla="*/ 28 w 836"/>
                <a:gd name="T77" fmla="*/ 1 h 548"/>
                <a:gd name="T78" fmla="*/ 29 w 836"/>
                <a:gd name="T79" fmla="*/ 2 h 548"/>
                <a:gd name="T80" fmla="*/ 31 w 836"/>
                <a:gd name="T81" fmla="*/ 5 h 548"/>
                <a:gd name="T82" fmla="*/ 33 w 836"/>
                <a:gd name="T83" fmla="*/ 8 h 548"/>
                <a:gd name="T84" fmla="*/ 35 w 836"/>
                <a:gd name="T85" fmla="*/ 12 h 548"/>
                <a:gd name="T86" fmla="*/ 36 w 836"/>
                <a:gd name="T87" fmla="*/ 15 h 548"/>
                <a:gd name="T88" fmla="*/ 37 w 836"/>
                <a:gd name="T89" fmla="*/ 17 h 548"/>
                <a:gd name="T90" fmla="*/ 38 w 836"/>
                <a:gd name="T91" fmla="*/ 21 h 548"/>
                <a:gd name="T92" fmla="*/ 39 w 836"/>
                <a:gd name="T93" fmla="*/ 25 h 548"/>
                <a:gd name="T94" fmla="*/ 38 w 836"/>
                <a:gd name="T95" fmla="*/ 27 h 548"/>
                <a:gd name="T96" fmla="*/ 39 w 836"/>
                <a:gd name="T97" fmla="*/ 29 h 548"/>
                <a:gd name="T98" fmla="*/ 40 w 836"/>
                <a:gd name="T99" fmla="*/ 30 h 548"/>
                <a:gd name="T100" fmla="*/ 41 w 836"/>
                <a:gd name="T101" fmla="*/ 31 h 548"/>
                <a:gd name="T102" fmla="*/ 43 w 836"/>
                <a:gd name="T103" fmla="*/ 31 h 548"/>
                <a:gd name="T104" fmla="*/ 45 w 836"/>
                <a:gd name="T105" fmla="*/ 32 h 548"/>
                <a:gd name="T106" fmla="*/ 47 w 836"/>
                <a:gd name="T107" fmla="*/ 33 h 548"/>
                <a:gd name="T108" fmla="*/ 50 w 836"/>
                <a:gd name="T109" fmla="*/ 33 h 548"/>
                <a:gd name="T110" fmla="*/ 52 w 836"/>
                <a:gd name="T111" fmla="*/ 33 h 54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36"/>
                <a:gd name="T169" fmla="*/ 0 h 548"/>
                <a:gd name="T170" fmla="*/ 836 w 836"/>
                <a:gd name="T171" fmla="*/ 548 h 54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36" h="548">
                  <a:moveTo>
                    <a:pt x="836" y="540"/>
                  </a:moveTo>
                  <a:lnTo>
                    <a:pt x="836" y="548"/>
                  </a:lnTo>
                  <a:lnTo>
                    <a:pt x="815" y="545"/>
                  </a:lnTo>
                  <a:lnTo>
                    <a:pt x="794" y="543"/>
                  </a:lnTo>
                  <a:lnTo>
                    <a:pt x="775" y="540"/>
                  </a:lnTo>
                  <a:lnTo>
                    <a:pt x="755" y="537"/>
                  </a:lnTo>
                  <a:lnTo>
                    <a:pt x="736" y="532"/>
                  </a:lnTo>
                  <a:lnTo>
                    <a:pt x="717" y="526"/>
                  </a:lnTo>
                  <a:lnTo>
                    <a:pt x="698" y="520"/>
                  </a:lnTo>
                  <a:lnTo>
                    <a:pt x="677" y="512"/>
                  </a:lnTo>
                  <a:lnTo>
                    <a:pt x="666" y="506"/>
                  </a:lnTo>
                  <a:lnTo>
                    <a:pt x="654" y="500"/>
                  </a:lnTo>
                  <a:lnTo>
                    <a:pt x="643" y="493"/>
                  </a:lnTo>
                  <a:lnTo>
                    <a:pt x="632" y="484"/>
                  </a:lnTo>
                  <a:lnTo>
                    <a:pt x="623" y="476"/>
                  </a:lnTo>
                  <a:lnTo>
                    <a:pt x="613" y="466"/>
                  </a:lnTo>
                  <a:lnTo>
                    <a:pt x="606" y="454"/>
                  </a:lnTo>
                  <a:lnTo>
                    <a:pt x="600" y="442"/>
                  </a:lnTo>
                  <a:lnTo>
                    <a:pt x="594" y="440"/>
                  </a:lnTo>
                  <a:lnTo>
                    <a:pt x="589" y="437"/>
                  </a:lnTo>
                  <a:lnTo>
                    <a:pt x="583" y="431"/>
                  </a:lnTo>
                  <a:lnTo>
                    <a:pt x="579" y="423"/>
                  </a:lnTo>
                  <a:lnTo>
                    <a:pt x="573" y="415"/>
                  </a:lnTo>
                  <a:lnTo>
                    <a:pt x="568" y="407"/>
                  </a:lnTo>
                  <a:lnTo>
                    <a:pt x="562" y="396"/>
                  </a:lnTo>
                  <a:lnTo>
                    <a:pt x="557" y="385"/>
                  </a:lnTo>
                  <a:lnTo>
                    <a:pt x="550" y="370"/>
                  </a:lnTo>
                  <a:lnTo>
                    <a:pt x="544" y="353"/>
                  </a:lnTo>
                  <a:lnTo>
                    <a:pt x="538" y="336"/>
                  </a:lnTo>
                  <a:lnTo>
                    <a:pt x="531" y="318"/>
                  </a:lnTo>
                  <a:lnTo>
                    <a:pt x="525" y="300"/>
                  </a:lnTo>
                  <a:lnTo>
                    <a:pt x="519" y="282"/>
                  </a:lnTo>
                  <a:lnTo>
                    <a:pt x="512" y="266"/>
                  </a:lnTo>
                  <a:lnTo>
                    <a:pt x="505" y="249"/>
                  </a:lnTo>
                  <a:lnTo>
                    <a:pt x="432" y="100"/>
                  </a:lnTo>
                  <a:lnTo>
                    <a:pt x="425" y="89"/>
                  </a:lnTo>
                  <a:lnTo>
                    <a:pt x="416" y="80"/>
                  </a:lnTo>
                  <a:lnTo>
                    <a:pt x="406" y="76"/>
                  </a:lnTo>
                  <a:lnTo>
                    <a:pt x="394" y="73"/>
                  </a:lnTo>
                  <a:lnTo>
                    <a:pt x="381" y="75"/>
                  </a:lnTo>
                  <a:lnTo>
                    <a:pt x="368" y="78"/>
                  </a:lnTo>
                  <a:lnTo>
                    <a:pt x="353" y="85"/>
                  </a:lnTo>
                  <a:lnTo>
                    <a:pt x="339" y="95"/>
                  </a:lnTo>
                  <a:lnTo>
                    <a:pt x="321" y="108"/>
                  </a:lnTo>
                  <a:lnTo>
                    <a:pt x="304" y="121"/>
                  </a:lnTo>
                  <a:lnTo>
                    <a:pt x="287" y="134"/>
                  </a:lnTo>
                  <a:lnTo>
                    <a:pt x="270" y="147"/>
                  </a:lnTo>
                  <a:lnTo>
                    <a:pt x="252" y="162"/>
                  </a:lnTo>
                  <a:lnTo>
                    <a:pt x="234" y="175"/>
                  </a:lnTo>
                  <a:lnTo>
                    <a:pt x="216" y="188"/>
                  </a:lnTo>
                  <a:lnTo>
                    <a:pt x="198" y="201"/>
                  </a:lnTo>
                  <a:lnTo>
                    <a:pt x="180" y="213"/>
                  </a:lnTo>
                  <a:lnTo>
                    <a:pt x="161" y="225"/>
                  </a:lnTo>
                  <a:lnTo>
                    <a:pt x="141" y="237"/>
                  </a:lnTo>
                  <a:lnTo>
                    <a:pt x="120" y="248"/>
                  </a:lnTo>
                  <a:lnTo>
                    <a:pt x="97" y="258"/>
                  </a:lnTo>
                  <a:lnTo>
                    <a:pt x="73" y="269"/>
                  </a:lnTo>
                  <a:lnTo>
                    <a:pt x="49" y="279"/>
                  </a:lnTo>
                  <a:lnTo>
                    <a:pt x="24" y="288"/>
                  </a:lnTo>
                  <a:lnTo>
                    <a:pt x="23" y="285"/>
                  </a:lnTo>
                  <a:lnTo>
                    <a:pt x="18" y="274"/>
                  </a:lnTo>
                  <a:lnTo>
                    <a:pt x="11" y="258"/>
                  </a:lnTo>
                  <a:lnTo>
                    <a:pt x="0" y="241"/>
                  </a:lnTo>
                  <a:lnTo>
                    <a:pt x="5" y="238"/>
                  </a:lnTo>
                  <a:lnTo>
                    <a:pt x="17" y="230"/>
                  </a:lnTo>
                  <a:lnTo>
                    <a:pt x="34" y="219"/>
                  </a:lnTo>
                  <a:lnTo>
                    <a:pt x="55" y="206"/>
                  </a:lnTo>
                  <a:lnTo>
                    <a:pt x="78" y="193"/>
                  </a:lnTo>
                  <a:lnTo>
                    <a:pt x="99" y="178"/>
                  </a:lnTo>
                  <a:lnTo>
                    <a:pt x="118" y="167"/>
                  </a:lnTo>
                  <a:lnTo>
                    <a:pt x="134" y="157"/>
                  </a:lnTo>
                  <a:lnTo>
                    <a:pt x="347" y="18"/>
                  </a:lnTo>
                  <a:lnTo>
                    <a:pt x="366" y="9"/>
                  </a:lnTo>
                  <a:lnTo>
                    <a:pt x="384" y="3"/>
                  </a:lnTo>
                  <a:lnTo>
                    <a:pt x="401" y="0"/>
                  </a:lnTo>
                  <a:lnTo>
                    <a:pt x="416" y="0"/>
                  </a:lnTo>
                  <a:lnTo>
                    <a:pt x="432" y="5"/>
                  </a:lnTo>
                  <a:lnTo>
                    <a:pt x="445" y="12"/>
                  </a:lnTo>
                  <a:lnTo>
                    <a:pt x="459" y="21"/>
                  </a:lnTo>
                  <a:lnTo>
                    <a:pt x="471" y="33"/>
                  </a:lnTo>
                  <a:lnTo>
                    <a:pt x="489" y="55"/>
                  </a:lnTo>
                  <a:lnTo>
                    <a:pt x="505" y="82"/>
                  </a:lnTo>
                  <a:lnTo>
                    <a:pt x="519" y="109"/>
                  </a:lnTo>
                  <a:lnTo>
                    <a:pt x="532" y="138"/>
                  </a:lnTo>
                  <a:lnTo>
                    <a:pt x="544" y="167"/>
                  </a:lnTo>
                  <a:lnTo>
                    <a:pt x="554" y="195"/>
                  </a:lnTo>
                  <a:lnTo>
                    <a:pt x="562" y="220"/>
                  </a:lnTo>
                  <a:lnTo>
                    <a:pt x="569" y="242"/>
                  </a:lnTo>
                  <a:lnTo>
                    <a:pt x="575" y="255"/>
                  </a:lnTo>
                  <a:lnTo>
                    <a:pt x="585" y="278"/>
                  </a:lnTo>
                  <a:lnTo>
                    <a:pt x="598" y="307"/>
                  </a:lnTo>
                  <a:lnTo>
                    <a:pt x="610" y="341"/>
                  </a:lnTo>
                  <a:lnTo>
                    <a:pt x="619" y="373"/>
                  </a:lnTo>
                  <a:lnTo>
                    <a:pt x="624" y="403"/>
                  </a:lnTo>
                  <a:lnTo>
                    <a:pt x="621" y="427"/>
                  </a:lnTo>
                  <a:lnTo>
                    <a:pt x="610" y="440"/>
                  </a:lnTo>
                  <a:lnTo>
                    <a:pt x="615" y="452"/>
                  </a:lnTo>
                  <a:lnTo>
                    <a:pt x="623" y="463"/>
                  </a:lnTo>
                  <a:lnTo>
                    <a:pt x="631" y="472"/>
                  </a:lnTo>
                  <a:lnTo>
                    <a:pt x="639" y="480"/>
                  </a:lnTo>
                  <a:lnTo>
                    <a:pt x="649" y="488"/>
                  </a:lnTo>
                  <a:lnTo>
                    <a:pt x="658" y="494"/>
                  </a:lnTo>
                  <a:lnTo>
                    <a:pt x="669" y="500"/>
                  </a:lnTo>
                  <a:lnTo>
                    <a:pt x="681" y="506"/>
                  </a:lnTo>
                  <a:lnTo>
                    <a:pt x="700" y="514"/>
                  </a:lnTo>
                  <a:lnTo>
                    <a:pt x="718" y="520"/>
                  </a:lnTo>
                  <a:lnTo>
                    <a:pt x="737" y="526"/>
                  </a:lnTo>
                  <a:lnTo>
                    <a:pt x="757" y="530"/>
                  </a:lnTo>
                  <a:lnTo>
                    <a:pt x="776" y="533"/>
                  </a:lnTo>
                  <a:lnTo>
                    <a:pt x="795" y="537"/>
                  </a:lnTo>
                  <a:lnTo>
                    <a:pt x="816" y="538"/>
                  </a:lnTo>
                  <a:lnTo>
                    <a:pt x="836" y="540"/>
                  </a:lnTo>
                  <a:close/>
                </a:path>
              </a:pathLst>
            </a:custGeom>
            <a:solidFill>
              <a:srgbClr val="582C00"/>
            </a:solidFill>
            <a:ln w="9525">
              <a:solidFill>
                <a:srgbClr val="582C00"/>
              </a:solidFill>
              <a:round/>
              <a:headEnd/>
              <a:tailEnd/>
            </a:ln>
          </p:spPr>
          <p:txBody>
            <a:bodyPr/>
            <a:lstStyle/>
            <a:p>
              <a:endParaRPr lang="de-DE"/>
            </a:p>
          </p:txBody>
        </p:sp>
        <p:sp>
          <p:nvSpPr>
            <p:cNvPr id="16399" name="Freeform 15"/>
            <p:cNvSpPr>
              <a:spLocks/>
            </p:cNvSpPr>
            <p:nvPr/>
          </p:nvSpPr>
          <p:spPr bwMode="auto">
            <a:xfrm>
              <a:off x="3992" y="380"/>
              <a:ext cx="72" cy="42"/>
            </a:xfrm>
            <a:custGeom>
              <a:avLst/>
              <a:gdLst>
                <a:gd name="T0" fmla="*/ 0 w 289"/>
                <a:gd name="T1" fmla="*/ 8 h 167"/>
                <a:gd name="T2" fmla="*/ 9 w 289"/>
                <a:gd name="T3" fmla="*/ 1 h 167"/>
                <a:gd name="T4" fmla="*/ 10 w 289"/>
                <a:gd name="T5" fmla="*/ 1 h 167"/>
                <a:gd name="T6" fmla="*/ 10 w 289"/>
                <a:gd name="T7" fmla="*/ 0 h 167"/>
                <a:gd name="T8" fmla="*/ 11 w 289"/>
                <a:gd name="T9" fmla="*/ 0 h 167"/>
                <a:gd name="T10" fmla="*/ 12 w 289"/>
                <a:gd name="T11" fmla="*/ 0 h 167"/>
                <a:gd name="T12" fmla="*/ 12 w 289"/>
                <a:gd name="T13" fmla="*/ 0 h 167"/>
                <a:gd name="T14" fmla="*/ 13 w 289"/>
                <a:gd name="T15" fmla="*/ 1 h 167"/>
                <a:gd name="T16" fmla="*/ 13 w 289"/>
                <a:gd name="T17" fmla="*/ 1 h 167"/>
                <a:gd name="T18" fmla="*/ 14 w 289"/>
                <a:gd name="T19" fmla="*/ 2 h 167"/>
                <a:gd name="T20" fmla="*/ 18 w 289"/>
                <a:gd name="T21" fmla="*/ 11 h 167"/>
                <a:gd name="T22" fmla="*/ 16 w 289"/>
                <a:gd name="T23" fmla="*/ 11 h 167"/>
                <a:gd name="T24" fmla="*/ 15 w 289"/>
                <a:gd name="T25" fmla="*/ 11 h 167"/>
                <a:gd name="T26" fmla="*/ 13 w 289"/>
                <a:gd name="T27" fmla="*/ 11 h 167"/>
                <a:gd name="T28" fmla="*/ 12 w 289"/>
                <a:gd name="T29" fmla="*/ 11 h 167"/>
                <a:gd name="T30" fmla="*/ 11 w 289"/>
                <a:gd name="T31" fmla="*/ 11 h 167"/>
                <a:gd name="T32" fmla="*/ 10 w 289"/>
                <a:gd name="T33" fmla="*/ 10 h 167"/>
                <a:gd name="T34" fmla="*/ 9 w 289"/>
                <a:gd name="T35" fmla="*/ 10 h 167"/>
                <a:gd name="T36" fmla="*/ 7 w 289"/>
                <a:gd name="T37" fmla="*/ 10 h 167"/>
                <a:gd name="T38" fmla="*/ 7 w 289"/>
                <a:gd name="T39" fmla="*/ 10 h 167"/>
                <a:gd name="T40" fmla="*/ 6 w 289"/>
                <a:gd name="T41" fmla="*/ 10 h 167"/>
                <a:gd name="T42" fmla="*/ 5 w 289"/>
                <a:gd name="T43" fmla="*/ 10 h 167"/>
                <a:gd name="T44" fmla="*/ 4 w 289"/>
                <a:gd name="T45" fmla="*/ 9 h 167"/>
                <a:gd name="T46" fmla="*/ 3 w 289"/>
                <a:gd name="T47" fmla="*/ 9 h 167"/>
                <a:gd name="T48" fmla="*/ 2 w 289"/>
                <a:gd name="T49" fmla="*/ 9 h 167"/>
                <a:gd name="T50" fmla="*/ 1 w 289"/>
                <a:gd name="T51" fmla="*/ 8 h 167"/>
                <a:gd name="T52" fmla="*/ 0 w 289"/>
                <a:gd name="T53" fmla="*/ 8 h 167"/>
                <a:gd name="T54" fmla="*/ 0 w 289"/>
                <a:gd name="T55" fmla="*/ 8 h 16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89"/>
                <a:gd name="T85" fmla="*/ 0 h 167"/>
                <a:gd name="T86" fmla="*/ 289 w 289"/>
                <a:gd name="T87" fmla="*/ 167 h 16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89" h="167">
                  <a:moveTo>
                    <a:pt x="0" y="125"/>
                  </a:moveTo>
                  <a:lnTo>
                    <a:pt x="149" y="14"/>
                  </a:lnTo>
                  <a:lnTo>
                    <a:pt x="160" y="7"/>
                  </a:lnTo>
                  <a:lnTo>
                    <a:pt x="170" y="2"/>
                  </a:lnTo>
                  <a:lnTo>
                    <a:pt x="180" y="0"/>
                  </a:lnTo>
                  <a:lnTo>
                    <a:pt x="189" y="0"/>
                  </a:lnTo>
                  <a:lnTo>
                    <a:pt x="198" y="2"/>
                  </a:lnTo>
                  <a:lnTo>
                    <a:pt x="205" y="8"/>
                  </a:lnTo>
                  <a:lnTo>
                    <a:pt x="213" y="17"/>
                  </a:lnTo>
                  <a:lnTo>
                    <a:pt x="220" y="29"/>
                  </a:lnTo>
                  <a:lnTo>
                    <a:pt x="289" y="166"/>
                  </a:lnTo>
                  <a:lnTo>
                    <a:pt x="263" y="167"/>
                  </a:lnTo>
                  <a:lnTo>
                    <a:pt x="238" y="167"/>
                  </a:lnTo>
                  <a:lnTo>
                    <a:pt x="215" y="167"/>
                  </a:lnTo>
                  <a:lnTo>
                    <a:pt x="195" y="167"/>
                  </a:lnTo>
                  <a:lnTo>
                    <a:pt x="174" y="166"/>
                  </a:lnTo>
                  <a:lnTo>
                    <a:pt x="157" y="165"/>
                  </a:lnTo>
                  <a:lnTo>
                    <a:pt x="139" y="162"/>
                  </a:lnTo>
                  <a:lnTo>
                    <a:pt x="122" y="160"/>
                  </a:lnTo>
                  <a:lnTo>
                    <a:pt x="107" y="158"/>
                  </a:lnTo>
                  <a:lnTo>
                    <a:pt x="91" y="154"/>
                  </a:lnTo>
                  <a:lnTo>
                    <a:pt x="76" y="150"/>
                  </a:lnTo>
                  <a:lnTo>
                    <a:pt x="61" y="147"/>
                  </a:lnTo>
                  <a:lnTo>
                    <a:pt x="46" y="142"/>
                  </a:lnTo>
                  <a:lnTo>
                    <a:pt x="31" y="136"/>
                  </a:lnTo>
                  <a:lnTo>
                    <a:pt x="16" y="131"/>
                  </a:lnTo>
                  <a:lnTo>
                    <a:pt x="0" y="125"/>
                  </a:lnTo>
                  <a:close/>
                </a:path>
              </a:pathLst>
            </a:custGeom>
            <a:solidFill>
              <a:srgbClr val="582C00"/>
            </a:solidFill>
            <a:ln w="9525">
              <a:solidFill>
                <a:srgbClr val="582C00"/>
              </a:solidFill>
              <a:round/>
              <a:headEnd/>
              <a:tailEnd/>
            </a:ln>
          </p:spPr>
          <p:txBody>
            <a:bodyPr/>
            <a:lstStyle/>
            <a:p>
              <a:endParaRPr lang="de-DE"/>
            </a:p>
          </p:txBody>
        </p:sp>
        <p:sp>
          <p:nvSpPr>
            <p:cNvPr id="16400" name="Freeform 16"/>
            <p:cNvSpPr>
              <a:spLocks/>
            </p:cNvSpPr>
            <p:nvPr/>
          </p:nvSpPr>
          <p:spPr bwMode="auto">
            <a:xfrm>
              <a:off x="3685" y="401"/>
              <a:ext cx="167" cy="85"/>
            </a:xfrm>
            <a:custGeom>
              <a:avLst/>
              <a:gdLst>
                <a:gd name="T0" fmla="*/ 13 w 665"/>
                <a:gd name="T1" fmla="*/ 19 h 342"/>
                <a:gd name="T2" fmla="*/ 15 w 665"/>
                <a:gd name="T3" fmla="*/ 18 h 342"/>
                <a:gd name="T4" fmla="*/ 17 w 665"/>
                <a:gd name="T5" fmla="*/ 15 h 342"/>
                <a:gd name="T6" fmla="*/ 19 w 665"/>
                <a:gd name="T7" fmla="*/ 11 h 342"/>
                <a:gd name="T8" fmla="*/ 21 w 665"/>
                <a:gd name="T9" fmla="*/ 8 h 342"/>
                <a:gd name="T10" fmla="*/ 22 w 665"/>
                <a:gd name="T11" fmla="*/ 6 h 342"/>
                <a:gd name="T12" fmla="*/ 24 w 665"/>
                <a:gd name="T13" fmla="*/ 5 h 342"/>
                <a:gd name="T14" fmla="*/ 28 w 665"/>
                <a:gd name="T15" fmla="*/ 7 h 342"/>
                <a:gd name="T16" fmla="*/ 33 w 665"/>
                <a:gd name="T17" fmla="*/ 10 h 342"/>
                <a:gd name="T18" fmla="*/ 37 w 665"/>
                <a:gd name="T19" fmla="*/ 10 h 342"/>
                <a:gd name="T20" fmla="*/ 40 w 665"/>
                <a:gd name="T21" fmla="*/ 8 h 342"/>
                <a:gd name="T22" fmla="*/ 42 w 665"/>
                <a:gd name="T23" fmla="*/ 6 h 342"/>
                <a:gd name="T24" fmla="*/ 39 w 665"/>
                <a:gd name="T25" fmla="*/ 4 h 342"/>
                <a:gd name="T26" fmla="*/ 38 w 665"/>
                <a:gd name="T27" fmla="*/ 4 h 342"/>
                <a:gd name="T28" fmla="*/ 38 w 665"/>
                <a:gd name="T29" fmla="*/ 5 h 342"/>
                <a:gd name="T30" fmla="*/ 37 w 665"/>
                <a:gd name="T31" fmla="*/ 6 h 342"/>
                <a:gd name="T32" fmla="*/ 35 w 665"/>
                <a:gd name="T33" fmla="*/ 6 h 342"/>
                <a:gd name="T34" fmla="*/ 32 w 665"/>
                <a:gd name="T35" fmla="*/ 5 h 342"/>
                <a:gd name="T36" fmla="*/ 29 w 665"/>
                <a:gd name="T37" fmla="*/ 3 h 342"/>
                <a:gd name="T38" fmla="*/ 26 w 665"/>
                <a:gd name="T39" fmla="*/ 1 h 342"/>
                <a:gd name="T40" fmla="*/ 24 w 665"/>
                <a:gd name="T41" fmla="*/ 0 h 342"/>
                <a:gd name="T42" fmla="*/ 22 w 665"/>
                <a:gd name="T43" fmla="*/ 1 h 342"/>
                <a:gd name="T44" fmla="*/ 20 w 665"/>
                <a:gd name="T45" fmla="*/ 2 h 342"/>
                <a:gd name="T46" fmla="*/ 18 w 665"/>
                <a:gd name="T47" fmla="*/ 6 h 342"/>
                <a:gd name="T48" fmla="*/ 16 w 665"/>
                <a:gd name="T49" fmla="*/ 10 h 342"/>
                <a:gd name="T50" fmla="*/ 14 w 665"/>
                <a:gd name="T51" fmla="*/ 13 h 342"/>
                <a:gd name="T52" fmla="*/ 13 w 665"/>
                <a:gd name="T53" fmla="*/ 15 h 342"/>
                <a:gd name="T54" fmla="*/ 12 w 665"/>
                <a:gd name="T55" fmla="*/ 17 h 342"/>
                <a:gd name="T56" fmla="*/ 12 w 665"/>
                <a:gd name="T57" fmla="*/ 18 h 342"/>
                <a:gd name="T58" fmla="*/ 10 w 665"/>
                <a:gd name="T59" fmla="*/ 19 h 342"/>
                <a:gd name="T60" fmla="*/ 8 w 665"/>
                <a:gd name="T61" fmla="*/ 19 h 342"/>
                <a:gd name="T62" fmla="*/ 7 w 665"/>
                <a:gd name="T63" fmla="*/ 20 h 342"/>
                <a:gd name="T64" fmla="*/ 5 w 665"/>
                <a:gd name="T65" fmla="*/ 20 h 342"/>
                <a:gd name="T66" fmla="*/ 4 w 665"/>
                <a:gd name="T67" fmla="*/ 20 h 342"/>
                <a:gd name="T68" fmla="*/ 3 w 665"/>
                <a:gd name="T69" fmla="*/ 20 h 342"/>
                <a:gd name="T70" fmla="*/ 1 w 665"/>
                <a:gd name="T71" fmla="*/ 20 h 342"/>
                <a:gd name="T72" fmla="*/ 0 w 665"/>
                <a:gd name="T73" fmla="*/ 21 h 342"/>
                <a:gd name="T74" fmla="*/ 1 w 665"/>
                <a:gd name="T75" fmla="*/ 21 h 342"/>
                <a:gd name="T76" fmla="*/ 2 w 665"/>
                <a:gd name="T77" fmla="*/ 21 h 342"/>
                <a:gd name="T78" fmla="*/ 3 w 665"/>
                <a:gd name="T79" fmla="*/ 21 h 342"/>
                <a:gd name="T80" fmla="*/ 5 w 665"/>
                <a:gd name="T81" fmla="*/ 20 h 342"/>
                <a:gd name="T82" fmla="*/ 6 w 665"/>
                <a:gd name="T83" fmla="*/ 20 h 342"/>
                <a:gd name="T84" fmla="*/ 8 w 665"/>
                <a:gd name="T85" fmla="*/ 20 h 342"/>
                <a:gd name="T86" fmla="*/ 9 w 665"/>
                <a:gd name="T87" fmla="*/ 20 h 342"/>
                <a:gd name="T88" fmla="*/ 11 w 665"/>
                <a:gd name="T89" fmla="*/ 19 h 342"/>
                <a:gd name="T90" fmla="*/ 12 w 665"/>
                <a:gd name="T91" fmla="*/ 19 h 342"/>
                <a:gd name="T92" fmla="*/ 12 w 665"/>
                <a:gd name="T93" fmla="*/ 19 h 342"/>
                <a:gd name="T94" fmla="*/ 12 w 665"/>
                <a:gd name="T95" fmla="*/ 19 h 34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665"/>
                <a:gd name="T145" fmla="*/ 0 h 342"/>
                <a:gd name="T146" fmla="*/ 665 w 665"/>
                <a:gd name="T147" fmla="*/ 342 h 34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665" h="342">
                  <a:moveTo>
                    <a:pt x="194" y="310"/>
                  </a:moveTo>
                  <a:lnTo>
                    <a:pt x="206" y="312"/>
                  </a:lnTo>
                  <a:lnTo>
                    <a:pt x="219" y="305"/>
                  </a:lnTo>
                  <a:lnTo>
                    <a:pt x="233" y="291"/>
                  </a:lnTo>
                  <a:lnTo>
                    <a:pt x="248" y="269"/>
                  </a:lnTo>
                  <a:lnTo>
                    <a:pt x="263" y="244"/>
                  </a:lnTo>
                  <a:lnTo>
                    <a:pt x="278" y="215"/>
                  </a:lnTo>
                  <a:lnTo>
                    <a:pt x="294" y="187"/>
                  </a:lnTo>
                  <a:lnTo>
                    <a:pt x="310" y="157"/>
                  </a:lnTo>
                  <a:lnTo>
                    <a:pt x="325" y="131"/>
                  </a:lnTo>
                  <a:lnTo>
                    <a:pt x="338" y="109"/>
                  </a:lnTo>
                  <a:lnTo>
                    <a:pt x="351" y="95"/>
                  </a:lnTo>
                  <a:lnTo>
                    <a:pt x="367" y="86"/>
                  </a:lnTo>
                  <a:lnTo>
                    <a:pt x="385" y="88"/>
                  </a:lnTo>
                  <a:lnTo>
                    <a:pt x="407" y="96"/>
                  </a:lnTo>
                  <a:lnTo>
                    <a:pt x="437" y="115"/>
                  </a:lnTo>
                  <a:lnTo>
                    <a:pt x="475" y="144"/>
                  </a:lnTo>
                  <a:lnTo>
                    <a:pt x="517" y="168"/>
                  </a:lnTo>
                  <a:lnTo>
                    <a:pt x="554" y="172"/>
                  </a:lnTo>
                  <a:lnTo>
                    <a:pt x="586" y="165"/>
                  </a:lnTo>
                  <a:lnTo>
                    <a:pt x="614" y="150"/>
                  </a:lnTo>
                  <a:lnTo>
                    <a:pt x="635" y="129"/>
                  </a:lnTo>
                  <a:lnTo>
                    <a:pt x="652" y="109"/>
                  </a:lnTo>
                  <a:lnTo>
                    <a:pt x="661" y="93"/>
                  </a:lnTo>
                  <a:lnTo>
                    <a:pt x="665" y="88"/>
                  </a:lnTo>
                  <a:lnTo>
                    <a:pt x="617" y="60"/>
                  </a:lnTo>
                  <a:lnTo>
                    <a:pt x="611" y="66"/>
                  </a:lnTo>
                  <a:lnTo>
                    <a:pt x="606" y="72"/>
                  </a:lnTo>
                  <a:lnTo>
                    <a:pt x="602" y="78"/>
                  </a:lnTo>
                  <a:lnTo>
                    <a:pt x="597" y="84"/>
                  </a:lnTo>
                  <a:lnTo>
                    <a:pt x="591" y="89"/>
                  </a:lnTo>
                  <a:lnTo>
                    <a:pt x="583" y="93"/>
                  </a:lnTo>
                  <a:lnTo>
                    <a:pt x="571" y="97"/>
                  </a:lnTo>
                  <a:lnTo>
                    <a:pt x="556" y="101"/>
                  </a:lnTo>
                  <a:lnTo>
                    <a:pt x="537" y="99"/>
                  </a:lnTo>
                  <a:lnTo>
                    <a:pt x="515" y="89"/>
                  </a:lnTo>
                  <a:lnTo>
                    <a:pt x="490" y="73"/>
                  </a:lnTo>
                  <a:lnTo>
                    <a:pt x="463" y="55"/>
                  </a:lnTo>
                  <a:lnTo>
                    <a:pt x="437" y="36"/>
                  </a:lnTo>
                  <a:lnTo>
                    <a:pt x="413" y="18"/>
                  </a:lnTo>
                  <a:lnTo>
                    <a:pt x="392" y="6"/>
                  </a:lnTo>
                  <a:lnTo>
                    <a:pt x="375" y="0"/>
                  </a:lnTo>
                  <a:lnTo>
                    <a:pt x="361" y="3"/>
                  </a:lnTo>
                  <a:lnTo>
                    <a:pt x="348" y="11"/>
                  </a:lnTo>
                  <a:lnTo>
                    <a:pt x="335" y="24"/>
                  </a:lnTo>
                  <a:lnTo>
                    <a:pt x="322" y="42"/>
                  </a:lnTo>
                  <a:lnTo>
                    <a:pt x="307" y="65"/>
                  </a:lnTo>
                  <a:lnTo>
                    <a:pt x="292" y="92"/>
                  </a:lnTo>
                  <a:lnTo>
                    <a:pt x="274" y="122"/>
                  </a:lnTo>
                  <a:lnTo>
                    <a:pt x="254" y="157"/>
                  </a:lnTo>
                  <a:lnTo>
                    <a:pt x="237" y="183"/>
                  </a:lnTo>
                  <a:lnTo>
                    <a:pt x="221" y="206"/>
                  </a:lnTo>
                  <a:lnTo>
                    <a:pt x="210" y="227"/>
                  </a:lnTo>
                  <a:lnTo>
                    <a:pt x="199" y="245"/>
                  </a:lnTo>
                  <a:lnTo>
                    <a:pt x="192" y="261"/>
                  </a:lnTo>
                  <a:lnTo>
                    <a:pt x="186" y="275"/>
                  </a:lnTo>
                  <a:lnTo>
                    <a:pt x="183" y="286"/>
                  </a:lnTo>
                  <a:lnTo>
                    <a:pt x="185" y="295"/>
                  </a:lnTo>
                  <a:lnTo>
                    <a:pt x="173" y="301"/>
                  </a:lnTo>
                  <a:lnTo>
                    <a:pt x="160" y="306"/>
                  </a:lnTo>
                  <a:lnTo>
                    <a:pt x="146" y="310"/>
                  </a:lnTo>
                  <a:lnTo>
                    <a:pt x="133" y="313"/>
                  </a:lnTo>
                  <a:lnTo>
                    <a:pt x="120" y="317"/>
                  </a:lnTo>
                  <a:lnTo>
                    <a:pt x="108" y="319"/>
                  </a:lnTo>
                  <a:lnTo>
                    <a:pt x="95" y="320"/>
                  </a:lnTo>
                  <a:lnTo>
                    <a:pt x="84" y="323"/>
                  </a:lnTo>
                  <a:lnTo>
                    <a:pt x="73" y="325"/>
                  </a:lnTo>
                  <a:lnTo>
                    <a:pt x="62" y="326"/>
                  </a:lnTo>
                  <a:lnTo>
                    <a:pt x="51" y="328"/>
                  </a:lnTo>
                  <a:lnTo>
                    <a:pt x="40" y="329"/>
                  </a:lnTo>
                  <a:lnTo>
                    <a:pt x="30" y="330"/>
                  </a:lnTo>
                  <a:lnTo>
                    <a:pt x="20" y="331"/>
                  </a:lnTo>
                  <a:lnTo>
                    <a:pt x="9" y="331"/>
                  </a:lnTo>
                  <a:lnTo>
                    <a:pt x="0" y="332"/>
                  </a:lnTo>
                  <a:lnTo>
                    <a:pt x="1" y="342"/>
                  </a:lnTo>
                  <a:lnTo>
                    <a:pt x="12" y="341"/>
                  </a:lnTo>
                  <a:lnTo>
                    <a:pt x="21" y="340"/>
                  </a:lnTo>
                  <a:lnTo>
                    <a:pt x="32" y="338"/>
                  </a:lnTo>
                  <a:lnTo>
                    <a:pt x="43" y="336"/>
                  </a:lnTo>
                  <a:lnTo>
                    <a:pt x="53" y="335"/>
                  </a:lnTo>
                  <a:lnTo>
                    <a:pt x="64" y="334"/>
                  </a:lnTo>
                  <a:lnTo>
                    <a:pt x="75" y="331"/>
                  </a:lnTo>
                  <a:lnTo>
                    <a:pt x="86" y="330"/>
                  </a:lnTo>
                  <a:lnTo>
                    <a:pt x="98" y="328"/>
                  </a:lnTo>
                  <a:lnTo>
                    <a:pt x="109" y="325"/>
                  </a:lnTo>
                  <a:lnTo>
                    <a:pt x="123" y="323"/>
                  </a:lnTo>
                  <a:lnTo>
                    <a:pt x="136" y="320"/>
                  </a:lnTo>
                  <a:lnTo>
                    <a:pt x="149" y="318"/>
                  </a:lnTo>
                  <a:lnTo>
                    <a:pt x="162" y="313"/>
                  </a:lnTo>
                  <a:lnTo>
                    <a:pt x="174" y="309"/>
                  </a:lnTo>
                  <a:lnTo>
                    <a:pt x="186" y="303"/>
                  </a:lnTo>
                  <a:lnTo>
                    <a:pt x="188" y="305"/>
                  </a:lnTo>
                  <a:lnTo>
                    <a:pt x="191" y="306"/>
                  </a:lnTo>
                  <a:lnTo>
                    <a:pt x="192" y="309"/>
                  </a:lnTo>
                  <a:lnTo>
                    <a:pt x="194" y="310"/>
                  </a:lnTo>
                  <a:close/>
                </a:path>
              </a:pathLst>
            </a:custGeom>
            <a:solidFill>
              <a:srgbClr val="582C00"/>
            </a:solidFill>
            <a:ln w="9525">
              <a:solidFill>
                <a:srgbClr val="582C00"/>
              </a:solidFill>
              <a:round/>
              <a:headEnd/>
              <a:tailEnd/>
            </a:ln>
          </p:spPr>
          <p:txBody>
            <a:bodyPr/>
            <a:lstStyle/>
            <a:p>
              <a:endParaRPr lang="de-DE"/>
            </a:p>
          </p:txBody>
        </p:sp>
        <p:sp>
          <p:nvSpPr>
            <p:cNvPr id="16401" name="Freeform 17"/>
            <p:cNvSpPr>
              <a:spLocks/>
            </p:cNvSpPr>
            <p:nvPr/>
          </p:nvSpPr>
          <p:spPr bwMode="auto">
            <a:xfrm>
              <a:off x="3852" y="412"/>
              <a:ext cx="157" cy="85"/>
            </a:xfrm>
            <a:custGeom>
              <a:avLst/>
              <a:gdLst>
                <a:gd name="T0" fmla="*/ 26 w 628"/>
                <a:gd name="T1" fmla="*/ 19 h 340"/>
                <a:gd name="T2" fmla="*/ 25 w 628"/>
                <a:gd name="T3" fmla="*/ 18 h 340"/>
                <a:gd name="T4" fmla="*/ 24 w 628"/>
                <a:gd name="T5" fmla="*/ 15 h 340"/>
                <a:gd name="T6" fmla="*/ 22 w 628"/>
                <a:gd name="T7" fmla="*/ 12 h 340"/>
                <a:gd name="T8" fmla="*/ 21 w 628"/>
                <a:gd name="T9" fmla="*/ 9 h 340"/>
                <a:gd name="T10" fmla="*/ 20 w 628"/>
                <a:gd name="T11" fmla="*/ 6 h 340"/>
                <a:gd name="T12" fmla="*/ 18 w 628"/>
                <a:gd name="T13" fmla="*/ 5 h 340"/>
                <a:gd name="T14" fmla="*/ 14 w 628"/>
                <a:gd name="T15" fmla="*/ 6 h 340"/>
                <a:gd name="T16" fmla="*/ 9 w 628"/>
                <a:gd name="T17" fmla="*/ 9 h 340"/>
                <a:gd name="T18" fmla="*/ 4 w 628"/>
                <a:gd name="T19" fmla="*/ 9 h 340"/>
                <a:gd name="T20" fmla="*/ 1 w 628"/>
                <a:gd name="T21" fmla="*/ 5 h 340"/>
                <a:gd name="T22" fmla="*/ 0 w 628"/>
                <a:gd name="T23" fmla="*/ 3 h 340"/>
                <a:gd name="T24" fmla="*/ 4 w 628"/>
                <a:gd name="T25" fmla="*/ 3 h 340"/>
                <a:gd name="T26" fmla="*/ 5 w 628"/>
                <a:gd name="T27" fmla="*/ 3 h 340"/>
                <a:gd name="T28" fmla="*/ 5 w 628"/>
                <a:gd name="T29" fmla="*/ 4 h 340"/>
                <a:gd name="T30" fmla="*/ 5 w 628"/>
                <a:gd name="T31" fmla="*/ 4 h 340"/>
                <a:gd name="T32" fmla="*/ 7 w 628"/>
                <a:gd name="T33" fmla="*/ 5 h 340"/>
                <a:gd name="T34" fmla="*/ 8 w 628"/>
                <a:gd name="T35" fmla="*/ 5 h 340"/>
                <a:gd name="T36" fmla="*/ 10 w 628"/>
                <a:gd name="T37" fmla="*/ 5 h 340"/>
                <a:gd name="T38" fmla="*/ 11 w 628"/>
                <a:gd name="T39" fmla="*/ 3 h 340"/>
                <a:gd name="T40" fmla="*/ 13 w 628"/>
                <a:gd name="T41" fmla="*/ 3 h 340"/>
                <a:gd name="T42" fmla="*/ 14 w 628"/>
                <a:gd name="T43" fmla="*/ 1 h 340"/>
                <a:gd name="T44" fmla="*/ 16 w 628"/>
                <a:gd name="T45" fmla="*/ 1 h 340"/>
                <a:gd name="T46" fmla="*/ 18 w 628"/>
                <a:gd name="T47" fmla="*/ 0 h 340"/>
                <a:gd name="T48" fmla="*/ 19 w 628"/>
                <a:gd name="T49" fmla="*/ 0 h 340"/>
                <a:gd name="T50" fmla="*/ 20 w 628"/>
                <a:gd name="T51" fmla="*/ 1 h 340"/>
                <a:gd name="T52" fmla="*/ 22 w 628"/>
                <a:gd name="T53" fmla="*/ 3 h 340"/>
                <a:gd name="T54" fmla="*/ 23 w 628"/>
                <a:gd name="T55" fmla="*/ 6 h 340"/>
                <a:gd name="T56" fmla="*/ 25 w 628"/>
                <a:gd name="T57" fmla="*/ 11 h 340"/>
                <a:gd name="T58" fmla="*/ 26 w 628"/>
                <a:gd name="T59" fmla="*/ 13 h 340"/>
                <a:gd name="T60" fmla="*/ 27 w 628"/>
                <a:gd name="T61" fmla="*/ 15 h 340"/>
                <a:gd name="T62" fmla="*/ 28 w 628"/>
                <a:gd name="T63" fmla="*/ 17 h 340"/>
                <a:gd name="T64" fmla="*/ 28 w 628"/>
                <a:gd name="T65" fmla="*/ 18 h 340"/>
                <a:gd name="T66" fmla="*/ 29 w 628"/>
                <a:gd name="T67" fmla="*/ 19 h 340"/>
                <a:gd name="T68" fmla="*/ 30 w 628"/>
                <a:gd name="T69" fmla="*/ 19 h 340"/>
                <a:gd name="T70" fmla="*/ 31 w 628"/>
                <a:gd name="T71" fmla="*/ 20 h 340"/>
                <a:gd name="T72" fmla="*/ 33 w 628"/>
                <a:gd name="T73" fmla="*/ 20 h 340"/>
                <a:gd name="T74" fmla="*/ 34 w 628"/>
                <a:gd name="T75" fmla="*/ 20 h 340"/>
                <a:gd name="T76" fmla="*/ 36 w 628"/>
                <a:gd name="T77" fmla="*/ 21 h 340"/>
                <a:gd name="T78" fmla="*/ 38 w 628"/>
                <a:gd name="T79" fmla="*/ 21 h 340"/>
                <a:gd name="T80" fmla="*/ 39 w 628"/>
                <a:gd name="T81" fmla="*/ 21 h 340"/>
                <a:gd name="T82" fmla="*/ 39 w 628"/>
                <a:gd name="T83" fmla="*/ 21 h 340"/>
                <a:gd name="T84" fmla="*/ 37 w 628"/>
                <a:gd name="T85" fmla="*/ 21 h 340"/>
                <a:gd name="T86" fmla="*/ 35 w 628"/>
                <a:gd name="T87" fmla="*/ 21 h 340"/>
                <a:gd name="T88" fmla="*/ 33 w 628"/>
                <a:gd name="T89" fmla="*/ 21 h 340"/>
                <a:gd name="T90" fmla="*/ 31 w 628"/>
                <a:gd name="T91" fmla="*/ 20 h 340"/>
                <a:gd name="T92" fmla="*/ 30 w 628"/>
                <a:gd name="T93" fmla="*/ 20 h 340"/>
                <a:gd name="T94" fmla="*/ 29 w 628"/>
                <a:gd name="T95" fmla="*/ 19 h 340"/>
                <a:gd name="T96" fmla="*/ 28 w 628"/>
                <a:gd name="T97" fmla="*/ 19 h 340"/>
                <a:gd name="T98" fmla="*/ 28 w 628"/>
                <a:gd name="T99" fmla="*/ 19 h 340"/>
                <a:gd name="T100" fmla="*/ 27 w 628"/>
                <a:gd name="T101" fmla="*/ 19 h 340"/>
                <a:gd name="T102" fmla="*/ 27 w 628"/>
                <a:gd name="T103" fmla="*/ 19 h 3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28"/>
                <a:gd name="T157" fmla="*/ 0 h 340"/>
                <a:gd name="T158" fmla="*/ 628 w 628"/>
                <a:gd name="T159" fmla="*/ 340 h 34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28" h="340">
                  <a:moveTo>
                    <a:pt x="435" y="305"/>
                  </a:moveTo>
                  <a:lnTo>
                    <a:pt x="422" y="308"/>
                  </a:lnTo>
                  <a:lnTo>
                    <a:pt x="411" y="302"/>
                  </a:lnTo>
                  <a:lnTo>
                    <a:pt x="400" y="290"/>
                  </a:lnTo>
                  <a:lnTo>
                    <a:pt x="390" y="272"/>
                  </a:lnTo>
                  <a:lnTo>
                    <a:pt x="379" y="249"/>
                  </a:lnTo>
                  <a:lnTo>
                    <a:pt x="369" y="223"/>
                  </a:lnTo>
                  <a:lnTo>
                    <a:pt x="359" y="193"/>
                  </a:lnTo>
                  <a:lnTo>
                    <a:pt x="347" y="163"/>
                  </a:lnTo>
                  <a:lnTo>
                    <a:pt x="335" y="135"/>
                  </a:lnTo>
                  <a:lnTo>
                    <a:pt x="323" y="112"/>
                  </a:lnTo>
                  <a:lnTo>
                    <a:pt x="312" y="95"/>
                  </a:lnTo>
                  <a:lnTo>
                    <a:pt x="298" y="86"/>
                  </a:lnTo>
                  <a:lnTo>
                    <a:pt x="279" y="84"/>
                  </a:lnTo>
                  <a:lnTo>
                    <a:pt x="255" y="90"/>
                  </a:lnTo>
                  <a:lnTo>
                    <a:pt x="223" y="105"/>
                  </a:lnTo>
                  <a:lnTo>
                    <a:pt x="181" y="129"/>
                  </a:lnTo>
                  <a:lnTo>
                    <a:pt x="138" y="146"/>
                  </a:lnTo>
                  <a:lnTo>
                    <a:pt x="100" y="146"/>
                  </a:lnTo>
                  <a:lnTo>
                    <a:pt x="69" y="135"/>
                  </a:lnTo>
                  <a:lnTo>
                    <a:pt x="44" y="114"/>
                  </a:lnTo>
                  <a:lnTo>
                    <a:pt x="25" y="89"/>
                  </a:lnTo>
                  <a:lnTo>
                    <a:pt x="11" y="66"/>
                  </a:lnTo>
                  <a:lnTo>
                    <a:pt x="2" y="50"/>
                  </a:lnTo>
                  <a:lnTo>
                    <a:pt x="0" y="43"/>
                  </a:lnTo>
                  <a:lnTo>
                    <a:pt x="64" y="44"/>
                  </a:lnTo>
                  <a:lnTo>
                    <a:pt x="69" y="50"/>
                  </a:lnTo>
                  <a:lnTo>
                    <a:pt x="71" y="56"/>
                  </a:lnTo>
                  <a:lnTo>
                    <a:pt x="74" y="59"/>
                  </a:lnTo>
                  <a:lnTo>
                    <a:pt x="76" y="63"/>
                  </a:lnTo>
                  <a:lnTo>
                    <a:pt x="80" y="65"/>
                  </a:lnTo>
                  <a:lnTo>
                    <a:pt x="86" y="69"/>
                  </a:lnTo>
                  <a:lnTo>
                    <a:pt x="94" y="72"/>
                  </a:lnTo>
                  <a:lnTo>
                    <a:pt x="108" y="76"/>
                  </a:lnTo>
                  <a:lnTo>
                    <a:pt x="117" y="77"/>
                  </a:lnTo>
                  <a:lnTo>
                    <a:pt x="127" y="77"/>
                  </a:lnTo>
                  <a:lnTo>
                    <a:pt x="138" y="74"/>
                  </a:lnTo>
                  <a:lnTo>
                    <a:pt x="150" y="70"/>
                  </a:lnTo>
                  <a:lnTo>
                    <a:pt x="163" y="64"/>
                  </a:lnTo>
                  <a:lnTo>
                    <a:pt x="177" y="57"/>
                  </a:lnTo>
                  <a:lnTo>
                    <a:pt x="192" y="50"/>
                  </a:lnTo>
                  <a:lnTo>
                    <a:pt x="206" y="41"/>
                  </a:lnTo>
                  <a:lnTo>
                    <a:pt x="219" y="34"/>
                  </a:lnTo>
                  <a:lnTo>
                    <a:pt x="234" y="26"/>
                  </a:lnTo>
                  <a:lnTo>
                    <a:pt x="247" y="19"/>
                  </a:lnTo>
                  <a:lnTo>
                    <a:pt x="260" y="11"/>
                  </a:lnTo>
                  <a:lnTo>
                    <a:pt x="272" y="7"/>
                  </a:lnTo>
                  <a:lnTo>
                    <a:pt x="282" y="2"/>
                  </a:lnTo>
                  <a:lnTo>
                    <a:pt x="291" y="0"/>
                  </a:lnTo>
                  <a:lnTo>
                    <a:pt x="299" y="0"/>
                  </a:lnTo>
                  <a:lnTo>
                    <a:pt x="313" y="3"/>
                  </a:lnTo>
                  <a:lnTo>
                    <a:pt x="325" y="13"/>
                  </a:lnTo>
                  <a:lnTo>
                    <a:pt x="336" y="28"/>
                  </a:lnTo>
                  <a:lnTo>
                    <a:pt x="348" y="47"/>
                  </a:lnTo>
                  <a:lnTo>
                    <a:pt x="360" y="71"/>
                  </a:lnTo>
                  <a:lnTo>
                    <a:pt x="372" y="100"/>
                  </a:lnTo>
                  <a:lnTo>
                    <a:pt x="386" y="132"/>
                  </a:lnTo>
                  <a:lnTo>
                    <a:pt x="403" y="168"/>
                  </a:lnTo>
                  <a:lnTo>
                    <a:pt x="413" y="192"/>
                  </a:lnTo>
                  <a:lnTo>
                    <a:pt x="424" y="213"/>
                  </a:lnTo>
                  <a:lnTo>
                    <a:pt x="431" y="231"/>
                  </a:lnTo>
                  <a:lnTo>
                    <a:pt x="439" y="247"/>
                  </a:lnTo>
                  <a:lnTo>
                    <a:pt x="443" y="261"/>
                  </a:lnTo>
                  <a:lnTo>
                    <a:pt x="447" y="272"/>
                  </a:lnTo>
                  <a:lnTo>
                    <a:pt x="448" y="281"/>
                  </a:lnTo>
                  <a:lnTo>
                    <a:pt x="448" y="290"/>
                  </a:lnTo>
                  <a:lnTo>
                    <a:pt x="456" y="293"/>
                  </a:lnTo>
                  <a:lnTo>
                    <a:pt x="465" y="297"/>
                  </a:lnTo>
                  <a:lnTo>
                    <a:pt x="473" y="301"/>
                  </a:lnTo>
                  <a:lnTo>
                    <a:pt x="481" y="304"/>
                  </a:lnTo>
                  <a:lnTo>
                    <a:pt x="491" y="308"/>
                  </a:lnTo>
                  <a:lnTo>
                    <a:pt x="499" y="311"/>
                  </a:lnTo>
                  <a:lnTo>
                    <a:pt x="509" y="314"/>
                  </a:lnTo>
                  <a:lnTo>
                    <a:pt x="518" y="316"/>
                  </a:lnTo>
                  <a:lnTo>
                    <a:pt x="533" y="320"/>
                  </a:lnTo>
                  <a:lnTo>
                    <a:pt x="546" y="323"/>
                  </a:lnTo>
                  <a:lnTo>
                    <a:pt x="559" y="327"/>
                  </a:lnTo>
                  <a:lnTo>
                    <a:pt x="572" y="328"/>
                  </a:lnTo>
                  <a:lnTo>
                    <a:pt x="586" y="330"/>
                  </a:lnTo>
                  <a:lnTo>
                    <a:pt x="599" y="330"/>
                  </a:lnTo>
                  <a:lnTo>
                    <a:pt x="614" y="332"/>
                  </a:lnTo>
                  <a:lnTo>
                    <a:pt x="628" y="332"/>
                  </a:lnTo>
                  <a:lnTo>
                    <a:pt x="628" y="340"/>
                  </a:lnTo>
                  <a:lnTo>
                    <a:pt x="614" y="340"/>
                  </a:lnTo>
                  <a:lnTo>
                    <a:pt x="599" y="339"/>
                  </a:lnTo>
                  <a:lnTo>
                    <a:pt x="585" y="339"/>
                  </a:lnTo>
                  <a:lnTo>
                    <a:pt x="572" y="336"/>
                  </a:lnTo>
                  <a:lnTo>
                    <a:pt x="558" y="335"/>
                  </a:lnTo>
                  <a:lnTo>
                    <a:pt x="545" y="333"/>
                  </a:lnTo>
                  <a:lnTo>
                    <a:pt x="530" y="329"/>
                  </a:lnTo>
                  <a:lnTo>
                    <a:pt x="516" y="326"/>
                  </a:lnTo>
                  <a:lnTo>
                    <a:pt x="506" y="322"/>
                  </a:lnTo>
                  <a:lnTo>
                    <a:pt x="498" y="320"/>
                  </a:lnTo>
                  <a:lnTo>
                    <a:pt x="490" y="316"/>
                  </a:lnTo>
                  <a:lnTo>
                    <a:pt x="481" y="313"/>
                  </a:lnTo>
                  <a:lnTo>
                    <a:pt x="473" y="308"/>
                  </a:lnTo>
                  <a:lnTo>
                    <a:pt x="465" y="304"/>
                  </a:lnTo>
                  <a:lnTo>
                    <a:pt x="455" y="301"/>
                  </a:lnTo>
                  <a:lnTo>
                    <a:pt x="447" y="296"/>
                  </a:lnTo>
                  <a:lnTo>
                    <a:pt x="444" y="298"/>
                  </a:lnTo>
                  <a:lnTo>
                    <a:pt x="441" y="302"/>
                  </a:lnTo>
                  <a:lnTo>
                    <a:pt x="439" y="304"/>
                  </a:lnTo>
                  <a:lnTo>
                    <a:pt x="435" y="305"/>
                  </a:lnTo>
                  <a:close/>
                </a:path>
              </a:pathLst>
            </a:custGeom>
            <a:solidFill>
              <a:srgbClr val="582C00"/>
            </a:solidFill>
            <a:ln w="9525">
              <a:solidFill>
                <a:srgbClr val="582C00"/>
              </a:solidFill>
              <a:round/>
              <a:headEnd/>
              <a:tailEnd/>
            </a:ln>
          </p:spPr>
          <p:txBody>
            <a:bodyPr/>
            <a:lstStyle/>
            <a:p>
              <a:endParaRPr lang="de-DE"/>
            </a:p>
          </p:txBody>
        </p:sp>
        <p:sp>
          <p:nvSpPr>
            <p:cNvPr id="16402" name="Freeform 18"/>
            <p:cNvSpPr>
              <a:spLocks/>
            </p:cNvSpPr>
            <p:nvPr/>
          </p:nvSpPr>
          <p:spPr bwMode="auto">
            <a:xfrm>
              <a:off x="3736" y="355"/>
              <a:ext cx="18" cy="18"/>
            </a:xfrm>
            <a:custGeom>
              <a:avLst/>
              <a:gdLst>
                <a:gd name="T0" fmla="*/ 2 w 73"/>
                <a:gd name="T1" fmla="*/ 5 h 71"/>
                <a:gd name="T2" fmla="*/ 3 w 73"/>
                <a:gd name="T3" fmla="*/ 5 h 71"/>
                <a:gd name="T4" fmla="*/ 3 w 73"/>
                <a:gd name="T5" fmla="*/ 4 h 71"/>
                <a:gd name="T6" fmla="*/ 3 w 73"/>
                <a:gd name="T7" fmla="*/ 4 h 71"/>
                <a:gd name="T8" fmla="*/ 4 w 73"/>
                <a:gd name="T9" fmla="*/ 4 h 71"/>
                <a:gd name="T10" fmla="*/ 4 w 73"/>
                <a:gd name="T11" fmla="*/ 4 h 71"/>
                <a:gd name="T12" fmla="*/ 4 w 73"/>
                <a:gd name="T13" fmla="*/ 3 h 71"/>
                <a:gd name="T14" fmla="*/ 4 w 73"/>
                <a:gd name="T15" fmla="*/ 3 h 71"/>
                <a:gd name="T16" fmla="*/ 4 w 73"/>
                <a:gd name="T17" fmla="*/ 3 h 71"/>
                <a:gd name="T18" fmla="*/ 4 w 73"/>
                <a:gd name="T19" fmla="*/ 2 h 71"/>
                <a:gd name="T20" fmla="*/ 4 w 73"/>
                <a:gd name="T21" fmla="*/ 2 h 71"/>
                <a:gd name="T22" fmla="*/ 4 w 73"/>
                <a:gd name="T23" fmla="*/ 1 h 71"/>
                <a:gd name="T24" fmla="*/ 4 w 73"/>
                <a:gd name="T25" fmla="*/ 1 h 71"/>
                <a:gd name="T26" fmla="*/ 3 w 73"/>
                <a:gd name="T27" fmla="*/ 1 h 71"/>
                <a:gd name="T28" fmla="*/ 3 w 73"/>
                <a:gd name="T29" fmla="*/ 0 h 71"/>
                <a:gd name="T30" fmla="*/ 3 w 73"/>
                <a:gd name="T31" fmla="*/ 0 h 71"/>
                <a:gd name="T32" fmla="*/ 2 w 73"/>
                <a:gd name="T33" fmla="*/ 0 h 71"/>
                <a:gd name="T34" fmla="*/ 2 w 73"/>
                <a:gd name="T35" fmla="*/ 0 h 71"/>
                <a:gd name="T36" fmla="*/ 1 w 73"/>
                <a:gd name="T37" fmla="*/ 0 h 71"/>
                <a:gd name="T38" fmla="*/ 1 w 73"/>
                <a:gd name="T39" fmla="*/ 1 h 71"/>
                <a:gd name="T40" fmla="*/ 1 w 73"/>
                <a:gd name="T41" fmla="*/ 1 h 71"/>
                <a:gd name="T42" fmla="*/ 0 w 73"/>
                <a:gd name="T43" fmla="*/ 1 h 71"/>
                <a:gd name="T44" fmla="*/ 0 w 73"/>
                <a:gd name="T45" fmla="*/ 2 h 71"/>
                <a:gd name="T46" fmla="*/ 0 w 73"/>
                <a:gd name="T47" fmla="*/ 2 h 71"/>
                <a:gd name="T48" fmla="*/ 0 w 73"/>
                <a:gd name="T49" fmla="*/ 3 h 71"/>
                <a:gd name="T50" fmla="*/ 0 w 73"/>
                <a:gd name="T51" fmla="*/ 3 h 71"/>
                <a:gd name="T52" fmla="*/ 0 w 73"/>
                <a:gd name="T53" fmla="*/ 3 h 71"/>
                <a:gd name="T54" fmla="*/ 0 w 73"/>
                <a:gd name="T55" fmla="*/ 4 h 71"/>
                <a:gd name="T56" fmla="*/ 1 w 73"/>
                <a:gd name="T57" fmla="*/ 4 h 71"/>
                <a:gd name="T58" fmla="*/ 1 w 73"/>
                <a:gd name="T59" fmla="*/ 4 h 71"/>
                <a:gd name="T60" fmla="*/ 1 w 73"/>
                <a:gd name="T61" fmla="*/ 4 h 71"/>
                <a:gd name="T62" fmla="*/ 2 w 73"/>
                <a:gd name="T63" fmla="*/ 5 h 71"/>
                <a:gd name="T64" fmla="*/ 2 w 73"/>
                <a:gd name="T65" fmla="*/ 5 h 7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3"/>
                <a:gd name="T100" fmla="*/ 0 h 71"/>
                <a:gd name="T101" fmla="*/ 73 w 73"/>
                <a:gd name="T102" fmla="*/ 71 h 7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3" h="71">
                  <a:moveTo>
                    <a:pt x="37" y="71"/>
                  </a:moveTo>
                  <a:lnTo>
                    <a:pt x="44" y="70"/>
                  </a:lnTo>
                  <a:lnTo>
                    <a:pt x="50" y="69"/>
                  </a:lnTo>
                  <a:lnTo>
                    <a:pt x="57" y="65"/>
                  </a:lnTo>
                  <a:lnTo>
                    <a:pt x="62" y="62"/>
                  </a:lnTo>
                  <a:lnTo>
                    <a:pt x="67" y="56"/>
                  </a:lnTo>
                  <a:lnTo>
                    <a:pt x="71" y="51"/>
                  </a:lnTo>
                  <a:lnTo>
                    <a:pt x="72" y="45"/>
                  </a:lnTo>
                  <a:lnTo>
                    <a:pt x="73" y="38"/>
                  </a:lnTo>
                  <a:lnTo>
                    <a:pt x="72" y="31"/>
                  </a:lnTo>
                  <a:lnTo>
                    <a:pt x="71" y="24"/>
                  </a:lnTo>
                  <a:lnTo>
                    <a:pt x="67" y="16"/>
                  </a:lnTo>
                  <a:lnTo>
                    <a:pt x="62" y="12"/>
                  </a:lnTo>
                  <a:lnTo>
                    <a:pt x="57" y="7"/>
                  </a:lnTo>
                  <a:lnTo>
                    <a:pt x="50" y="3"/>
                  </a:lnTo>
                  <a:lnTo>
                    <a:pt x="44" y="1"/>
                  </a:lnTo>
                  <a:lnTo>
                    <a:pt x="37" y="0"/>
                  </a:lnTo>
                  <a:lnTo>
                    <a:pt x="30" y="1"/>
                  </a:lnTo>
                  <a:lnTo>
                    <a:pt x="23" y="3"/>
                  </a:lnTo>
                  <a:lnTo>
                    <a:pt x="17" y="7"/>
                  </a:lnTo>
                  <a:lnTo>
                    <a:pt x="11" y="12"/>
                  </a:lnTo>
                  <a:lnTo>
                    <a:pt x="6" y="16"/>
                  </a:lnTo>
                  <a:lnTo>
                    <a:pt x="3" y="24"/>
                  </a:lnTo>
                  <a:lnTo>
                    <a:pt x="1" y="31"/>
                  </a:lnTo>
                  <a:lnTo>
                    <a:pt x="0" y="38"/>
                  </a:lnTo>
                  <a:lnTo>
                    <a:pt x="1" y="45"/>
                  </a:lnTo>
                  <a:lnTo>
                    <a:pt x="3" y="51"/>
                  </a:lnTo>
                  <a:lnTo>
                    <a:pt x="6" y="56"/>
                  </a:lnTo>
                  <a:lnTo>
                    <a:pt x="11" y="62"/>
                  </a:lnTo>
                  <a:lnTo>
                    <a:pt x="17" y="65"/>
                  </a:lnTo>
                  <a:lnTo>
                    <a:pt x="23" y="69"/>
                  </a:lnTo>
                  <a:lnTo>
                    <a:pt x="30" y="70"/>
                  </a:lnTo>
                  <a:lnTo>
                    <a:pt x="37" y="71"/>
                  </a:lnTo>
                  <a:close/>
                </a:path>
              </a:pathLst>
            </a:custGeom>
            <a:solidFill>
              <a:schemeClr val="bg1"/>
            </a:solidFill>
            <a:ln w="9525">
              <a:solidFill>
                <a:srgbClr val="582C00"/>
              </a:solidFill>
              <a:round/>
              <a:headEnd/>
              <a:tailEnd/>
            </a:ln>
          </p:spPr>
          <p:txBody>
            <a:bodyPr/>
            <a:lstStyle/>
            <a:p>
              <a:endParaRPr lang="de-DE"/>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path" presetSubtype="0" accel="50000" decel="50000" fill="hold" nodeType="clickEffect">
                                  <p:stCondLst>
                                    <p:cond delay="0"/>
                                  </p:stCondLst>
                                  <p:childTnLst>
                                    <p:animMotion origin="layout" path="M 4.72222E-6 7.40741E-7 L -1.12605 -0.00208 " pathEditMode="relative" rAng="0" ptsTypes="AA">
                                      <p:cBhvr>
                                        <p:cTn id="6" dur="5000" fill="hold"/>
                                        <p:tgtEl>
                                          <p:spTgt spid="2"/>
                                        </p:tgtEl>
                                        <p:attrNameLst>
                                          <p:attrName>ppt_x</p:attrName>
                                          <p:attrName>ppt_y</p:attrName>
                                        </p:attrNameLst>
                                      </p:cBhvr>
                                      <p:rCtr x="-56302" y="-116"/>
                                    </p:animMotion>
                                  </p:childTnLst>
                                </p:cTn>
                              </p:par>
                              <p:par>
                                <p:cTn id="7" presetID="1" presetClass="entr" presetSubtype="0" fill="hold" nodeType="withEffect">
                                  <p:stCondLst>
                                    <p:cond delay="0"/>
                                  </p:stCondLst>
                                  <p:childTnLst>
                                    <p:set>
                                      <p:cBhvr>
                                        <p:cTn id="8" dur="1" fill="hold">
                                          <p:stCondLst>
                                            <p:cond delay="499"/>
                                          </p:stCondLst>
                                        </p:cTn>
                                        <p:tgtEl>
                                          <p:spTgt spid="130055"/>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499"/>
                                          </p:stCondLst>
                                        </p:cTn>
                                        <p:tgtEl>
                                          <p:spTgt spid="130054"/>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499"/>
                                          </p:stCondLst>
                                        </p:cTn>
                                        <p:tgtEl>
                                          <p:spTgt spid="1300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AS-Vorlage">
  <a:themeElements>
    <a:clrScheme name="AS-Vorlag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AS-Vorlage">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US" sz="20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US" sz="20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AS-Vorlag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S-Vorlag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S-Vorlag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S-Vorlag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S-Vorlag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S-Vorlag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S-Vorlag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AS-Vorlage</Template>
  <TotalTime>0</TotalTime>
  <Words>2984</Words>
  <Application>Microsoft Office PowerPoint</Application>
  <PresentationFormat>Bildschirmpräsentation (4:3)</PresentationFormat>
  <Paragraphs>351</Paragraphs>
  <Slides>32</Slides>
  <Notes>25</Notes>
  <HiddenSlides>1</HiddenSlides>
  <MMClips>1</MMClips>
  <ScaleCrop>false</ScaleCrop>
  <HeadingPairs>
    <vt:vector size="8" baseType="variant">
      <vt:variant>
        <vt:lpstr>Verwendete Schriftarten</vt:lpstr>
      </vt:variant>
      <vt:variant>
        <vt:i4>8</vt:i4>
      </vt:variant>
      <vt:variant>
        <vt:lpstr>Design</vt:lpstr>
      </vt:variant>
      <vt:variant>
        <vt:i4>1</vt:i4>
      </vt:variant>
      <vt:variant>
        <vt:lpstr>Eingebettete OLE-Server</vt:lpstr>
      </vt:variant>
      <vt:variant>
        <vt:i4>3</vt:i4>
      </vt:variant>
      <vt:variant>
        <vt:lpstr>Folientitel</vt:lpstr>
      </vt:variant>
      <vt:variant>
        <vt:i4>32</vt:i4>
      </vt:variant>
    </vt:vector>
  </HeadingPairs>
  <TitlesOfParts>
    <vt:vector size="44" baseType="lpstr">
      <vt:lpstr>Arial</vt:lpstr>
      <vt:lpstr>Arial Black</vt:lpstr>
      <vt:lpstr>Courier New</vt:lpstr>
      <vt:lpstr>Symbol</vt:lpstr>
      <vt:lpstr>Tahoma</vt:lpstr>
      <vt:lpstr>TIMES</vt:lpstr>
      <vt:lpstr>Times New Roman</vt:lpstr>
      <vt:lpstr>Wingdings</vt:lpstr>
      <vt:lpstr>AS-Vorlage</vt:lpstr>
      <vt:lpstr>Image</vt:lpstr>
      <vt:lpstr>Equation</vt:lpstr>
      <vt:lpstr>Microsoft Word Picture</vt:lpstr>
      <vt:lpstr>Schwarm-intelligenz AS1-8</vt:lpstr>
      <vt:lpstr>Schwarmintelligenz</vt:lpstr>
      <vt:lpstr>Inhalte</vt:lpstr>
      <vt:lpstr>Definition Schwarmintelligenz</vt:lpstr>
      <vt:lpstr>Schwarmintelligenz in der Informatik</vt:lpstr>
      <vt:lpstr>PowerPoint-Präsentation</vt:lpstr>
      <vt:lpstr>Ameisenalgorithmen </vt:lpstr>
      <vt:lpstr>Natürliche Ameisen</vt:lpstr>
      <vt:lpstr>Natürliche Ameisen</vt:lpstr>
      <vt:lpstr>Natürliche Ameisen</vt:lpstr>
      <vt:lpstr>Künstliche Ameisen</vt:lpstr>
      <vt:lpstr>Künstliche Ameisen</vt:lpstr>
      <vt:lpstr>Künstliche Ameisen</vt:lpstr>
      <vt:lpstr>Künstliche Ameisen</vt:lpstr>
      <vt:lpstr>Künstliche Ameisen: TSP</vt:lpstr>
      <vt:lpstr>PowerPoint-Präsentation</vt:lpstr>
      <vt:lpstr>PowerPoint-Präsentation</vt:lpstr>
      <vt:lpstr>PowerPoint-Präsentation</vt:lpstr>
      <vt:lpstr>PowerPoint-Präsentation</vt:lpstr>
      <vt:lpstr>PowerPoint-Präsentation</vt:lpstr>
      <vt:lpstr>PowerPoint-Präsentation</vt:lpstr>
      <vt:lpstr>Bienenalgorithmen </vt:lpstr>
      <vt:lpstr>Natürliche Bienen</vt:lpstr>
      <vt:lpstr>Natürliche Bienen</vt:lpstr>
      <vt:lpstr>Künstliche Bienen</vt:lpstr>
      <vt:lpstr>Scheduling</vt:lpstr>
      <vt:lpstr>Künstliche Bienen</vt:lpstr>
      <vt:lpstr>Anforderungen</vt:lpstr>
      <vt:lpstr>Synthetische Daten </vt:lpstr>
      <vt:lpstr>Ergebnisse</vt:lpstr>
      <vt:lpstr>Ausblick</vt:lpstr>
      <vt:lpstr>Ausblick</vt:lpstr>
    </vt:vector>
  </TitlesOfParts>
  <Company>Home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Lernen und Klassifizieren</dc:title>
  <dc:creator>Rudi</dc:creator>
  <cp:lastModifiedBy>Rudi</cp:lastModifiedBy>
  <cp:revision>94</cp:revision>
  <dcterms:created xsi:type="dcterms:W3CDTF">2006-04-04T08:40:14Z</dcterms:created>
  <dcterms:modified xsi:type="dcterms:W3CDTF">2015-10-10T20:05:05Z</dcterms:modified>
</cp:coreProperties>
</file>